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645" r:id="rId2"/>
    <p:sldId id="682" r:id="rId3"/>
    <p:sldId id="647" r:id="rId4"/>
    <p:sldId id="649" r:id="rId5"/>
    <p:sldId id="650" r:id="rId6"/>
    <p:sldId id="651" r:id="rId7"/>
    <p:sldId id="652" r:id="rId8"/>
    <p:sldId id="653" r:id="rId9"/>
    <p:sldId id="654" r:id="rId10"/>
    <p:sldId id="655" r:id="rId11"/>
    <p:sldId id="656" r:id="rId12"/>
    <p:sldId id="657" r:id="rId13"/>
    <p:sldId id="658" r:id="rId14"/>
    <p:sldId id="659" r:id="rId15"/>
    <p:sldId id="660" r:id="rId16"/>
    <p:sldId id="661" r:id="rId17"/>
    <p:sldId id="662" r:id="rId18"/>
    <p:sldId id="663" r:id="rId19"/>
    <p:sldId id="664" r:id="rId20"/>
    <p:sldId id="665" r:id="rId21"/>
    <p:sldId id="666" r:id="rId22"/>
    <p:sldId id="667" r:id="rId23"/>
    <p:sldId id="668" r:id="rId24"/>
    <p:sldId id="673" r:id="rId25"/>
    <p:sldId id="674" r:id="rId26"/>
    <p:sldId id="675" r:id="rId27"/>
    <p:sldId id="676" r:id="rId28"/>
    <p:sldId id="677" r:id="rId29"/>
    <p:sldId id="678" r:id="rId30"/>
    <p:sldId id="679" r:id="rId31"/>
    <p:sldId id="516" r:id="rId32"/>
    <p:sldId id="517" r:id="rId33"/>
    <p:sldId id="520" r:id="rId34"/>
    <p:sldId id="522" r:id="rId35"/>
    <p:sldId id="523" r:id="rId36"/>
    <p:sldId id="525" r:id="rId37"/>
    <p:sldId id="526" r:id="rId38"/>
    <p:sldId id="527" r:id="rId39"/>
    <p:sldId id="529" r:id="rId40"/>
    <p:sldId id="530" r:id="rId41"/>
    <p:sldId id="531" r:id="rId42"/>
    <p:sldId id="614" r:id="rId43"/>
    <p:sldId id="615" r:id="rId44"/>
    <p:sldId id="618" r:id="rId45"/>
    <p:sldId id="619" r:id="rId46"/>
    <p:sldId id="620" r:id="rId47"/>
    <p:sldId id="621" r:id="rId48"/>
    <p:sldId id="622" r:id="rId49"/>
    <p:sldId id="623" r:id="rId50"/>
    <p:sldId id="627" r:id="rId51"/>
    <p:sldId id="628" r:id="rId52"/>
    <p:sldId id="629" r:id="rId53"/>
    <p:sldId id="630" r:id="rId54"/>
    <p:sldId id="631" r:id="rId55"/>
    <p:sldId id="632" r:id="rId56"/>
    <p:sldId id="633" r:id="rId57"/>
    <p:sldId id="634" r:id="rId58"/>
    <p:sldId id="635" r:id="rId59"/>
    <p:sldId id="637" r:id="rId60"/>
    <p:sldId id="638" r:id="rId61"/>
    <p:sldId id="639" r:id="rId62"/>
    <p:sldId id="640" r:id="rId63"/>
    <p:sldId id="641" r:id="rId64"/>
    <p:sldId id="642" r:id="rId65"/>
    <p:sldId id="643" r:id="rId6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BD9B53"/>
    <a:srgbClr val="C0504D"/>
    <a:srgbClr val="0000FF"/>
    <a:srgbClr val="00CC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3" autoAdjust="0"/>
    <p:restoredTop sz="92652" autoAdjust="0"/>
  </p:normalViewPr>
  <p:slideViewPr>
    <p:cSldViewPr>
      <p:cViewPr varScale="1">
        <p:scale>
          <a:sx n="69" d="100"/>
          <a:sy n="69" d="100"/>
        </p:scale>
        <p:origin x="1590" y="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94" y="-84"/>
      </p:cViewPr>
      <p:guideLst>
        <p:guide orient="horz" pos="2927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D6528-EB0D-44F4-8CD6-0942A13B0E65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FA833EB7-16B1-42C8-81C0-89F741943D3E}">
      <dgm:prSet phldrT="[Text]" custT="1"/>
      <dgm:spPr/>
      <dgm:t>
        <a:bodyPr lIns="0" rIns="0"/>
        <a:lstStyle/>
        <a:p>
          <a:r>
            <a:rPr lang="ka-G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სასწავლო პროცესის მატერიალურ-ტექნიკური მხარდაჭერა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3C4EEB-D935-4C1A-95BC-7235164A2978}" type="parTrans" cxnId="{748A261C-40B7-4153-B9D4-072AB2C1DC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7A2FF0-655B-49C6-A20C-D21E4FFD04EF}" type="sibTrans" cxnId="{748A261C-40B7-4153-B9D4-072AB2C1DC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682305-AF9E-4F91-A4A1-47B2AF741D77}">
      <dgm:prSet phldrT="[Text]" custT="1"/>
      <dgm:spPr/>
      <dgm:t>
        <a:bodyPr/>
        <a:lstStyle/>
        <a:p>
          <a:r>
            <a:rPr lang="ka-G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პირადი შემადგენლობის საქმიანობის ადმინისტრირება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76564C-D622-417E-AFCD-A3C32F8844A9}" type="parTrans" cxnId="{9CB161C5-8119-4A5D-AB5D-A07718B351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74692-74A3-49B3-9349-EE3D9F98053D}" type="sibTrans" cxnId="{9CB161C5-8119-4A5D-AB5D-A07718B351E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ADA9DA-CA3B-4731-AEC5-753BFB03749A}">
      <dgm:prSet phldrT="[Text]" custT="1"/>
      <dgm:spPr/>
      <dgm:t>
        <a:bodyPr lIns="0" rIns="0"/>
        <a:lstStyle/>
        <a:p>
          <a:pPr marL="0" indent="0"/>
          <a:r>
            <a:rPr lang="ka-G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აკადემიის საფინანსო ეკონომიკური მართვა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E1D106-9783-4F0E-B662-830E3DE0DD80}" type="parTrans" cxnId="{F3D32AAC-43FB-4F2D-812E-425A75A532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7CBB4B-EC24-4990-BCF4-7BC37EEF439E}" type="sibTrans" cxnId="{F3D32AAC-43FB-4F2D-812E-425A75A5321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B9D658-6700-427F-989F-DE9504946991}" type="pres">
      <dgm:prSet presAssocID="{2DBD6528-EB0D-44F4-8CD6-0942A13B0E65}" presName="compositeShape" presStyleCnt="0">
        <dgm:presLayoutVars>
          <dgm:chMax val="7"/>
          <dgm:dir/>
          <dgm:resizeHandles val="exact"/>
        </dgm:presLayoutVars>
      </dgm:prSet>
      <dgm:spPr/>
    </dgm:pt>
    <dgm:pt modelId="{E9CF645F-ADA1-46A4-8D91-9AB740599179}" type="pres">
      <dgm:prSet presAssocID="{2DBD6528-EB0D-44F4-8CD6-0942A13B0E65}" presName="wedge1" presStyleLbl="node1" presStyleIdx="0" presStyleCnt="3"/>
      <dgm:spPr/>
      <dgm:t>
        <a:bodyPr/>
        <a:lstStyle/>
        <a:p>
          <a:endParaRPr lang="en-US"/>
        </a:p>
      </dgm:t>
    </dgm:pt>
    <dgm:pt modelId="{834F16C3-2635-4DB5-8EAB-1ED25D987B50}" type="pres">
      <dgm:prSet presAssocID="{2DBD6528-EB0D-44F4-8CD6-0942A13B0E65}" presName="dummy1a" presStyleCnt="0"/>
      <dgm:spPr/>
    </dgm:pt>
    <dgm:pt modelId="{BC8BE176-47F9-4B6B-B9C1-50B53CC35392}" type="pres">
      <dgm:prSet presAssocID="{2DBD6528-EB0D-44F4-8CD6-0942A13B0E65}" presName="dummy1b" presStyleCnt="0"/>
      <dgm:spPr/>
    </dgm:pt>
    <dgm:pt modelId="{D7BF26A8-8A9E-4EDA-A88B-ADA36929EE03}" type="pres">
      <dgm:prSet presAssocID="{2DBD6528-EB0D-44F4-8CD6-0942A13B0E6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EC0FA-0625-419D-9925-FA04D9D2331C}" type="pres">
      <dgm:prSet presAssocID="{2DBD6528-EB0D-44F4-8CD6-0942A13B0E65}" presName="wedge2" presStyleLbl="node1" presStyleIdx="1" presStyleCnt="3"/>
      <dgm:spPr/>
      <dgm:t>
        <a:bodyPr/>
        <a:lstStyle/>
        <a:p>
          <a:endParaRPr lang="en-US"/>
        </a:p>
      </dgm:t>
    </dgm:pt>
    <dgm:pt modelId="{EFB19FAF-2B80-4B20-A7A5-77AD10BBE381}" type="pres">
      <dgm:prSet presAssocID="{2DBD6528-EB0D-44F4-8CD6-0942A13B0E65}" presName="dummy2a" presStyleCnt="0"/>
      <dgm:spPr/>
    </dgm:pt>
    <dgm:pt modelId="{A0713C9D-5E30-43AA-A949-1E23513C3CD9}" type="pres">
      <dgm:prSet presAssocID="{2DBD6528-EB0D-44F4-8CD6-0942A13B0E65}" presName="dummy2b" presStyleCnt="0"/>
      <dgm:spPr/>
    </dgm:pt>
    <dgm:pt modelId="{1D932059-45C5-4A36-8EF8-027B25E31C0F}" type="pres">
      <dgm:prSet presAssocID="{2DBD6528-EB0D-44F4-8CD6-0942A13B0E6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3CCEE-FA91-4FCF-B82A-27F67DA4C878}" type="pres">
      <dgm:prSet presAssocID="{2DBD6528-EB0D-44F4-8CD6-0942A13B0E65}" presName="wedge3" presStyleLbl="node1" presStyleIdx="2" presStyleCnt="3"/>
      <dgm:spPr/>
      <dgm:t>
        <a:bodyPr/>
        <a:lstStyle/>
        <a:p>
          <a:endParaRPr lang="en-US"/>
        </a:p>
      </dgm:t>
    </dgm:pt>
    <dgm:pt modelId="{ABEAEB2F-E418-4BEF-9C8A-AC5CFAAA2FBB}" type="pres">
      <dgm:prSet presAssocID="{2DBD6528-EB0D-44F4-8CD6-0942A13B0E65}" presName="dummy3a" presStyleCnt="0"/>
      <dgm:spPr/>
    </dgm:pt>
    <dgm:pt modelId="{06C5D09D-A044-4847-A116-3EB7086ACE40}" type="pres">
      <dgm:prSet presAssocID="{2DBD6528-EB0D-44F4-8CD6-0942A13B0E65}" presName="dummy3b" presStyleCnt="0"/>
      <dgm:spPr/>
    </dgm:pt>
    <dgm:pt modelId="{9E85C7CB-3705-4C51-BD33-487E6BA64363}" type="pres">
      <dgm:prSet presAssocID="{2DBD6528-EB0D-44F4-8CD6-0942A13B0E6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3A045-6689-4DC5-82BF-FDE0A9FF4C37}" type="pres">
      <dgm:prSet presAssocID="{987A2FF0-655B-49C6-A20C-D21E4FFD04EF}" presName="arrowWedge1" presStyleLbl="fgSibTrans2D1" presStyleIdx="0" presStyleCnt="3"/>
      <dgm:spPr/>
    </dgm:pt>
    <dgm:pt modelId="{92CF356A-51EB-4893-B251-2B73E4CF0F80}" type="pres">
      <dgm:prSet presAssocID="{A2A74692-74A3-49B3-9349-EE3D9F98053D}" presName="arrowWedge2" presStyleLbl="fgSibTrans2D1" presStyleIdx="1" presStyleCnt="3"/>
      <dgm:spPr/>
    </dgm:pt>
    <dgm:pt modelId="{50826EF4-B1A8-486D-A6B0-0463A1E44258}" type="pres">
      <dgm:prSet presAssocID="{657CBB4B-EC24-4990-BCF4-7BC37EEF439E}" presName="arrowWedge3" presStyleLbl="fgSibTrans2D1" presStyleIdx="2" presStyleCnt="3"/>
      <dgm:spPr/>
    </dgm:pt>
  </dgm:ptLst>
  <dgm:cxnLst>
    <dgm:cxn modelId="{748A261C-40B7-4153-B9D4-072AB2C1DC14}" srcId="{2DBD6528-EB0D-44F4-8CD6-0942A13B0E65}" destId="{FA833EB7-16B1-42C8-81C0-89F741943D3E}" srcOrd="0" destOrd="0" parTransId="{E03C4EEB-D935-4C1A-95BC-7235164A2978}" sibTransId="{987A2FF0-655B-49C6-A20C-D21E4FFD04EF}"/>
    <dgm:cxn modelId="{2C43A29E-FB34-4009-815E-42E09249041A}" type="presOf" srcId="{10682305-AF9E-4F91-A4A1-47B2AF741D77}" destId="{1D932059-45C5-4A36-8EF8-027B25E31C0F}" srcOrd="1" destOrd="0" presId="urn:microsoft.com/office/officeart/2005/8/layout/cycle8"/>
    <dgm:cxn modelId="{2DF4D1A0-14F2-42AF-913B-0394E3E639FE}" type="presOf" srcId="{50ADA9DA-CA3B-4731-AEC5-753BFB03749A}" destId="{9E85C7CB-3705-4C51-BD33-487E6BA64363}" srcOrd="1" destOrd="0" presId="urn:microsoft.com/office/officeart/2005/8/layout/cycle8"/>
    <dgm:cxn modelId="{9CB99ABF-ED21-4D3A-90F6-A8738252EE0F}" type="presOf" srcId="{50ADA9DA-CA3B-4731-AEC5-753BFB03749A}" destId="{5373CCEE-FA91-4FCF-B82A-27F67DA4C878}" srcOrd="0" destOrd="0" presId="urn:microsoft.com/office/officeart/2005/8/layout/cycle8"/>
    <dgm:cxn modelId="{F3D32AAC-43FB-4F2D-812E-425A75A53214}" srcId="{2DBD6528-EB0D-44F4-8CD6-0942A13B0E65}" destId="{50ADA9DA-CA3B-4731-AEC5-753BFB03749A}" srcOrd="2" destOrd="0" parTransId="{F1E1D106-9783-4F0E-B662-830E3DE0DD80}" sibTransId="{657CBB4B-EC24-4990-BCF4-7BC37EEF439E}"/>
    <dgm:cxn modelId="{9CB161C5-8119-4A5D-AB5D-A07718B351EB}" srcId="{2DBD6528-EB0D-44F4-8CD6-0942A13B0E65}" destId="{10682305-AF9E-4F91-A4A1-47B2AF741D77}" srcOrd="1" destOrd="0" parTransId="{BF76564C-D622-417E-AFCD-A3C32F8844A9}" sibTransId="{A2A74692-74A3-49B3-9349-EE3D9F98053D}"/>
    <dgm:cxn modelId="{F5E40893-694B-45B1-9509-A1E9A7C422FA}" type="presOf" srcId="{2DBD6528-EB0D-44F4-8CD6-0942A13B0E65}" destId="{12B9D658-6700-427F-989F-DE9504946991}" srcOrd="0" destOrd="0" presId="urn:microsoft.com/office/officeart/2005/8/layout/cycle8"/>
    <dgm:cxn modelId="{F04529A4-77D9-43A6-ABC9-8C1D2B7F08A5}" type="presOf" srcId="{FA833EB7-16B1-42C8-81C0-89F741943D3E}" destId="{D7BF26A8-8A9E-4EDA-A88B-ADA36929EE03}" srcOrd="1" destOrd="0" presId="urn:microsoft.com/office/officeart/2005/8/layout/cycle8"/>
    <dgm:cxn modelId="{B1F44C6B-8FCA-4211-9020-19286FA9D327}" type="presOf" srcId="{FA833EB7-16B1-42C8-81C0-89F741943D3E}" destId="{E9CF645F-ADA1-46A4-8D91-9AB740599179}" srcOrd="0" destOrd="0" presId="urn:microsoft.com/office/officeart/2005/8/layout/cycle8"/>
    <dgm:cxn modelId="{63E1BE06-26F6-427A-A90C-1E0A23F64F20}" type="presOf" srcId="{10682305-AF9E-4F91-A4A1-47B2AF741D77}" destId="{943EC0FA-0625-419D-9925-FA04D9D2331C}" srcOrd="0" destOrd="0" presId="urn:microsoft.com/office/officeart/2005/8/layout/cycle8"/>
    <dgm:cxn modelId="{0CCD5742-4711-439C-BC12-0FB19A0FFDBE}" type="presParOf" srcId="{12B9D658-6700-427F-989F-DE9504946991}" destId="{E9CF645F-ADA1-46A4-8D91-9AB740599179}" srcOrd="0" destOrd="0" presId="urn:microsoft.com/office/officeart/2005/8/layout/cycle8"/>
    <dgm:cxn modelId="{0A6624AB-E315-4D03-86AC-F47B3FBE10D9}" type="presParOf" srcId="{12B9D658-6700-427F-989F-DE9504946991}" destId="{834F16C3-2635-4DB5-8EAB-1ED25D987B50}" srcOrd="1" destOrd="0" presId="urn:microsoft.com/office/officeart/2005/8/layout/cycle8"/>
    <dgm:cxn modelId="{8F88BA5B-DDFE-4B19-ADB4-D98A6697C03B}" type="presParOf" srcId="{12B9D658-6700-427F-989F-DE9504946991}" destId="{BC8BE176-47F9-4B6B-B9C1-50B53CC35392}" srcOrd="2" destOrd="0" presId="urn:microsoft.com/office/officeart/2005/8/layout/cycle8"/>
    <dgm:cxn modelId="{77B28545-FE4F-4750-B0F5-5F0B8A7009C1}" type="presParOf" srcId="{12B9D658-6700-427F-989F-DE9504946991}" destId="{D7BF26A8-8A9E-4EDA-A88B-ADA36929EE03}" srcOrd="3" destOrd="0" presId="urn:microsoft.com/office/officeart/2005/8/layout/cycle8"/>
    <dgm:cxn modelId="{4B14B312-D1F4-4D0F-8CBF-7F0EC7DD860C}" type="presParOf" srcId="{12B9D658-6700-427F-989F-DE9504946991}" destId="{943EC0FA-0625-419D-9925-FA04D9D2331C}" srcOrd="4" destOrd="0" presId="urn:microsoft.com/office/officeart/2005/8/layout/cycle8"/>
    <dgm:cxn modelId="{6C87C4CC-3FB0-4124-9BAC-C16A0EDD22C2}" type="presParOf" srcId="{12B9D658-6700-427F-989F-DE9504946991}" destId="{EFB19FAF-2B80-4B20-A7A5-77AD10BBE381}" srcOrd="5" destOrd="0" presId="urn:microsoft.com/office/officeart/2005/8/layout/cycle8"/>
    <dgm:cxn modelId="{76E1CDA1-11C8-4575-AB9B-5D2437274458}" type="presParOf" srcId="{12B9D658-6700-427F-989F-DE9504946991}" destId="{A0713C9D-5E30-43AA-A949-1E23513C3CD9}" srcOrd="6" destOrd="0" presId="urn:microsoft.com/office/officeart/2005/8/layout/cycle8"/>
    <dgm:cxn modelId="{D03CAE37-EC1E-47CE-8459-2EC035B20FE9}" type="presParOf" srcId="{12B9D658-6700-427F-989F-DE9504946991}" destId="{1D932059-45C5-4A36-8EF8-027B25E31C0F}" srcOrd="7" destOrd="0" presId="urn:microsoft.com/office/officeart/2005/8/layout/cycle8"/>
    <dgm:cxn modelId="{8016EEFD-46F9-4764-B862-15CA91347807}" type="presParOf" srcId="{12B9D658-6700-427F-989F-DE9504946991}" destId="{5373CCEE-FA91-4FCF-B82A-27F67DA4C878}" srcOrd="8" destOrd="0" presId="urn:microsoft.com/office/officeart/2005/8/layout/cycle8"/>
    <dgm:cxn modelId="{EC9F5F6A-C449-41EC-BAEB-7761AA5618C9}" type="presParOf" srcId="{12B9D658-6700-427F-989F-DE9504946991}" destId="{ABEAEB2F-E418-4BEF-9C8A-AC5CFAAA2FBB}" srcOrd="9" destOrd="0" presId="urn:microsoft.com/office/officeart/2005/8/layout/cycle8"/>
    <dgm:cxn modelId="{67CA26CC-58B9-4013-B3FC-4BCD88567FC7}" type="presParOf" srcId="{12B9D658-6700-427F-989F-DE9504946991}" destId="{06C5D09D-A044-4847-A116-3EB7086ACE40}" srcOrd="10" destOrd="0" presId="urn:microsoft.com/office/officeart/2005/8/layout/cycle8"/>
    <dgm:cxn modelId="{B3814446-1ED2-4CA4-AB1E-70403960FAF2}" type="presParOf" srcId="{12B9D658-6700-427F-989F-DE9504946991}" destId="{9E85C7CB-3705-4C51-BD33-487E6BA64363}" srcOrd="11" destOrd="0" presId="urn:microsoft.com/office/officeart/2005/8/layout/cycle8"/>
    <dgm:cxn modelId="{3F1CD6CA-AC42-4C5E-A1D9-03D37C81C190}" type="presParOf" srcId="{12B9D658-6700-427F-989F-DE9504946991}" destId="{D653A045-6689-4DC5-82BF-FDE0A9FF4C37}" srcOrd="12" destOrd="0" presId="urn:microsoft.com/office/officeart/2005/8/layout/cycle8"/>
    <dgm:cxn modelId="{D77DEC9B-A468-4331-9E37-066EA3528324}" type="presParOf" srcId="{12B9D658-6700-427F-989F-DE9504946991}" destId="{92CF356A-51EB-4893-B251-2B73E4CF0F80}" srcOrd="13" destOrd="0" presId="urn:microsoft.com/office/officeart/2005/8/layout/cycle8"/>
    <dgm:cxn modelId="{C96E33BF-45DB-4259-BC1D-5CAF1A7F3B32}" type="presParOf" srcId="{12B9D658-6700-427F-989F-DE9504946991}" destId="{50826EF4-B1A8-486D-A6B0-0463A1E4425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1AE46-D3B8-46D9-A250-9426F5FEFF43}" type="doc">
      <dgm:prSet loTypeId="urn:microsoft.com/office/officeart/2005/8/layout/cycle3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91BAC4-3591-4681-9E9C-4A595F5B688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>
              <a:latin typeface="Sanet" pitchFamily="34" charset="0"/>
            </a:rPr>
            <a:t>mimarTulebebi</a:t>
          </a:r>
          <a:endParaRPr lang="ru-RU" dirty="0"/>
        </a:p>
      </dgm:t>
    </dgm:pt>
    <dgm:pt modelId="{8ACD122C-E3A4-4B9D-B27F-D361ABBC5931}" type="parTrans" cxnId="{828D8AF3-B6A1-4FF4-9500-79E567149342}">
      <dgm:prSet/>
      <dgm:spPr/>
      <dgm:t>
        <a:bodyPr/>
        <a:lstStyle/>
        <a:p>
          <a:endParaRPr lang="ru-RU"/>
        </a:p>
      </dgm:t>
    </dgm:pt>
    <dgm:pt modelId="{4D1D4862-E803-48DF-A025-643FA5ED2B40}" type="sibTrans" cxnId="{828D8AF3-B6A1-4FF4-9500-79E567149342}">
      <dgm:prSet/>
      <dgm:spPr/>
      <dgm:t>
        <a:bodyPr/>
        <a:lstStyle/>
        <a:p>
          <a:endParaRPr lang="ru-RU"/>
        </a:p>
      </dgm:t>
    </dgm:pt>
    <dgm:pt modelId="{B85D21AF-8069-4439-AC30-D4589DB7F71D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>
              <a:latin typeface="Sanet" pitchFamily="34" charset="0"/>
            </a:rPr>
            <a:t>eqspertiza</a:t>
          </a:r>
          <a:r>
            <a:rPr lang="en-US" b="1" dirty="0" smtClean="0">
              <a:latin typeface="Sanet" pitchFamily="34" charset="0"/>
            </a:rPr>
            <a:t> </a:t>
          </a:r>
          <a:endParaRPr lang="ru-RU" dirty="0"/>
        </a:p>
      </dgm:t>
    </dgm:pt>
    <dgm:pt modelId="{0B9A621D-EDDB-4E00-8324-EC75153167DE}" type="parTrans" cxnId="{6808AD69-54BF-4CF9-BD80-BC43897321D0}">
      <dgm:prSet/>
      <dgm:spPr/>
      <dgm:t>
        <a:bodyPr/>
        <a:lstStyle/>
        <a:p>
          <a:endParaRPr lang="ru-RU"/>
        </a:p>
      </dgm:t>
    </dgm:pt>
    <dgm:pt modelId="{9C91595D-CB56-42A5-8106-FDE2DA169DF3}" type="sibTrans" cxnId="{6808AD69-54BF-4CF9-BD80-BC43897321D0}">
      <dgm:prSet/>
      <dgm:spPr/>
      <dgm:t>
        <a:bodyPr/>
        <a:lstStyle/>
        <a:p>
          <a:endParaRPr lang="ru-RU"/>
        </a:p>
      </dgm:t>
    </dgm:pt>
    <dgm:pt modelId="{51199959-4354-4DC3-A5C0-118044CC1AD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>
              <a:latin typeface="Sanet" pitchFamily="34" charset="0"/>
            </a:rPr>
            <a:t>monitoringi</a:t>
          </a:r>
          <a:endParaRPr lang="ru-RU" dirty="0"/>
        </a:p>
      </dgm:t>
    </dgm:pt>
    <dgm:pt modelId="{15B5114C-30EA-4408-8B13-192E7FABF02B}" type="parTrans" cxnId="{6B7CF721-519A-43F7-B475-A88EDB0FFB71}">
      <dgm:prSet/>
      <dgm:spPr/>
      <dgm:t>
        <a:bodyPr/>
        <a:lstStyle/>
        <a:p>
          <a:endParaRPr lang="ru-RU"/>
        </a:p>
      </dgm:t>
    </dgm:pt>
    <dgm:pt modelId="{98F7CBED-848D-4434-8CE3-B9F97C4782A3}" type="sibTrans" cxnId="{6B7CF721-519A-43F7-B475-A88EDB0FFB71}">
      <dgm:prSet/>
      <dgm:spPr/>
      <dgm:t>
        <a:bodyPr/>
        <a:lstStyle/>
        <a:p>
          <a:endParaRPr lang="ru-RU"/>
        </a:p>
      </dgm:t>
    </dgm:pt>
    <dgm:pt modelId="{6A42A540-62DD-4608-BB64-73FFC52BABCB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>
              <a:latin typeface="Sanet" pitchFamily="34" charset="0"/>
            </a:rPr>
            <a:t>kvleva</a:t>
          </a:r>
          <a:endParaRPr lang="ru-RU" dirty="0"/>
        </a:p>
      </dgm:t>
    </dgm:pt>
    <dgm:pt modelId="{4B75F2F1-2A7F-4B09-9D38-67CEE664AAFA}" type="parTrans" cxnId="{3D33E37E-0001-416B-8BE3-8FA2B16F9CE8}">
      <dgm:prSet/>
      <dgm:spPr/>
      <dgm:t>
        <a:bodyPr/>
        <a:lstStyle/>
        <a:p>
          <a:endParaRPr lang="ru-RU"/>
        </a:p>
      </dgm:t>
    </dgm:pt>
    <dgm:pt modelId="{C492EF83-B11F-4DF8-9F59-E857897C6E46}" type="sibTrans" cxnId="{3D33E37E-0001-416B-8BE3-8FA2B16F9CE8}">
      <dgm:prSet/>
      <dgm:spPr/>
      <dgm:t>
        <a:bodyPr/>
        <a:lstStyle/>
        <a:p>
          <a:endParaRPr lang="ru-RU"/>
        </a:p>
      </dgm:t>
    </dgm:pt>
    <dgm:pt modelId="{AB1EC226-8671-4BBB-B3B2-3121AF48DD44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>
              <a:latin typeface="Sanet" pitchFamily="34" charset="0"/>
            </a:rPr>
            <a:t>treningi</a:t>
          </a:r>
          <a:endParaRPr lang="ru-RU" dirty="0"/>
        </a:p>
      </dgm:t>
    </dgm:pt>
    <dgm:pt modelId="{775E1DF5-B4D5-4AE9-888B-FC24FF505942}" type="parTrans" cxnId="{4A089757-8F91-4E0B-BCD5-CF18DC259B42}">
      <dgm:prSet/>
      <dgm:spPr/>
      <dgm:t>
        <a:bodyPr/>
        <a:lstStyle/>
        <a:p>
          <a:endParaRPr lang="ru-RU"/>
        </a:p>
      </dgm:t>
    </dgm:pt>
    <dgm:pt modelId="{3CD6DC16-EC17-4666-9EDB-ABD87320D66E}" type="sibTrans" cxnId="{4A089757-8F91-4E0B-BCD5-CF18DC259B42}">
      <dgm:prSet/>
      <dgm:spPr/>
      <dgm:t>
        <a:bodyPr/>
        <a:lstStyle/>
        <a:p>
          <a:endParaRPr lang="ru-RU"/>
        </a:p>
      </dgm:t>
    </dgm:pt>
    <dgm:pt modelId="{EEA50B78-E310-4F2D-A5F2-0D53D71C80D3}" type="pres">
      <dgm:prSet presAssocID="{AB31AE46-D3B8-46D9-A250-9426F5FEFF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CBF7B-9DE9-41BD-9A80-BA9E013A34F9}" type="pres">
      <dgm:prSet presAssocID="{AB31AE46-D3B8-46D9-A250-9426F5FEFF43}" presName="cycle" presStyleCnt="0"/>
      <dgm:spPr/>
      <dgm:t>
        <a:bodyPr/>
        <a:lstStyle/>
        <a:p>
          <a:endParaRPr lang="ru-RU"/>
        </a:p>
      </dgm:t>
    </dgm:pt>
    <dgm:pt modelId="{02E38BA9-AC11-4620-B021-82CC8054CD67}" type="pres">
      <dgm:prSet presAssocID="{EC91BAC4-3591-4681-9E9C-4A595F5B6886}" presName="nodeFirstNode" presStyleLbl="node1" presStyleIdx="0" presStyleCnt="5" custRadScaleRad="100112" custRadScaleInc="-2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8E07A-FFBA-437D-B0AB-C346E758CD65}" type="pres">
      <dgm:prSet presAssocID="{4D1D4862-E803-48DF-A025-643FA5ED2B4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803404D-D8B5-46BD-AACE-30A5825467C0}" type="pres">
      <dgm:prSet presAssocID="{6A42A540-62DD-4608-BB64-73FFC52BABCB}" presName="nodeFollowingNodes" presStyleLbl="node1" presStyleIdx="1" presStyleCnt="5" custRadScaleRad="107832" custRadScaleInc="1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A9A86-06E0-4D69-BBAE-D0920326B191}" type="pres">
      <dgm:prSet presAssocID="{51199959-4354-4DC3-A5C0-118044CC1AD5}" presName="nodeFollowingNodes" presStyleLbl="node1" presStyleIdx="2" presStyleCnt="5" custRadScaleRad="108953" custRadScaleInc="-28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0282F-07ED-4BD0-983D-236B6E409F4A}" type="pres">
      <dgm:prSet presAssocID="{AB1EC226-8671-4BBB-B3B2-3121AF48DD44}" presName="nodeFollowingNodes" presStyleLbl="node1" presStyleIdx="3" presStyleCnt="5" custRadScaleRad="107758" custRadScaleInc="2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492A1-35B1-4966-A83D-CD2DCCB485FC}" type="pres">
      <dgm:prSet presAssocID="{B85D21AF-8069-4439-AC30-D4589DB7F71D}" presName="nodeFollowingNodes" presStyleLbl="node1" presStyleIdx="4" presStyleCnt="5" custRadScaleRad="97041" custRadScaleInc="5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3E37E-0001-416B-8BE3-8FA2B16F9CE8}" srcId="{AB31AE46-D3B8-46D9-A250-9426F5FEFF43}" destId="{6A42A540-62DD-4608-BB64-73FFC52BABCB}" srcOrd="1" destOrd="0" parTransId="{4B75F2F1-2A7F-4B09-9D38-67CEE664AAFA}" sibTransId="{C492EF83-B11F-4DF8-9F59-E857897C6E46}"/>
    <dgm:cxn modelId="{6B7CF721-519A-43F7-B475-A88EDB0FFB71}" srcId="{AB31AE46-D3B8-46D9-A250-9426F5FEFF43}" destId="{51199959-4354-4DC3-A5C0-118044CC1AD5}" srcOrd="2" destOrd="0" parTransId="{15B5114C-30EA-4408-8B13-192E7FABF02B}" sibTransId="{98F7CBED-848D-4434-8CE3-B9F97C4782A3}"/>
    <dgm:cxn modelId="{6808AD69-54BF-4CF9-BD80-BC43897321D0}" srcId="{AB31AE46-D3B8-46D9-A250-9426F5FEFF43}" destId="{B85D21AF-8069-4439-AC30-D4589DB7F71D}" srcOrd="4" destOrd="0" parTransId="{0B9A621D-EDDB-4E00-8324-EC75153167DE}" sibTransId="{9C91595D-CB56-42A5-8106-FDE2DA169DF3}"/>
    <dgm:cxn modelId="{45672133-FB30-468F-A11E-1FE05ABFD7C6}" type="presOf" srcId="{4D1D4862-E803-48DF-A025-643FA5ED2B40}" destId="{6278E07A-FFBA-437D-B0AB-C346E758CD65}" srcOrd="0" destOrd="0" presId="urn:microsoft.com/office/officeart/2005/8/layout/cycle3"/>
    <dgm:cxn modelId="{88693787-990A-493E-BCBF-7668B98F7F0D}" type="presOf" srcId="{AB31AE46-D3B8-46D9-A250-9426F5FEFF43}" destId="{EEA50B78-E310-4F2D-A5F2-0D53D71C80D3}" srcOrd="0" destOrd="0" presId="urn:microsoft.com/office/officeart/2005/8/layout/cycle3"/>
    <dgm:cxn modelId="{FBCCEDA3-8FCC-4A27-A84F-4E0E7A050E72}" type="presOf" srcId="{AB1EC226-8671-4BBB-B3B2-3121AF48DD44}" destId="{06B0282F-07ED-4BD0-983D-236B6E409F4A}" srcOrd="0" destOrd="0" presId="urn:microsoft.com/office/officeart/2005/8/layout/cycle3"/>
    <dgm:cxn modelId="{91AD0C88-8FC5-4692-A1C3-0666008D5AB2}" type="presOf" srcId="{6A42A540-62DD-4608-BB64-73FFC52BABCB}" destId="{3803404D-D8B5-46BD-AACE-30A5825467C0}" srcOrd="0" destOrd="0" presId="urn:microsoft.com/office/officeart/2005/8/layout/cycle3"/>
    <dgm:cxn modelId="{B3406AF5-7DCF-447F-B786-628ECF797E0D}" type="presOf" srcId="{51199959-4354-4DC3-A5C0-118044CC1AD5}" destId="{FB5A9A86-06E0-4D69-BBAE-D0920326B191}" srcOrd="0" destOrd="0" presId="urn:microsoft.com/office/officeart/2005/8/layout/cycle3"/>
    <dgm:cxn modelId="{828D8AF3-B6A1-4FF4-9500-79E567149342}" srcId="{AB31AE46-D3B8-46D9-A250-9426F5FEFF43}" destId="{EC91BAC4-3591-4681-9E9C-4A595F5B6886}" srcOrd="0" destOrd="0" parTransId="{8ACD122C-E3A4-4B9D-B27F-D361ABBC5931}" sibTransId="{4D1D4862-E803-48DF-A025-643FA5ED2B40}"/>
    <dgm:cxn modelId="{D8348EBE-440D-460B-9D96-9EE9DF1EB14B}" type="presOf" srcId="{EC91BAC4-3591-4681-9E9C-4A595F5B6886}" destId="{02E38BA9-AC11-4620-B021-82CC8054CD67}" srcOrd="0" destOrd="0" presId="urn:microsoft.com/office/officeart/2005/8/layout/cycle3"/>
    <dgm:cxn modelId="{F77D334A-4DF3-4322-BD84-E43AFFE30D13}" type="presOf" srcId="{B85D21AF-8069-4439-AC30-D4589DB7F71D}" destId="{18A492A1-35B1-4966-A83D-CD2DCCB485FC}" srcOrd="0" destOrd="0" presId="urn:microsoft.com/office/officeart/2005/8/layout/cycle3"/>
    <dgm:cxn modelId="{4A089757-8F91-4E0B-BCD5-CF18DC259B42}" srcId="{AB31AE46-D3B8-46D9-A250-9426F5FEFF43}" destId="{AB1EC226-8671-4BBB-B3B2-3121AF48DD44}" srcOrd="3" destOrd="0" parTransId="{775E1DF5-B4D5-4AE9-888B-FC24FF505942}" sibTransId="{3CD6DC16-EC17-4666-9EDB-ABD87320D66E}"/>
    <dgm:cxn modelId="{DEE9667C-C81C-4B45-A57A-E98A6DC9EDDF}" type="presParOf" srcId="{EEA50B78-E310-4F2D-A5F2-0D53D71C80D3}" destId="{7E0CBF7B-9DE9-41BD-9A80-BA9E013A34F9}" srcOrd="0" destOrd="0" presId="urn:microsoft.com/office/officeart/2005/8/layout/cycle3"/>
    <dgm:cxn modelId="{96D12301-108E-4653-87B7-4762DA16D4D3}" type="presParOf" srcId="{7E0CBF7B-9DE9-41BD-9A80-BA9E013A34F9}" destId="{02E38BA9-AC11-4620-B021-82CC8054CD67}" srcOrd="0" destOrd="0" presId="urn:microsoft.com/office/officeart/2005/8/layout/cycle3"/>
    <dgm:cxn modelId="{9B31685A-BB96-411B-A1E8-F2FD035E3152}" type="presParOf" srcId="{7E0CBF7B-9DE9-41BD-9A80-BA9E013A34F9}" destId="{6278E07A-FFBA-437D-B0AB-C346E758CD65}" srcOrd="1" destOrd="0" presId="urn:microsoft.com/office/officeart/2005/8/layout/cycle3"/>
    <dgm:cxn modelId="{DE669B20-65B1-4D16-8597-052E4EFE9150}" type="presParOf" srcId="{7E0CBF7B-9DE9-41BD-9A80-BA9E013A34F9}" destId="{3803404D-D8B5-46BD-AACE-30A5825467C0}" srcOrd="2" destOrd="0" presId="urn:microsoft.com/office/officeart/2005/8/layout/cycle3"/>
    <dgm:cxn modelId="{5E5DF2E4-CCA5-4C0D-AB2D-8E48A4A5A234}" type="presParOf" srcId="{7E0CBF7B-9DE9-41BD-9A80-BA9E013A34F9}" destId="{FB5A9A86-06E0-4D69-BBAE-D0920326B191}" srcOrd="3" destOrd="0" presId="urn:microsoft.com/office/officeart/2005/8/layout/cycle3"/>
    <dgm:cxn modelId="{638E06C0-6741-4EF4-A8A2-38D6B11BD1D0}" type="presParOf" srcId="{7E0CBF7B-9DE9-41BD-9A80-BA9E013A34F9}" destId="{06B0282F-07ED-4BD0-983D-236B6E409F4A}" srcOrd="4" destOrd="0" presId="urn:microsoft.com/office/officeart/2005/8/layout/cycle3"/>
    <dgm:cxn modelId="{BCE0B31C-8DCF-4C9F-A708-C287EBDD207A}" type="presParOf" srcId="{7E0CBF7B-9DE9-41BD-9A80-BA9E013A34F9}" destId="{18A492A1-35B1-4966-A83D-CD2DCCB485F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F645F-ADA1-46A4-8D91-9AB740599179}">
      <dsp:nvSpPr>
        <dsp:cNvPr id="0" name=""/>
        <dsp:cNvSpPr/>
      </dsp:nvSpPr>
      <dsp:spPr>
        <a:xfrm>
          <a:off x="1278620" y="309280"/>
          <a:ext cx="3996849" cy="399684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სასწავლო პროცესის მატერიალურ-ტექნიკური მხარდაჭერა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5055" y="1156231"/>
        <a:ext cx="1427446" cy="1189538"/>
      </dsp:txXfrm>
    </dsp:sp>
    <dsp:sp modelId="{943EC0FA-0625-419D-9925-FA04D9D2331C}">
      <dsp:nvSpPr>
        <dsp:cNvPr id="0" name=""/>
        <dsp:cNvSpPr/>
      </dsp:nvSpPr>
      <dsp:spPr>
        <a:xfrm>
          <a:off x="1196304" y="452024"/>
          <a:ext cx="3996849" cy="399684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პირადი შემადგენლობის საქმიანობის ადმინისტრირება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7935" y="3045218"/>
        <a:ext cx="2141169" cy="1046793"/>
      </dsp:txXfrm>
    </dsp:sp>
    <dsp:sp modelId="{5373CCEE-FA91-4FCF-B82A-27F67DA4C878}">
      <dsp:nvSpPr>
        <dsp:cNvPr id="0" name=""/>
        <dsp:cNvSpPr/>
      </dsp:nvSpPr>
      <dsp:spPr>
        <a:xfrm>
          <a:off x="1113988" y="309280"/>
          <a:ext cx="3996849" cy="399684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აკადემიის საფინანსო ეკონომიკური მართვა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6957" y="1156231"/>
        <a:ext cx="1427446" cy="1189538"/>
      </dsp:txXfrm>
    </dsp:sp>
    <dsp:sp modelId="{D653A045-6689-4DC5-82BF-FDE0A9FF4C37}">
      <dsp:nvSpPr>
        <dsp:cNvPr id="0" name=""/>
        <dsp:cNvSpPr/>
      </dsp:nvSpPr>
      <dsp:spPr>
        <a:xfrm>
          <a:off x="1031526" y="61855"/>
          <a:ext cx="4491697" cy="44916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CF356A-51EB-4893-B251-2B73E4CF0F80}">
      <dsp:nvSpPr>
        <dsp:cNvPr id="0" name=""/>
        <dsp:cNvSpPr/>
      </dsp:nvSpPr>
      <dsp:spPr>
        <a:xfrm>
          <a:off x="948880" y="204347"/>
          <a:ext cx="4491697" cy="44916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826EF4-B1A8-486D-A6B0-0463A1E44258}">
      <dsp:nvSpPr>
        <dsp:cNvPr id="0" name=""/>
        <dsp:cNvSpPr/>
      </dsp:nvSpPr>
      <dsp:spPr>
        <a:xfrm>
          <a:off x="866234" y="61855"/>
          <a:ext cx="4491697" cy="44916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8E07A-FFBA-437D-B0AB-C346E758CD65}">
      <dsp:nvSpPr>
        <dsp:cNvPr id="0" name=""/>
        <dsp:cNvSpPr/>
      </dsp:nvSpPr>
      <dsp:spPr>
        <a:xfrm>
          <a:off x="1784261" y="-25297"/>
          <a:ext cx="4119170" cy="4119170"/>
        </a:xfrm>
        <a:prstGeom prst="circularArrow">
          <a:avLst>
            <a:gd name="adj1" fmla="val 5544"/>
            <a:gd name="adj2" fmla="val 330680"/>
            <a:gd name="adj3" fmla="val 13774712"/>
            <a:gd name="adj4" fmla="val 17386703"/>
            <a:gd name="adj5" fmla="val 5757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2E38BA9-AC11-4620-B021-82CC8054CD67}">
      <dsp:nvSpPr>
        <dsp:cNvPr id="0" name=""/>
        <dsp:cNvSpPr/>
      </dsp:nvSpPr>
      <dsp:spPr>
        <a:xfrm>
          <a:off x="2878914" y="613"/>
          <a:ext cx="1929865" cy="964932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Sanet" pitchFamily="34" charset="0"/>
            </a:rPr>
            <a:t>mimarTulebebi</a:t>
          </a:r>
          <a:endParaRPr lang="ru-RU" sz="1600" kern="1200" dirty="0"/>
        </a:p>
      </dsp:txBody>
      <dsp:txXfrm>
        <a:off x="2926018" y="47717"/>
        <a:ext cx="1835657" cy="870724"/>
      </dsp:txXfrm>
    </dsp:sp>
    <dsp:sp modelId="{3803404D-D8B5-46BD-AACE-30A5825467C0}">
      <dsp:nvSpPr>
        <dsp:cNvPr id="0" name=""/>
        <dsp:cNvSpPr/>
      </dsp:nvSpPr>
      <dsp:spPr>
        <a:xfrm>
          <a:off x="4742038" y="1197354"/>
          <a:ext cx="1929865" cy="964932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Sanet" pitchFamily="34" charset="0"/>
            </a:rPr>
            <a:t>kvleva</a:t>
          </a:r>
          <a:endParaRPr lang="ru-RU" sz="1600" kern="1200" dirty="0"/>
        </a:p>
      </dsp:txBody>
      <dsp:txXfrm>
        <a:off x="4789142" y="1244458"/>
        <a:ext cx="1835657" cy="870724"/>
      </dsp:txXfrm>
    </dsp:sp>
    <dsp:sp modelId="{FB5A9A86-06E0-4D69-BBAE-D0920326B191}">
      <dsp:nvSpPr>
        <dsp:cNvPr id="0" name=""/>
        <dsp:cNvSpPr/>
      </dsp:nvSpPr>
      <dsp:spPr>
        <a:xfrm>
          <a:off x="4461623" y="2909713"/>
          <a:ext cx="1929865" cy="964932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Sanet" pitchFamily="34" charset="0"/>
            </a:rPr>
            <a:t>monitoringi</a:t>
          </a:r>
          <a:endParaRPr lang="ru-RU" sz="1600" kern="1200" dirty="0"/>
        </a:p>
      </dsp:txBody>
      <dsp:txXfrm>
        <a:off x="4508727" y="2956817"/>
        <a:ext cx="1835657" cy="870724"/>
      </dsp:txXfrm>
    </dsp:sp>
    <dsp:sp modelId="{06B0282F-07ED-4BD0-983D-236B6E409F4A}">
      <dsp:nvSpPr>
        <dsp:cNvPr id="0" name=""/>
        <dsp:cNvSpPr/>
      </dsp:nvSpPr>
      <dsp:spPr>
        <a:xfrm>
          <a:off x="1447246" y="2931286"/>
          <a:ext cx="1929865" cy="964932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Sanet" pitchFamily="34" charset="0"/>
            </a:rPr>
            <a:t>treningi</a:t>
          </a:r>
          <a:endParaRPr lang="ru-RU" sz="1600" kern="1200" dirty="0"/>
        </a:p>
      </dsp:txBody>
      <dsp:txXfrm>
        <a:off x="1494350" y="2978390"/>
        <a:ext cx="1835657" cy="870724"/>
      </dsp:txXfrm>
    </dsp:sp>
    <dsp:sp modelId="{18A492A1-35B1-4966-A83D-CD2DCCB485FC}">
      <dsp:nvSpPr>
        <dsp:cNvPr id="0" name=""/>
        <dsp:cNvSpPr/>
      </dsp:nvSpPr>
      <dsp:spPr>
        <a:xfrm>
          <a:off x="1346643" y="1134178"/>
          <a:ext cx="1929865" cy="964932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Sanet" pitchFamily="34" charset="0"/>
            </a:rPr>
            <a:t>eqspertiza</a:t>
          </a:r>
          <a:r>
            <a:rPr lang="en-US" sz="1600" b="1" kern="1200" dirty="0" smtClean="0">
              <a:latin typeface="Sanet" pitchFamily="34" charset="0"/>
            </a:rPr>
            <a:t> </a:t>
          </a:r>
          <a:endParaRPr lang="ru-RU" sz="1600" kern="1200" dirty="0"/>
        </a:p>
      </dsp:txBody>
      <dsp:txXfrm>
        <a:off x="1393747" y="1181282"/>
        <a:ext cx="1835657" cy="870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1525" cy="464895"/>
          </a:xfrm>
          <a:prstGeom prst="rect">
            <a:avLst/>
          </a:prstGeom>
        </p:spPr>
        <p:txBody>
          <a:bodyPr vert="horz" lIns="90580" tIns="45291" rIns="90580" bIns="452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668" y="1"/>
            <a:ext cx="2981525" cy="464895"/>
          </a:xfrm>
          <a:prstGeom prst="rect">
            <a:avLst/>
          </a:prstGeom>
        </p:spPr>
        <p:txBody>
          <a:bodyPr vert="horz" lIns="90580" tIns="45291" rIns="90580" bIns="45291" rtlCol="0"/>
          <a:lstStyle>
            <a:lvl1pPr algn="r">
              <a:defRPr sz="1200"/>
            </a:lvl1pPr>
          </a:lstStyle>
          <a:p>
            <a:fld id="{CD7EE83E-0198-426E-A56F-86B6CD14EB9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12"/>
            <a:ext cx="2981525" cy="464894"/>
          </a:xfrm>
          <a:prstGeom prst="rect">
            <a:avLst/>
          </a:prstGeom>
        </p:spPr>
        <p:txBody>
          <a:bodyPr vert="horz" lIns="90580" tIns="45291" rIns="90580" bIns="452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668" y="8830012"/>
            <a:ext cx="2981525" cy="464894"/>
          </a:xfrm>
          <a:prstGeom prst="rect">
            <a:avLst/>
          </a:prstGeom>
        </p:spPr>
        <p:txBody>
          <a:bodyPr vert="horz" lIns="90580" tIns="45291" rIns="90580" bIns="45291" rtlCol="0" anchor="b"/>
          <a:lstStyle>
            <a:lvl1pPr algn="r">
              <a:defRPr sz="1200"/>
            </a:lvl1pPr>
          </a:lstStyle>
          <a:p>
            <a:fld id="{5828D1A5-F9D7-4178-B374-19867A632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1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20" cy="464820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20" cy="464820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B0F522F1-0A9A-41E7-9723-0C0745A041A5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5325"/>
            <a:ext cx="4649787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2"/>
            <a:ext cx="5505450" cy="4183380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20" cy="464820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83398A74-9236-4747-B8BF-13CF27437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E383D-8D10-4F7C-86DD-267309A1C91B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6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736-2F85-4C94-855D-BD668CA040E7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58FA-E244-4445-A1F8-14496679EC67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3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BD35-CB46-4BB4-96AC-4D4794D40CE2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ACF4-0B22-4A46-9178-6006F4FF9AE1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7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3ACE-6D00-48D9-9DD3-2AB1369E28E1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CD1B-5283-408F-BF41-3F0935F433D1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9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7CB7-FF81-4D75-8BE2-59C7B87304E3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4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EBD-AEA0-4C1D-998C-839AFDAC257F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55A5-2033-45A0-9393-1558DC466CD1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5804-7129-4EDC-9998-99CE48C338D5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9410-B451-4D9C-B1B2-3E14FE12FD43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2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B07F2-D0C8-4EE1-A3CF-309198FACE76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8" descr="georgie"/>
          <p:cNvPicPr>
            <a:picLocks noChangeAspect="1" noChangeArrowheads="1" noCrop="1"/>
          </p:cNvPicPr>
          <p:nvPr userDrawn="1"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88900"/>
            <a:ext cx="1160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ETA GERBI\12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3855"/>
            <a:ext cx="1009650" cy="11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7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183"/>
            <a:ext cx="9144000" cy="5726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400800" cy="9445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ka-GE" sz="3200" b="1" dirty="0">
                <a:latin typeface="Sylfaen" pitchFamily="18" charset="0"/>
              </a:rPr>
              <a:t>ეროვნული თავდაცვის </a:t>
            </a:r>
            <a:r>
              <a:rPr lang="en-US" sz="3200" b="1" dirty="0">
                <a:latin typeface="Sylfaen" pitchFamily="18" charset="0"/>
              </a:rPr>
              <a:t>ა</a:t>
            </a:r>
            <a:r>
              <a:rPr lang="ka-GE" sz="3200" b="1" dirty="0" smtClean="0">
                <a:latin typeface="Sylfaen" pitchFamily="18" charset="0"/>
              </a:rPr>
              <a:t>კადემია</a:t>
            </a:r>
            <a:endParaRPr lang="en-US" sz="3200" b="1" dirty="0">
              <a:latin typeface="Sylfae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943" y="1219200"/>
            <a:ext cx="891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1000"/>
              </a:spcAft>
            </a:pPr>
            <a:r>
              <a:rPr lang="ka-GE" sz="2800" b="1" dirty="0" smtClean="0">
                <a:latin typeface="Sylfaen" pitchFamily="18" charset="0"/>
              </a:rPr>
              <a:t>2018 წლის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ka-GE" sz="2800" b="1" dirty="0" smtClean="0">
                <a:latin typeface="Sylfaen" pitchFamily="18" charset="0"/>
              </a:rPr>
              <a:t>ანგარიში</a:t>
            </a:r>
            <a:r>
              <a:rPr lang="en-US" sz="2800" b="1" dirty="0" smtClean="0">
                <a:latin typeface="Sylfaen" pitchFamily="18" charset="0"/>
              </a:rPr>
              <a:t> </a:t>
            </a:r>
            <a:endParaRPr lang="ka-GE" sz="2800" dirty="0">
              <a:latin typeface="Sylfae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590-F556-4EAA-83C6-225F305F2EB1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5486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ქ.გორი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6632"/>
            <a:ext cx="609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დაგეგმილი ღონისძიებები</a:t>
            </a:r>
            <a:r>
              <a:rPr lang="ka-GE" sz="2400" b="1" dirty="0" smtClean="0"/>
              <a:t>:</a:t>
            </a:r>
          </a:p>
          <a:p>
            <a:pPr algn="ctr"/>
            <a:r>
              <a:rPr lang="ka-GE" sz="2000" dirty="0" smtClean="0"/>
              <a:t>ბიბლიოთეკა</a:t>
            </a:r>
            <a:endParaRPr lang="ka-GE" sz="2000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96752"/>
            <a:ext cx="8610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დეფიციტური </a:t>
            </a:r>
            <a:r>
              <a:rPr lang="ka-GE" dirty="0"/>
              <a:t>სასწავლო ან სხვა სახის ბეჭდური საბიბლიოთეკო დოკუმენტების  დიგიტალიზაცია ამ მასალებზე ხელმისაწვდომობის გაზრდის </a:t>
            </a:r>
            <a:r>
              <a:rPr lang="ka-GE" dirty="0" smtClean="0"/>
              <a:t>მიზნით; </a:t>
            </a:r>
            <a:endParaRPr lang="ka-GE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 </a:t>
            </a:r>
            <a:r>
              <a:rPr lang="ka-GE" dirty="0"/>
              <a:t>წვდომა პარლამენტის ეროვნული ბიბლიოთეკის </a:t>
            </a:r>
            <a:r>
              <a:rPr lang="ka-GE" dirty="0" smtClean="0"/>
              <a:t>ფონდთან;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ბიბლიოთეკის </a:t>
            </a:r>
            <a:r>
              <a:rPr lang="ka-GE" dirty="0"/>
              <a:t>ფონდის შევსების და გამრავალფეროვნების მიზნით ახალი გამოცემების მონიტორინგი, </a:t>
            </a:r>
            <a:r>
              <a:rPr lang="ka-GE" dirty="0" smtClean="0"/>
              <a:t> კონტაქტი </a:t>
            </a:r>
            <a:r>
              <a:rPr lang="ka-GE" dirty="0"/>
              <a:t>გამომცემლობებთან, სარეკომენდაციო სიების შედგენა, შეთავაზება აკადემიური პერსონალის და </a:t>
            </a:r>
            <a:r>
              <a:rPr lang="ka-GE" dirty="0" smtClean="0"/>
              <a:t>ხელმძღვანელო ბისთვის</a:t>
            </a:r>
            <a:r>
              <a:rPr lang="ka-GE" dirty="0"/>
              <a:t>, ლიტერატურის შეძენის პროცესში </a:t>
            </a:r>
            <a:r>
              <a:rPr lang="ka-GE" dirty="0" smtClean="0"/>
              <a:t>ჩართულობა; </a:t>
            </a:r>
            <a:endParaRPr lang="ka-GE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ბიბლიოთეკის ფონდში შემოსული და არსებული ლიტერატურის კლასიფიკაცია, საბიბლიოთეკო დამუშავება, ელ</a:t>
            </a:r>
            <a:r>
              <a:rPr lang="ka-GE" dirty="0" smtClean="0"/>
              <a:t>. კატალოგში </a:t>
            </a:r>
            <a:r>
              <a:rPr lang="ka-GE" dirty="0"/>
              <a:t>რეგისტრაცია, თაროზე განთავსება.</a:t>
            </a:r>
            <a:endParaRPr lang="ka-GE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3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60648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შესრულებული დაგეგმილი ღონისძიებები:</a:t>
            </a: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12776"/>
            <a:ext cx="8763000" cy="479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cs typeface="BPG Algeti" pitchFamily="2" charset="0"/>
              </a:rPr>
              <a:t> აკადემიის </a:t>
            </a:r>
            <a:r>
              <a:rPr lang="ka-GE" dirty="0">
                <a:cs typeface="BPG Algeti" pitchFamily="2" charset="0"/>
              </a:rPr>
              <a:t>საბაკალავრო და სამაგისტრო საგანმანათლებლო </a:t>
            </a:r>
            <a:r>
              <a:rPr lang="ka-GE" dirty="0" smtClean="0">
                <a:cs typeface="BPG Algeti" pitchFamily="2" charset="0"/>
              </a:rPr>
              <a:t>პროგრამებზე, </a:t>
            </a:r>
            <a:r>
              <a:rPr lang="ka-GE" dirty="0">
                <a:cs typeface="BPG Algeti" pitchFamily="2" charset="0"/>
              </a:rPr>
              <a:t>ოფიცერთა მომზადების საკანდიდატო </a:t>
            </a:r>
            <a:r>
              <a:rPr lang="ka-GE" dirty="0" smtClean="0">
                <a:cs typeface="BPG Algeti" pitchFamily="2" charset="0"/>
              </a:rPr>
              <a:t>კურსზე</a:t>
            </a:r>
            <a:r>
              <a:rPr lang="ka-GE" dirty="0">
                <a:cs typeface="BPG Algeti" pitchFamily="2" charset="0"/>
              </a:rPr>
              <a:t> </a:t>
            </a:r>
            <a:r>
              <a:rPr lang="ka-GE" dirty="0" smtClean="0">
                <a:cs typeface="BPG Algeti" pitchFamily="2" charset="0"/>
              </a:rPr>
              <a:t>იუნკერთა მიღებასთან დაკავშირებით დაიგეგმა შესაბამისი ღონისძიებები და მომზადდა საჭირო დოკუმენტაცია;</a:t>
            </a:r>
            <a:endParaRPr lang="ka-GE" dirty="0">
              <a:cs typeface="BPG Algeti" pitchFamily="2" charset="0"/>
            </a:endParaRPr>
          </a:p>
          <a:p>
            <a:pPr marL="179388" indent="-179388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cs typeface="BPG Algeti" pitchFamily="2" charset="0"/>
              </a:rPr>
              <a:t> შემუშავდა </a:t>
            </a:r>
            <a:r>
              <a:rPr lang="ka-GE" dirty="0">
                <a:cs typeface="BPG Algeti" pitchFamily="2" charset="0"/>
              </a:rPr>
              <a:t>და დამტკიცდა ბაკალავრის დიპლომის ახალი ფორმები</a:t>
            </a:r>
            <a:r>
              <a:rPr lang="ka-GE" dirty="0" smtClean="0">
                <a:cs typeface="BPG Algeti" pitchFamily="2" charset="0"/>
              </a:rPr>
              <a:t>; 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ka-GE" dirty="0" smtClean="0"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>
                <a:cs typeface="BPG Algeti" pitchFamily="2" charset="0"/>
              </a:rPr>
              <a:t> განხორციელდა შესაბამისი ღონისძიებები, საბაკალავრო საგანმანათლებლო პროგრამებზე შიდა და გარე მობილობასთან  დაკავშირებით</a:t>
            </a:r>
            <a:r>
              <a:rPr lang="ka-GE" dirty="0" smtClean="0">
                <a:cs typeface="BPG Algeti" pitchFamily="2" charset="0"/>
              </a:rPr>
              <a:t>;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ka-GE" dirty="0" smtClean="0"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>
                <a:cs typeface="BPG Algeti" pitchFamily="2" charset="0"/>
              </a:rPr>
              <a:t> </a:t>
            </a:r>
            <a:r>
              <a:rPr lang="ka-GE" dirty="0"/>
              <a:t>აკადემიის საგანმანათლებლო პროგრამების მიხედვით მიმდინარეობდა</a:t>
            </a:r>
            <a:r>
              <a:rPr lang="ka-GE" dirty="0">
                <a:cs typeface="BPG Algeti" pitchFamily="2" charset="0"/>
              </a:rPr>
              <a:t> </a:t>
            </a:r>
            <a:r>
              <a:rPr lang="ka-GE" dirty="0" smtClean="0">
                <a:cs typeface="BPG Algeti" pitchFamily="2" charset="0"/>
              </a:rPr>
              <a:t>გამოსაშვები </a:t>
            </a:r>
            <a:r>
              <a:rPr lang="ka-GE" dirty="0">
                <a:cs typeface="BPG Algeti" pitchFamily="2" charset="0"/>
              </a:rPr>
              <a:t>გამოცდების მონიტორინგი და მომზადდა საგამოცდო კომისიების მუშაობის ოქმები</a:t>
            </a:r>
            <a:r>
              <a:rPr lang="ka-GE" dirty="0" smtClean="0">
                <a:cs typeface="BPG Algeti" pitchFamily="2" charset="0"/>
              </a:rPr>
              <a:t>;</a:t>
            </a:r>
            <a:endParaRPr lang="ka-GE" dirty="0">
              <a:cs typeface="BPG Alg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47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შესრულებული დაგეგმილი ღონისძიებები:</a:t>
            </a:r>
          </a:p>
          <a:p>
            <a:pPr algn="ctr"/>
            <a:r>
              <a:rPr lang="ka-GE" sz="2000" dirty="0"/>
              <a:t>სასწავლო სამსახური</a:t>
            </a:r>
            <a:endParaRPr lang="ru-RU" sz="2000" dirty="0"/>
          </a:p>
          <a:p>
            <a:pPr algn="ctr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519864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cs typeface="BPG Algeti" pitchFamily="2" charset="0"/>
              </a:rPr>
              <a:t> რეგულარულად </a:t>
            </a:r>
            <a:r>
              <a:rPr lang="ka-GE" dirty="0">
                <a:cs typeface="BPG Algeti" pitchFamily="2" charset="0"/>
              </a:rPr>
              <a:t>მიმდინარეობდა, საბაკალავრო და სამაგისტრო საგანმანათლებლო პროგრამების აკადემიური პერსონალისა და იუნკერების შესახებ </a:t>
            </a:r>
            <a:r>
              <a:rPr lang="ka-GE" dirty="0" smtClean="0">
                <a:cs typeface="BPG Algeti" pitchFamily="2" charset="0"/>
              </a:rPr>
              <a:t>ინფორმაციის განახლება განათლება </a:t>
            </a:r>
            <a:r>
              <a:rPr lang="ka-GE" dirty="0">
                <a:cs typeface="BPG Algeti" pitchFamily="2" charset="0"/>
              </a:rPr>
              <a:t>ხარისხის განვითარების ეროვნული ცენტრის რეესტრში</a:t>
            </a:r>
            <a:r>
              <a:rPr lang="ka-GE" dirty="0" smtClean="0">
                <a:cs typeface="BPG Algeti" pitchFamily="2" charset="0"/>
              </a:rPr>
              <a:t>;</a:t>
            </a:r>
          </a:p>
          <a:p>
            <a:pPr marL="179388" indent="-179388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>
                <a:cs typeface="BPG Algeti" pitchFamily="2" charset="0"/>
              </a:rPr>
              <a:t> მომზადდა საორგანიზაციო ბრძანებები, სამაგისრო საგანმანათლებლო პროგრამაზე და სამეთაურო - საშტაბო კურსზე მისაღებ გამოცდებთან </a:t>
            </a:r>
            <a:r>
              <a:rPr lang="ka-GE" dirty="0" smtClean="0">
                <a:cs typeface="BPG Algeti" pitchFamily="2" charset="0"/>
              </a:rPr>
              <a:t>დაკავშირებით;</a:t>
            </a:r>
            <a:endParaRPr lang="ka-GE" dirty="0"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cs typeface="BPG Algeti" pitchFamily="2" charset="0"/>
              </a:rPr>
              <a:t> ბაკალავრიატის კურსდამთავრებულთათვის </a:t>
            </a:r>
            <a:r>
              <a:rPr lang="ka-GE" dirty="0">
                <a:cs typeface="BPG Algeti" pitchFamily="2" charset="0"/>
              </a:rPr>
              <a:t>მომზადდა, ბაკალავრის  დიპლომები, დიპლომის დანართები,  აკადემიური ცნობები და სასწავლო ბარათები დადგენილი წესის </a:t>
            </a:r>
            <a:r>
              <a:rPr lang="ka-GE" dirty="0" smtClean="0">
                <a:cs typeface="BPG Algeti" pitchFamily="2" charset="0"/>
              </a:rPr>
              <a:t>შესაბამისად.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9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55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შესრულებული დაგეგმილი ღონისძიებები:</a:t>
            </a:r>
          </a:p>
          <a:p>
            <a:pPr algn="ctr"/>
            <a:r>
              <a:rPr lang="ka-GE" sz="2000" dirty="0" smtClean="0"/>
              <a:t>ბაკალავრიატი</a:t>
            </a:r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078" y="1336396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 </a:t>
            </a:r>
            <a:r>
              <a:rPr lang="ka-GE" b="1" dirty="0"/>
              <a:t>ბაკალავრიატში სამივე </a:t>
            </a:r>
            <a:r>
              <a:rPr lang="ka-GE" b="1" dirty="0" smtClean="0"/>
              <a:t>პროგრამის (ინფორმატიაკა,მენეჯმენტი, თავდაცვა და უსაფრთხოება) მიმართულებით </a:t>
            </a:r>
            <a:r>
              <a:rPr lang="ka-GE" b="1" dirty="0"/>
              <a:t>ჩატარდა: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  </a:t>
            </a:r>
            <a:r>
              <a:rPr lang="ka-GE" dirty="0"/>
              <a:t>სასწავლო სემესტრის განმავლობაში სასწავლო</a:t>
            </a:r>
            <a:r>
              <a:rPr lang="en-US" dirty="0"/>
              <a:t> </a:t>
            </a:r>
            <a:r>
              <a:rPr lang="ka-GE" dirty="0"/>
              <a:t> ცხრილის შესაბამისად ლექცია-პრაქტიკული მეცადინეობები და ასევე, გეგმა- </a:t>
            </a:r>
            <a:r>
              <a:rPr lang="ka-GE" dirty="0" smtClean="0"/>
              <a:t>გრაფიკის მიხედვით  </a:t>
            </a:r>
            <a:r>
              <a:rPr lang="ka-GE" dirty="0"/>
              <a:t>საკონსულტაციო მეცადინეობები</a:t>
            </a:r>
            <a:r>
              <a:rPr lang="ka-GE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მომზადდა  </a:t>
            </a:r>
            <a:r>
              <a:rPr lang="ka-GE" dirty="0"/>
              <a:t>და აიტვირთა სასწავლო და საგამოცდო მასალა შუალედური, დასკვნითი და დამატებითი </a:t>
            </a:r>
            <a:r>
              <a:rPr lang="ka-GE" dirty="0" smtClean="0"/>
              <a:t>გამოცდებისათვის;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მიმართულებების </a:t>
            </a:r>
            <a:r>
              <a:rPr lang="ka-GE" dirty="0"/>
              <a:t>ხელმძღვანელების მიერ </a:t>
            </a:r>
            <a:r>
              <a:rPr lang="en-US" dirty="0"/>
              <a:t> </a:t>
            </a:r>
            <a:r>
              <a:rPr lang="ka-GE" dirty="0"/>
              <a:t>აკადემიური პერსონალის ჩართულობით საბაკალავრო </a:t>
            </a:r>
            <a:r>
              <a:rPr lang="en-US" dirty="0"/>
              <a:t>  </a:t>
            </a:r>
            <a:r>
              <a:rPr lang="ka-GE" dirty="0"/>
              <a:t>ნაშრომის </a:t>
            </a:r>
            <a:r>
              <a:rPr lang="ka-GE" dirty="0" smtClean="0"/>
              <a:t>მომზადების, წარდგენის </a:t>
            </a:r>
            <a:r>
              <a:rPr lang="ka-GE" dirty="0"/>
              <a:t>და დაცვის ინსტრუქციის  დახვეწა და ბაკალავრიატის საბჭოზე დამტკიცება</a:t>
            </a:r>
            <a:r>
              <a:rPr lang="ka-GE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შიდა </a:t>
            </a:r>
            <a:r>
              <a:rPr lang="ka-GE" dirty="0"/>
              <a:t>მობილობა სამივე მიმართულებაზე, იუნკერთა მიერ საგანმანათლებლო პროგრამების არჩევა;</a:t>
            </a:r>
          </a:p>
        </p:txBody>
      </p:sp>
    </p:spTree>
    <p:extLst>
      <p:ext uri="{BB962C8B-B14F-4D97-AF65-F5344CB8AC3E}">
        <p14:creationId xmlns:p14="http://schemas.microsoft.com/office/powerpoint/2010/main" val="29893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88640"/>
            <a:ext cx="655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შესრულებული დაგეგმილი ღონისძიებები:</a:t>
            </a:r>
          </a:p>
          <a:p>
            <a:pPr algn="ctr"/>
            <a:r>
              <a:rPr lang="ka-GE" sz="2000" dirty="0"/>
              <a:t>ბაკალავრიატი</a:t>
            </a:r>
            <a:endParaRPr lang="ru-RU" sz="2000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412776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2017-2018 </a:t>
            </a:r>
            <a:r>
              <a:rPr lang="ka-GE" dirty="0"/>
              <a:t>სასწავლო წელს  გარე მობილობით </a:t>
            </a:r>
            <a:r>
              <a:rPr lang="ka-GE" dirty="0" smtClean="0"/>
              <a:t>საბაკალავრო </a:t>
            </a:r>
            <a:r>
              <a:rPr lang="ka-GE" dirty="0"/>
              <a:t>პროგრამებზე გადმოვიდა</a:t>
            </a:r>
            <a:r>
              <a:rPr lang="en-US" dirty="0"/>
              <a:t> -</a:t>
            </a:r>
            <a:r>
              <a:rPr lang="ka-GE" dirty="0"/>
              <a:t>12 </a:t>
            </a:r>
            <a:r>
              <a:rPr lang="ka-GE" dirty="0" smtClean="0"/>
              <a:t>იუნკერი;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სამივე </a:t>
            </a:r>
            <a:r>
              <a:rPr lang="ka-GE" dirty="0"/>
              <a:t>მიმართულებაზე საბაკალავრო ნაშრომების დაცვა  (ინფორმატიკა -33, მენეჯმენტი - 32, თავდაცვა და უსაფრთხოება - 23</a:t>
            </a:r>
            <a:r>
              <a:rPr lang="ka-GE" dirty="0" smtClean="0"/>
              <a:t>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განხორციელდა </a:t>
            </a:r>
            <a:r>
              <a:rPr lang="ka-GE" dirty="0"/>
              <a:t>მენეჯმენტის, ინფორმატიკის და საერთო საჯარისო მართვის საგანმანათლებლო პროგრამების აკრედიტაციისთვის მზადება</a:t>
            </a:r>
            <a:r>
              <a:rPr lang="ka-GE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განხორციელდა </a:t>
            </a:r>
            <a:r>
              <a:rPr lang="ka-GE" dirty="0"/>
              <a:t>მენეჯმენტის, ინფორმატიკის და საერთო საჯარისო მართვის საგანმანათლებლო პროგრამების აკრედიტაციისთვის მზადება და წარმატებით გაიარეს  პროგრამული აკრედიტაცია განათლების ხარისხის განვითარების ეროვნული ცენტრის </a:t>
            </a:r>
            <a:r>
              <a:rPr lang="ka-GE" dirty="0" smtClean="0"/>
              <a:t>აკრედიტაციის </a:t>
            </a:r>
            <a:r>
              <a:rPr lang="ka-GE" dirty="0"/>
              <a:t>საბჭოზე  6 წლის ვადით;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8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600" y="304799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შესრულებული დაგეგმილი ღონისძიებები:</a:t>
            </a:r>
          </a:p>
          <a:p>
            <a:pPr algn="ctr"/>
            <a:r>
              <a:rPr lang="ka-GE" sz="2000" dirty="0" smtClean="0"/>
              <a:t>ენობრივი მომზადების სკოლა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268760"/>
            <a:ext cx="69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a-GE" b="1" dirty="0">
                <a:latin typeface="LitNusx" pitchFamily="2" charset="0"/>
              </a:rPr>
              <a:t>შემუშავებული სასწავლო </a:t>
            </a:r>
            <a:r>
              <a:rPr lang="ka-GE" b="1" dirty="0" smtClean="0">
                <a:latin typeface="LitNusx" pitchFamily="2" charset="0"/>
              </a:rPr>
              <a:t>პროგრამები:</a:t>
            </a:r>
            <a:endParaRPr lang="ka-GE" dirty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a-GE" b="1" dirty="0"/>
              <a:t>ინგლისური ენის ინტენსიური სწავლების </a:t>
            </a:r>
            <a:r>
              <a:rPr lang="ka-GE" b="1" dirty="0" smtClean="0"/>
              <a:t>კურსი: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a-GE" dirty="0" smtClean="0"/>
              <a:t>დამწყებთათვის;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a-GE" dirty="0" smtClean="0"/>
              <a:t>I </a:t>
            </a:r>
            <a:r>
              <a:rPr lang="ka-GE" dirty="0"/>
              <a:t>დონე  </a:t>
            </a:r>
            <a:r>
              <a:rPr lang="ka-GE" dirty="0" smtClean="0"/>
              <a:t>საბაზისო;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a-GE" dirty="0" smtClean="0"/>
              <a:t>II </a:t>
            </a:r>
            <a:r>
              <a:rPr lang="ka-GE" dirty="0"/>
              <a:t>დონე </a:t>
            </a:r>
            <a:r>
              <a:rPr lang="ka-GE" dirty="0" smtClean="0"/>
              <a:t>ფუნქციური;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a-GE" dirty="0" smtClean="0"/>
              <a:t>საერთაშორისო </a:t>
            </a:r>
            <a:r>
              <a:rPr lang="ka-GE" dirty="0"/>
              <a:t>სამხ. წვრთნისა და განათ. მოსამზადებელი </a:t>
            </a:r>
            <a:r>
              <a:rPr lang="en-US" dirty="0" smtClean="0">
                <a:solidFill>
                  <a:prstClr val="black"/>
                </a:solidFill>
              </a:rPr>
              <a:t>კ</a:t>
            </a:r>
            <a:r>
              <a:rPr lang="ka-GE" dirty="0" smtClean="0">
                <a:solidFill>
                  <a:prstClr val="black"/>
                </a:solidFill>
              </a:rPr>
              <a:t>ურსი </a:t>
            </a:r>
            <a:r>
              <a:rPr lang="en-US" dirty="0" smtClean="0">
                <a:solidFill>
                  <a:prstClr val="black"/>
                </a:solidFill>
              </a:rPr>
              <a:t>IMET</a:t>
            </a:r>
            <a:r>
              <a:rPr lang="ka-GE" dirty="0" smtClean="0">
                <a:solidFill>
                  <a:prstClr val="black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b="1" dirty="0" smtClean="0">
                <a:solidFill>
                  <a:prstClr val="black"/>
                </a:solidFill>
              </a:rPr>
              <a:t>გერმანული </a:t>
            </a:r>
            <a:r>
              <a:rPr lang="ka-GE" b="1" dirty="0">
                <a:solidFill>
                  <a:prstClr val="black"/>
                </a:solidFill>
              </a:rPr>
              <a:t>ენის ინტენსიური სწავლების </a:t>
            </a:r>
            <a:r>
              <a:rPr lang="ka-GE" b="1" dirty="0" smtClean="0">
                <a:solidFill>
                  <a:prstClr val="black"/>
                </a:solidFill>
              </a:rPr>
              <a:t>კურსი: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dirty="0" smtClean="0"/>
              <a:t>-</a:t>
            </a:r>
            <a:r>
              <a:rPr lang="ka-GE" b="1" dirty="0"/>
              <a:t>თურქული ენის ინტენსიური სწავლების </a:t>
            </a:r>
            <a:r>
              <a:rPr lang="ka-GE" b="1" dirty="0" smtClean="0"/>
              <a:t>კურსი: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a-GE" dirty="0" smtClean="0"/>
              <a:t> </a:t>
            </a:r>
            <a:r>
              <a:rPr lang="ka-GE" dirty="0"/>
              <a:t>A2 </a:t>
            </a:r>
            <a:r>
              <a:rPr lang="ka-GE" dirty="0" smtClean="0"/>
              <a:t>დონე;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ka-GE" dirty="0" smtClean="0"/>
              <a:t>A2-დან </a:t>
            </a:r>
            <a:r>
              <a:rPr lang="en-US" dirty="0"/>
              <a:t>B1 </a:t>
            </a:r>
            <a:r>
              <a:rPr lang="ka-GE" dirty="0" smtClean="0"/>
              <a:t>დონე.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b="1" dirty="0" smtClean="0"/>
              <a:t>ფრანგული ენის:</a:t>
            </a:r>
            <a:endParaRPr lang="ka-GE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ka-GE" dirty="0" smtClean="0"/>
              <a:t>ინტენსიური </a:t>
            </a:r>
            <a:r>
              <a:rPr lang="ka-GE" dirty="0"/>
              <a:t>სწავლების კურსი - </a:t>
            </a:r>
            <a:r>
              <a:rPr lang="en-US" dirty="0"/>
              <a:t>A2 </a:t>
            </a:r>
            <a:r>
              <a:rPr lang="ka-GE" dirty="0"/>
              <a:t>დონე</a:t>
            </a:r>
            <a:r>
              <a:rPr lang="ka-GE" dirty="0" smtClean="0"/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a-GE" dirty="0" smtClean="0"/>
              <a:t>ინტენსიური </a:t>
            </a:r>
            <a:r>
              <a:rPr lang="ka-GE" dirty="0"/>
              <a:t>გადამზადების კურსი - A2-დან </a:t>
            </a:r>
            <a:r>
              <a:rPr lang="en-US" dirty="0"/>
              <a:t>B1 </a:t>
            </a:r>
            <a:r>
              <a:rPr lang="ka-GE" dirty="0" smtClean="0"/>
              <a:t>დონე;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ka-GE" dirty="0" smtClean="0"/>
              <a:t>ნახევრად ინტენსიური სწავლების კურსი -</a:t>
            </a:r>
            <a:r>
              <a:rPr lang="en-US" dirty="0" smtClean="0"/>
              <a:t> A2 </a:t>
            </a:r>
            <a:r>
              <a:rPr lang="ka-GE" dirty="0" smtClean="0"/>
              <a:t>დონე;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ka-GE" dirty="0" smtClean="0"/>
              <a:t>- </a:t>
            </a:r>
            <a:r>
              <a:rPr lang="ka-GE" b="1" dirty="0"/>
              <a:t>რუსული ენის ინტენსიური სწავლების </a:t>
            </a:r>
            <a:r>
              <a:rPr lang="ka-GE" b="1" dirty="0" smtClean="0"/>
              <a:t>კურსი: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/>
              <a:t>I </a:t>
            </a:r>
            <a:r>
              <a:rPr lang="ka-GE" dirty="0"/>
              <a:t>დონე</a:t>
            </a:r>
            <a:r>
              <a:rPr lang="en-US" dirty="0"/>
              <a:t>; </a:t>
            </a:r>
            <a:endParaRPr lang="ka-GE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smtClean="0"/>
              <a:t>II </a:t>
            </a:r>
            <a:r>
              <a:rPr lang="ka-GE" dirty="0"/>
              <a:t>დონე. (</a:t>
            </a:r>
            <a:r>
              <a:rPr lang="en-US" dirty="0"/>
              <a:t>IMET</a:t>
            </a:r>
            <a:r>
              <a:rPr lang="ka-GE" dirty="0" smtClean="0"/>
              <a:t>).</a:t>
            </a:r>
            <a:endParaRPr lang="ka-GE" dirty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5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შესრულებული დაგეგმილი ღონისძიებები:</a:t>
            </a:r>
          </a:p>
          <a:p>
            <a:pPr algn="ctr"/>
            <a:r>
              <a:rPr lang="ka-GE" sz="2000" dirty="0"/>
              <a:t>ენობრივი მომზადების </a:t>
            </a:r>
            <a:r>
              <a:rPr lang="ka-GE" sz="2000" dirty="0" smtClean="0"/>
              <a:t>სკოლა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>
                <a:latin typeface="Sylfaen" pitchFamily="18" charset="0"/>
              </a:rPr>
              <a:t>დისლოკაციის ადგილის </a:t>
            </a:r>
            <a:r>
              <a:rPr lang="ka-GE" b="1" dirty="0" smtClean="0">
                <a:latin typeface="Sylfaen" pitchFamily="18" charset="0"/>
              </a:rPr>
              <a:t>შეცვლა</a:t>
            </a:r>
          </a:p>
          <a:p>
            <a:pPr algn="ctr"/>
            <a:endParaRPr lang="ka-GE" b="1" dirty="0">
              <a:latin typeface="Sylfae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a-GE" b="1" dirty="0" smtClean="0">
                <a:latin typeface="Sylfaen" pitchFamily="18" charset="0"/>
              </a:rPr>
              <a:t> </a:t>
            </a:r>
            <a:r>
              <a:rPr lang="ka-GE" dirty="0">
                <a:latin typeface="Sylfaen" pitchFamily="18" charset="0"/>
              </a:rPr>
              <a:t>2018 წლის 10 სექტემბრიდან სკოლამ შეიცვალა დისლოკაციის ადგილი და განთავსდა ქ.გორში აკადემიის </a:t>
            </a:r>
            <a:r>
              <a:rPr lang="ka-GE" dirty="0" smtClean="0">
                <a:latin typeface="Sylfaen" pitchFamily="18" charset="0"/>
              </a:rPr>
              <a:t>ბაზაზე;</a:t>
            </a:r>
            <a:endParaRPr lang="ka-GE" dirty="0">
              <a:latin typeface="Sylfaen" pitchFamily="18" charset="0"/>
            </a:endParaRPr>
          </a:p>
          <a:p>
            <a:endParaRPr lang="ka-GE" dirty="0">
              <a:latin typeface="Sylfae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a-GE" dirty="0">
                <a:latin typeface="Sylfaen" pitchFamily="18" charset="0"/>
              </a:rPr>
              <a:t>10 სექტემბრიდან დაიწყო ახალი ინტენსიური კურსის სწავლება  ინგლისურ </a:t>
            </a:r>
            <a:r>
              <a:rPr lang="ka-GE" dirty="0" smtClean="0">
                <a:latin typeface="Sylfaen" pitchFamily="18" charset="0"/>
              </a:rPr>
              <a:t>ენაში;</a:t>
            </a:r>
            <a:endParaRPr lang="ka-GE" dirty="0">
              <a:latin typeface="Sylfaen" pitchFamily="18" charset="0"/>
            </a:endParaRPr>
          </a:p>
          <a:p>
            <a:endParaRPr lang="ru-RU" dirty="0">
              <a:latin typeface="Sylfae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a-GE" dirty="0">
                <a:latin typeface="Sylfaen" pitchFamily="18" charset="0"/>
              </a:rPr>
              <a:t>გაუმჯობესდა: დისციპლინა, მატერიალური ბაზა, მსმენელთა განთავსების </a:t>
            </a:r>
            <a:r>
              <a:rPr lang="ka-GE" dirty="0" smtClean="0">
                <a:latin typeface="Sylfaen" pitchFamily="18" charset="0"/>
              </a:rPr>
              <a:t>პირობები;</a:t>
            </a:r>
            <a:endParaRPr lang="ka-GE" dirty="0">
              <a:latin typeface="Sylfaen" pitchFamily="18" charset="0"/>
            </a:endParaRPr>
          </a:p>
          <a:p>
            <a:endParaRPr lang="ka-GE" dirty="0">
              <a:latin typeface="Sylfae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ka-GE" dirty="0">
                <a:latin typeface="Sylfaen" pitchFamily="18" charset="0"/>
              </a:rPr>
              <a:t>მოეწყო კომპიუტერული კლასი მსმენელთა ინტერნეტ </a:t>
            </a:r>
            <a:r>
              <a:rPr lang="ka-GE" dirty="0" smtClean="0">
                <a:latin typeface="Sylfaen" pitchFamily="18" charset="0"/>
              </a:rPr>
              <a:t>პლატფორმის ათვისებისათვის.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შესრულებული დაგეგმილი </a:t>
            </a:r>
            <a:r>
              <a:rPr lang="ka-GE" sz="2400" b="1" dirty="0" smtClean="0"/>
              <a:t>ღონისძიებები:</a:t>
            </a:r>
          </a:p>
          <a:p>
            <a:pPr algn="ctr"/>
            <a:r>
              <a:rPr lang="ka-GE" sz="2000" dirty="0" smtClean="0"/>
              <a:t>საგამოცდო ცენტრი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484784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აკადემიის</a:t>
            </a: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ბაკალავრიატისა და სამხედრო-საგანმანათლებლო პროგრამები</a:t>
            </a:r>
            <a:r>
              <a:rPr lang="ka-G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</a:t>
            </a:r>
            <a:r>
              <a:rPr lang="ka-GE" dirty="0"/>
              <a:t> სასწავლო წლის გეგმა</a:t>
            </a:r>
            <a:r>
              <a:rPr lang="en-US" dirty="0"/>
              <a:t>-</a:t>
            </a:r>
            <a:r>
              <a:rPr lang="ka-GE" dirty="0"/>
              <a:t>კალენდრით განსაზღვრული </a:t>
            </a:r>
            <a:r>
              <a:rPr lang="ka-GE" dirty="0" smtClean="0"/>
              <a:t>სამუშაოები და აღნიშნულ სამუშაოებთან დაკავშირებით შემუშავდა ყველა საჭირო დოკუმენტაცია.</a:t>
            </a:r>
            <a:endParaRPr lang="ka-GE" dirty="0"/>
          </a:p>
          <a:p>
            <a:pPr marL="57150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 სემესტრის შუალედური და დასკვნითი გამოცდები;</a:t>
            </a:r>
          </a:p>
          <a:p>
            <a:pPr marL="57150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 </a:t>
            </a:r>
            <a:r>
              <a:rPr lang="ka-GE" dirty="0" smtClean="0"/>
              <a:t>საგამოცოდო უწყისები;</a:t>
            </a:r>
          </a:p>
          <a:p>
            <a:pPr marL="57150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 </a:t>
            </a:r>
            <a:r>
              <a:rPr lang="ka-GE" dirty="0" smtClean="0"/>
              <a:t>აკადემიური მოსწრების კრებსითი მონაცემები (შუალედური, სემესტრული);</a:t>
            </a:r>
          </a:p>
          <a:p>
            <a:pPr marL="57150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 </a:t>
            </a:r>
            <a:r>
              <a:rPr lang="ka-GE" dirty="0" smtClean="0"/>
              <a:t>სემესტრული რეიტინგული ქულები და რანჟირება;</a:t>
            </a:r>
          </a:p>
          <a:p>
            <a:pPr marL="57150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 </a:t>
            </a:r>
            <a:r>
              <a:rPr lang="ka-GE" dirty="0" smtClean="0"/>
              <a:t>მონაცემები სასწავლო ბარათებისა და ნიშნების ფურცლებისათვის;</a:t>
            </a:r>
          </a:p>
          <a:p>
            <a:pPr marL="57150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 </a:t>
            </a:r>
            <a:r>
              <a:rPr lang="ka-GE" dirty="0" smtClean="0"/>
              <a:t>ნიშნების ფურცლები;</a:t>
            </a:r>
          </a:p>
          <a:p>
            <a:pPr marL="57150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 </a:t>
            </a:r>
            <a:r>
              <a:rPr lang="ka-GE" dirty="0" smtClean="0"/>
              <a:t>მიმდინარე შეფასებების მონიტორინგი.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4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შესრულებული დაგეგმილი </a:t>
            </a:r>
            <a:r>
              <a:rPr lang="ka-GE" sz="2400" b="1" dirty="0" smtClean="0"/>
              <a:t>ღონისძიებები:</a:t>
            </a:r>
          </a:p>
          <a:p>
            <a:pPr algn="ctr"/>
            <a:r>
              <a:rPr lang="ka-GE" sz="2000" dirty="0" smtClean="0"/>
              <a:t>ფსიქოლოგიური მომსახურების განყოფილება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12776"/>
            <a:ext cx="876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600" b="1" dirty="0"/>
              <a:t>საწყისი საბრძოლო მომზადების მონიტორინგი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600" b="1" dirty="0"/>
              <a:t>იუნკერთა </a:t>
            </a:r>
            <a:r>
              <a:rPr lang="ka-GE" sz="1600" b="1" dirty="0" smtClean="0"/>
              <a:t> ბატალიონში კვლევების ჩატარება: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1600" b="1" dirty="0" smtClean="0"/>
              <a:t> </a:t>
            </a:r>
            <a:r>
              <a:rPr lang="ka-GE" sz="1600" dirty="0" smtClean="0"/>
              <a:t>სამეთაურო </a:t>
            </a:r>
            <a:r>
              <a:rPr lang="ka-GE" sz="1600" dirty="0"/>
              <a:t>რგოლის </a:t>
            </a:r>
            <a:r>
              <a:rPr lang="ka-GE" sz="1600" dirty="0" smtClean="0"/>
              <a:t>კვლევა;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1600" dirty="0" smtClean="0"/>
              <a:t> </a:t>
            </a:r>
            <a:r>
              <a:rPr lang="en-US" sz="1600" dirty="0" smtClean="0"/>
              <a:t>I </a:t>
            </a:r>
            <a:r>
              <a:rPr lang="ka-GE" sz="1600" dirty="0"/>
              <a:t>კურსელი იუნკრების პიროვნული პროფილის </a:t>
            </a:r>
            <a:r>
              <a:rPr lang="ka-GE" sz="1600" dirty="0" smtClean="0"/>
              <a:t>შედგენა;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1600" dirty="0"/>
              <a:t> </a:t>
            </a:r>
            <a:r>
              <a:rPr lang="ka-GE" sz="1600" dirty="0" smtClean="0"/>
              <a:t>სოციომეტრული კვლევა;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1600" dirty="0"/>
              <a:t> </a:t>
            </a:r>
            <a:r>
              <a:rPr lang="ka-GE" sz="1600" dirty="0" smtClean="0"/>
              <a:t>მიღწევის </a:t>
            </a:r>
            <a:r>
              <a:rPr lang="ka-GE" sz="1600" dirty="0"/>
              <a:t>მოტივაციის კვლევა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600" b="1" dirty="0" smtClean="0"/>
              <a:t>  სამხედრო </a:t>
            </a:r>
            <a:r>
              <a:rPr lang="ka-GE" sz="1600" b="1" dirty="0"/>
              <a:t>პროგრამების სწავლებაში განყოფილების </a:t>
            </a:r>
            <a:r>
              <a:rPr lang="ka-GE" sz="1600" b="1" dirty="0" smtClean="0"/>
              <a:t>ჩართულობა:</a:t>
            </a:r>
            <a:endParaRPr lang="ka-GE" sz="1600" b="1" dirty="0"/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1600" dirty="0" smtClean="0"/>
              <a:t>სამხედრო </a:t>
            </a:r>
            <a:r>
              <a:rPr lang="ka-GE" sz="1600" dirty="0"/>
              <a:t>საქმის სწავლების მონიტორინგი და </a:t>
            </a:r>
            <a:r>
              <a:rPr lang="ka-GE" sz="1600" dirty="0" smtClean="0"/>
              <a:t>მხარდაჭერა;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1600" dirty="0"/>
              <a:t> </a:t>
            </a:r>
            <a:r>
              <a:rPr lang="ka-GE" sz="1600" dirty="0" smtClean="0"/>
              <a:t>სწავლება  </a:t>
            </a:r>
            <a:r>
              <a:rPr lang="ka-GE" sz="1600" dirty="0"/>
              <a:t>მიმართულების </a:t>
            </a:r>
            <a:r>
              <a:rPr lang="ka-GE" sz="1600" dirty="0" smtClean="0"/>
              <a:t>ინსტრუქტორებთან;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1600" dirty="0" smtClean="0"/>
              <a:t> </a:t>
            </a:r>
            <a:r>
              <a:rPr lang="ka-GE" sz="1600" dirty="0"/>
              <a:t>ლექციები სამხედრო ფსიქოლოგიაში იუნკერთა ბატალიონის</a:t>
            </a:r>
            <a:r>
              <a:rPr lang="en-US" sz="1600" dirty="0"/>
              <a:t> IV</a:t>
            </a:r>
            <a:r>
              <a:rPr lang="ka-GE" sz="1600" dirty="0"/>
              <a:t> </a:t>
            </a:r>
            <a:r>
              <a:rPr lang="ka-GE" sz="1600" dirty="0" smtClean="0"/>
              <a:t>კურსზე;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1600" dirty="0"/>
              <a:t> </a:t>
            </a:r>
            <a:r>
              <a:rPr lang="ka-GE" sz="1600" dirty="0" smtClean="0"/>
              <a:t>ლექციები </a:t>
            </a:r>
            <a:r>
              <a:rPr lang="ka-GE" sz="1600" dirty="0"/>
              <a:t>კომუნიკაციის საკითხებში იუნკერთა ბატალიონის </a:t>
            </a:r>
            <a:r>
              <a:rPr lang="en-US" sz="1600" dirty="0"/>
              <a:t>III</a:t>
            </a:r>
            <a:r>
              <a:rPr lang="ka-GE" sz="1600" dirty="0"/>
              <a:t> </a:t>
            </a:r>
            <a:r>
              <a:rPr lang="ka-GE" sz="1600" dirty="0" smtClean="0"/>
              <a:t>კურსზე;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1600" dirty="0"/>
              <a:t> </a:t>
            </a:r>
            <a:r>
              <a:rPr lang="ka-GE" sz="1600" dirty="0" smtClean="0"/>
              <a:t>ლექციები </a:t>
            </a:r>
            <a:r>
              <a:rPr lang="ka-GE" sz="1600" dirty="0"/>
              <a:t>უმცროს ოფიცერთა სკოლის საკანდიდატო კურსზე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600" b="1" dirty="0"/>
              <a:t> </a:t>
            </a:r>
            <a:r>
              <a:rPr lang="ka-GE" sz="1600" b="1" dirty="0" smtClean="0"/>
              <a:t> საინფორმაციო </a:t>
            </a:r>
            <a:r>
              <a:rPr lang="ka-GE" sz="1600" b="1" dirty="0"/>
              <a:t>მეთოდურ ლიტერატურაზე მუშაობა (“აგრესია”)</a:t>
            </a:r>
            <a:endParaRPr lang="en-US" sz="1600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600" b="1" dirty="0" smtClean="0"/>
              <a:t>  საბაკალავრო </a:t>
            </a:r>
            <a:r>
              <a:rPr lang="ka-GE" sz="1600" b="1" dirty="0"/>
              <a:t>პროგრამაზე აბიტურიენტებთან გასაუბრების პროცესში მონაწილეობა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36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373965"/>
            <a:ext cx="655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შესრულებული დაგეგმილი ღონისძიებები</a:t>
            </a:r>
            <a:r>
              <a:rPr lang="ka-GE" sz="2400" b="1" dirty="0" smtClean="0"/>
              <a:t>:</a:t>
            </a:r>
          </a:p>
          <a:p>
            <a:pPr algn="ctr"/>
            <a:r>
              <a:rPr lang="ka-GE" sz="2000" dirty="0" smtClean="0"/>
              <a:t>ბიბლიოთეკა</a:t>
            </a:r>
            <a:endParaRPr lang="ka-GE" sz="2000" dirty="0"/>
          </a:p>
          <a:p>
            <a:pPr algn="ctr"/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838" y="1412776"/>
            <a:ext cx="8839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სასწავლო წლის პერიოდში ბიბლიოთეკა საშუალოდ დღეში 40 მომხმარებელს ემსახურებოდა;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მიმდინარეობდა მუშაობა ბიბლიოთეკის ფონდების, სახელმძღვანელოების, რიდერების, სხვადასხვა სასწავლო მასალების სასწავლო პროგრამებთან თავსებადობის შესადარებლად, აღმოიფხვრა ხარვეზები;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ფონდი შეივსო  სასწავლო, დარგობრივი, საცნობარო და მხატვრული ლიტერატურით;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მოხდა  წიგნების დიგიტალიზაცია;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 smtClean="0"/>
              <a:t>ბიბლიოთეკაში </a:t>
            </a:r>
            <a:r>
              <a:rPr lang="ka-GE" dirty="0"/>
              <a:t>უწყვეტ რეჟიმში მიმდინარეობდა მკითხველთა მომსახურება წიგნადი ფონდით, სასწავლო მასალების ამობეჭდვა, გამრავლება, წიგნების რესტავრაცია, სხვადასხვა სამსახურების სამუშაო პროცესისთვის საჭირო ბეჭდური პროდუქციის გამრავლება, </a:t>
            </a:r>
            <a:r>
              <a:rPr lang="ka-GE" dirty="0" smtClean="0"/>
              <a:t>აკინძვა.</a:t>
            </a:r>
            <a:endParaRPr lang="ka-G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3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7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183"/>
            <a:ext cx="9144000" cy="5726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400800" cy="9445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ka-GE" sz="3200" b="1" dirty="0">
                <a:latin typeface="Sylfaen" pitchFamily="18" charset="0"/>
              </a:rPr>
              <a:t>ეროვნული თავდაცვის </a:t>
            </a:r>
            <a:r>
              <a:rPr lang="en-US" sz="3200" b="1" dirty="0">
                <a:latin typeface="Sylfaen" pitchFamily="18" charset="0"/>
              </a:rPr>
              <a:t>ა</a:t>
            </a:r>
            <a:r>
              <a:rPr lang="ka-GE" sz="3200" b="1" dirty="0" smtClean="0">
                <a:latin typeface="Sylfaen" pitchFamily="18" charset="0"/>
              </a:rPr>
              <a:t>კადემია</a:t>
            </a:r>
            <a:endParaRPr lang="en-US" sz="3200" b="1" dirty="0">
              <a:latin typeface="Sylfae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8943" y="1219200"/>
            <a:ext cx="891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1000"/>
              </a:spcAft>
            </a:pPr>
            <a:r>
              <a:rPr lang="ka-GE" sz="2800" b="1" dirty="0" smtClean="0">
                <a:latin typeface="Sylfaen" pitchFamily="18" charset="0"/>
              </a:rPr>
              <a:t>2018 წლის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ka-GE" sz="2800" b="1" dirty="0" smtClean="0">
                <a:latin typeface="Sylfaen" pitchFamily="18" charset="0"/>
              </a:rPr>
              <a:t>ძირითადი ღონისძიებების შედეგების შემაჯამებელი</a:t>
            </a:r>
          </a:p>
          <a:p>
            <a:pPr algn="ctr" eaLnBrk="1" hangingPunct="1">
              <a:lnSpc>
                <a:spcPct val="150000"/>
              </a:lnSpc>
              <a:spcAft>
                <a:spcPts val="1000"/>
              </a:spcAft>
            </a:pPr>
            <a:r>
              <a:rPr lang="ka-GE" sz="2800" b="1" dirty="0" smtClean="0">
                <a:latin typeface="Sylfaen" pitchFamily="18" charset="0"/>
              </a:rPr>
              <a:t>ბ რ ი ფ ი ნ გ ი</a:t>
            </a:r>
            <a:endParaRPr lang="ka-GE" sz="2800" dirty="0">
              <a:latin typeface="Sylfae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0590-F556-4EAA-83C6-225F305F2EB1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5486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ქ.გორი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76400"/>
            <a:ext cx="8458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დაბალი აკადემიური მოსწრების მქონე </a:t>
            </a:r>
            <a:r>
              <a:rPr lang="ka-GE" dirty="0" smtClean="0"/>
              <a:t>იუნკერების </a:t>
            </a:r>
            <a:r>
              <a:rPr lang="ka-GE" dirty="0"/>
              <a:t>მდგომარეობის </a:t>
            </a:r>
            <a:r>
              <a:rPr lang="ka-GE" dirty="0" smtClean="0"/>
              <a:t>მონიტორინგი;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2017 წელს საპილოტე პროექტის „ლიდერული უნარების განვითარება“ </a:t>
            </a:r>
            <a:r>
              <a:rPr lang="ka-GE" dirty="0" smtClean="0"/>
              <a:t>გაგრძელება;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სწავლება  მიმართულების (ფიზიკური მომზადების ინსტრუქტორებთან</a:t>
            </a:r>
            <a:r>
              <a:rPr lang="ka-GE" dirty="0" smtClean="0"/>
              <a:t>);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საინფორმაციო მეთოდურ ლიტერატურაზე მუშაობა (“აგრესია” პრეზენტაცია</a:t>
            </a:r>
            <a:r>
              <a:rPr lang="ka-GE" dirty="0" smtClean="0"/>
              <a:t>);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არალიდერებთან ჯგუფური მუშაობა </a:t>
            </a:r>
            <a:r>
              <a:rPr lang="ka-GE" dirty="0" smtClean="0"/>
              <a:t>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b="1" dirty="0">
              <a:solidFill>
                <a:srgbClr val="FF0000"/>
              </a:solidFill>
            </a:endParaRPr>
          </a:p>
          <a:p>
            <a:pPr marL="285750" lvl="0" indent="-285750" algn="just">
              <a:lnSpc>
                <a:spcPct val="150000"/>
              </a:lnSpc>
            </a:pPr>
            <a:r>
              <a:rPr lang="ka-GE" b="1" dirty="0" smtClean="0"/>
              <a:t>მიზეზი</a:t>
            </a:r>
            <a:r>
              <a:rPr lang="ka-GE" dirty="0" smtClean="0"/>
              <a:t> - იუნკერთა </a:t>
            </a:r>
            <a:r>
              <a:rPr lang="ka-GE" dirty="0"/>
              <a:t>ბატალიონის გადატვირთული დღის </a:t>
            </a:r>
            <a:r>
              <a:rPr lang="ka-GE" dirty="0" smtClean="0"/>
              <a:t>განრიგი,</a:t>
            </a:r>
          </a:p>
          <a:p>
            <a:pPr marL="285750" lvl="0" indent="-285750" algn="just">
              <a:lnSpc>
                <a:spcPct val="150000"/>
              </a:lnSpc>
            </a:pPr>
            <a:r>
              <a:rPr lang="ka-GE" dirty="0" smtClean="0"/>
              <a:t>არასაკმარისი დრო.</a:t>
            </a:r>
            <a:endParaRPr lang="en-US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6629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არ შესრულებული დაგეგმილი ღონისძიებები:</a:t>
            </a:r>
          </a:p>
          <a:p>
            <a:pPr algn="ctr"/>
            <a:r>
              <a:rPr lang="ka-GE" sz="2000" dirty="0" smtClean="0"/>
              <a:t>ფსიქოლოგიური მომსახურების განყოფილება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40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705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არაგეგმიური ღონისძიებები:</a:t>
            </a:r>
          </a:p>
          <a:p>
            <a:pPr algn="ctr"/>
            <a:r>
              <a:rPr lang="ka-GE" sz="2000" dirty="0" smtClean="0"/>
              <a:t>საგამოცდო ცენტრი</a:t>
            </a:r>
            <a:endParaRPr lang="ka-GE" sz="2000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27440"/>
            <a:ext cx="86868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თავდაცვის სამინისტროსა და თავდაცვის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ძალების, </a:t>
            </a:r>
            <a:r>
              <a:rPr lang="ka-GE" dirty="0"/>
              <a:t>მიერ დაგეგმილი </a:t>
            </a:r>
            <a:r>
              <a:rPr lang="ka-GE" dirty="0" smtClean="0"/>
              <a:t>ღონისძიებები:</a:t>
            </a:r>
            <a:endParaRPr lang="ka-GE" dirty="0"/>
          </a:p>
          <a:p>
            <a:pPr marL="576263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მისაღები გამოცდები კაპიტნის საკარიერო სკოლაში</a:t>
            </a:r>
            <a:r>
              <a:rPr lang="ka-GE" dirty="0" smtClean="0"/>
              <a:t>;</a:t>
            </a:r>
          </a:p>
          <a:p>
            <a:pPr marL="576263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მისაღები </a:t>
            </a:r>
            <a:r>
              <a:rPr lang="ka-GE" dirty="0"/>
              <a:t>გამოცდები სერჟანტთა მომზადების ცენტრში</a:t>
            </a:r>
            <a:r>
              <a:rPr lang="ka-GE" dirty="0" smtClean="0"/>
              <a:t>;</a:t>
            </a:r>
          </a:p>
          <a:p>
            <a:pPr marL="576263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საკონტრაქტო </a:t>
            </a:r>
            <a:r>
              <a:rPr lang="ka-GE" dirty="0"/>
              <a:t>სამსახურიდან კადრის სამსახურში გადასვლის კანდიდატთა ტესტირება</a:t>
            </a:r>
            <a:r>
              <a:rPr lang="ka-GE" dirty="0" smtClean="0"/>
              <a:t>;</a:t>
            </a:r>
          </a:p>
          <a:p>
            <a:pPr marL="576263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საზღვარგარეთ </a:t>
            </a:r>
            <a:r>
              <a:rPr lang="ka-GE" dirty="0"/>
              <a:t>დაგეგმილ კაპიტნის საკარიერო და სამეთაურო-საშტაბო კურსებზე გასაგზავნ კანდიდატთა ტესტირება.</a:t>
            </a:r>
          </a:p>
          <a:p>
            <a:pPr lvl="0">
              <a:lnSpc>
                <a:spcPct val="150000"/>
              </a:lnSpc>
            </a:pPr>
            <a:endParaRPr lang="ka-GE" dirty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ka-GE" dirty="0" smtClean="0"/>
              <a:t>ყველა </a:t>
            </a:r>
            <a:r>
              <a:rPr lang="ka-GE" dirty="0"/>
              <a:t>ზემოთ ჩამოთვლილ ღონისძიებაში აკადემიის საგამოცდო ცენტრი ახორციელებს მხოლოდ მატერიალურ და პროგრამულ </a:t>
            </a:r>
            <a:r>
              <a:rPr lang="ka-GE" dirty="0" smtClean="0"/>
              <a:t>უზრუნველყოფას.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8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40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არაგეგმიური ღონისძიებები</a:t>
            </a:r>
            <a:r>
              <a:rPr lang="ka-GE" sz="2400" b="1" dirty="0" smtClean="0"/>
              <a:t>:</a:t>
            </a:r>
          </a:p>
          <a:p>
            <a:pPr algn="ctr"/>
            <a:r>
              <a:rPr lang="ka-GE" sz="2000" dirty="0"/>
              <a:t>ფსიქოლოგიური მომსახურების განყოფილება</a:t>
            </a:r>
            <a:endParaRPr lang="ru-RU" sz="2000" dirty="0"/>
          </a:p>
          <a:p>
            <a:pPr algn="ctr"/>
            <a:endParaRPr lang="ka-GE" sz="2400" b="1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0839" y="1844824"/>
            <a:ext cx="8686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ლექციები კომუნიკაციის საკითხებში იუნკერთა ბატალიონის </a:t>
            </a:r>
            <a:r>
              <a:rPr lang="en-US" dirty="0"/>
              <a:t>III</a:t>
            </a:r>
            <a:r>
              <a:rPr lang="ka-GE" dirty="0"/>
              <a:t> </a:t>
            </a:r>
            <a:r>
              <a:rPr lang="ka-GE" dirty="0" smtClean="0"/>
              <a:t>კურსზე;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საწყისი საბრძოლო მომზადების მონიტორინგში განყოფილების </a:t>
            </a:r>
            <a:r>
              <a:rPr lang="ka-GE" dirty="0" smtClean="0"/>
              <a:t>თანამშრომლის</a:t>
            </a:r>
            <a:r>
              <a:rPr lang="ka-GE" dirty="0"/>
              <a:t>, როგორც რიგითის </a:t>
            </a:r>
            <a:r>
              <a:rPr lang="ka-GE" dirty="0" smtClean="0"/>
              <a:t>ჩართულობა;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სავალდებულო სამსახურის ჯარისკაცებთან და  მათ მეთაურებთან   კონსულტირებების გაწევა და </a:t>
            </a:r>
            <a:r>
              <a:rPr lang="ka-GE" dirty="0" smtClean="0"/>
              <a:t>თანამშრომლობა.</a:t>
            </a:r>
            <a:endParaRPr lang="ka-G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3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7189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პრობლემები და გამოწვევები:</a:t>
            </a:r>
          </a:p>
          <a:p>
            <a:pPr algn="ctr"/>
            <a:r>
              <a:rPr lang="ka-GE" sz="2000" dirty="0" smtClean="0"/>
              <a:t>ბაკალავრიატი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75170"/>
            <a:ext cx="86106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a-GE" dirty="0" smtClean="0"/>
              <a:t> ბაკალავრიატისთვის უმნიშვნელოვანესია  კომპიუტერული ლაბორატორიების მატერიალურ - ტექნიკური გაუმჯობესება;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 </a:t>
            </a:r>
            <a:r>
              <a:rPr lang="ka-GE" b="1" dirty="0"/>
              <a:t>ინგლისურის განყოფილება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თვითმომზადების დროის არამიზნობრივად გამოყენება</a:t>
            </a:r>
            <a:r>
              <a:rPr lang="ka-GE" dirty="0" smtClean="0"/>
              <a:t>;  </a:t>
            </a:r>
            <a:r>
              <a:rPr lang="ka-GE" dirty="0"/>
              <a:t>საშინაო დავალების არ </a:t>
            </a:r>
            <a:r>
              <a:rPr lang="ka-GE" dirty="0" smtClean="0"/>
              <a:t>მომზადება/დამოუკიდებლად </a:t>
            </a:r>
            <a:r>
              <a:rPr lang="ka-GE" dirty="0"/>
              <a:t>არ </a:t>
            </a:r>
            <a:r>
              <a:rPr lang="ka-GE" dirty="0" smtClean="0"/>
              <a:t>მეცადინეობენ;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იუნკერთა არასაკმარისი თვითმომზადების დრო (აღდგენები, საკონფერენციო დარბაზში გადაყვანა</a:t>
            </a:r>
            <a:r>
              <a:rPr lang="ka-GE" dirty="0" smtClean="0"/>
              <a:t>...);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მეცადინეობებზე ძილის </a:t>
            </a:r>
            <a:r>
              <a:rPr lang="ka-GE" dirty="0" smtClean="0"/>
              <a:t>პრობლემა; 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დისციპლინა -მოუწესრიგებელი ჯდომა, ლეპტოპებისა და მობილურის </a:t>
            </a:r>
            <a:r>
              <a:rPr lang="ka-GE" dirty="0" smtClean="0"/>
              <a:t>გამოყენება;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 ენის შესწავლის დაბალი </a:t>
            </a:r>
            <a:r>
              <a:rPr lang="ka-GE" dirty="0" smtClean="0"/>
              <a:t>უნარი;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 ჯგუფების დროდადრო არ გათანაბრება თანაბარი სიძლიერის </a:t>
            </a:r>
            <a:r>
              <a:rPr lang="ka-GE" dirty="0" smtClean="0"/>
              <a:t>მიხედვით.</a:t>
            </a:r>
            <a:endParaRPr lang="ka-GE" dirty="0"/>
          </a:p>
          <a:p>
            <a:pPr>
              <a:lnSpc>
                <a:spcPct val="150000"/>
              </a:lnSpc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7696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32656"/>
            <a:ext cx="6477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/>
              <a:t>2019 წლის ძირითადი ღონისძიებები:</a:t>
            </a:r>
          </a:p>
          <a:p>
            <a:pPr algn="ctr"/>
            <a:r>
              <a:rPr lang="ka-GE" sz="2000" dirty="0" smtClean="0"/>
              <a:t>სასწავლო სამსახური</a:t>
            </a:r>
            <a:endParaRPr lang="ka-GE" sz="2000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6102" y="1326078"/>
            <a:ext cx="8686800" cy="501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latin typeface="BPG Algeti" pitchFamily="2" charset="0"/>
                <a:cs typeface="BPG Algeti" pitchFamily="2" charset="0"/>
              </a:rPr>
              <a:t> აკადემიის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საბაკალავრო და სამაგისტრო საგანმანათლებლო პროგრამებზე იუნკერების მიღებაზე </a:t>
            </a:r>
            <a:r>
              <a:rPr lang="ka-GE" dirty="0" smtClean="0">
                <a:latin typeface="BPG Algeti" pitchFamily="2" charset="0"/>
                <a:cs typeface="BPG Algeti" pitchFamily="2" charset="0"/>
              </a:rPr>
              <a:t>განაცხადების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მომზადება</a:t>
            </a:r>
            <a:r>
              <a:rPr lang="ka-GE" dirty="0" smtClean="0">
                <a:latin typeface="BPG Algeti" pitchFamily="2" charset="0"/>
                <a:cs typeface="BPG Algeti" pitchFamily="2" charset="0"/>
              </a:rPr>
              <a:t>;</a:t>
            </a:r>
            <a:endParaRPr lang="ka-GE" dirty="0">
              <a:latin typeface="BPG Algeti" pitchFamily="2" charset="0"/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latin typeface="BPG Algeti" pitchFamily="2" charset="0"/>
                <a:cs typeface="BPG Algeti" pitchFamily="2" charset="0"/>
              </a:rPr>
              <a:t> საორგანიზაციო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ბრძანების მომზადება ბაკალავრიატის საგანმანათლებლო პროგრამებზე აბიტურიენტთა შერჩევისა და მიღების თაობაზე;</a:t>
            </a: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latin typeface="BPG Algeti" pitchFamily="2" charset="0"/>
                <a:cs typeface="BPG Algeti" pitchFamily="2" charset="0"/>
              </a:rPr>
              <a:t> თავდაცვის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ანალიზის სამაგისტრო საგანმანათლებლო პროგრამის დიპლომის ფორმის შემუშავება და დამტკიცება</a:t>
            </a:r>
            <a:r>
              <a:rPr lang="ka-GE" dirty="0" smtClean="0">
                <a:latin typeface="BPG Algeti" pitchFamily="2" charset="0"/>
                <a:cs typeface="BPG Algeti" pitchFamily="2" charset="0"/>
              </a:rPr>
              <a:t>;</a:t>
            </a:r>
            <a:endParaRPr lang="ka-GE" dirty="0">
              <a:latin typeface="BPG Algeti" pitchFamily="2" charset="0"/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latin typeface="BPG Algeti" pitchFamily="2" charset="0"/>
                <a:cs typeface="BPG Algeti" pitchFamily="2" charset="0"/>
              </a:rPr>
              <a:t> ბაკალავრიატის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საგანმანათლებლო პროგრამებზე და ოფიცერთა მომზადების საკანდიდატო კურსზე,  </a:t>
            </a:r>
            <a:r>
              <a:rPr lang="ka-GE" dirty="0"/>
              <a:t>ჩასარიცხი შემადგენლობისთვის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 </a:t>
            </a:r>
            <a:r>
              <a:rPr lang="ka-GE" dirty="0"/>
              <a:t>შესარჩევი ტურის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დაგეგმვა</a:t>
            </a:r>
            <a:r>
              <a:rPr lang="ka-GE" dirty="0"/>
              <a:t>,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საგამოცდო კომისიის მუშაობის ოქმების მომზადება, ბაკალავრიატის საგანმანათლებლო პროგრამებზე ჩარიცხული კანდიდატთა სიების გადაგზავნა გამოცდების ეროვნულ ცენტრში</a:t>
            </a:r>
            <a:r>
              <a:rPr lang="ka-GE" dirty="0" smtClean="0">
                <a:latin typeface="BPG Algeti" pitchFamily="2" charset="0"/>
                <a:cs typeface="BPG Algeti" pitchFamily="2" charset="0"/>
              </a:rPr>
              <a:t>;</a:t>
            </a:r>
            <a:endParaRPr lang="ka-GE" dirty="0">
              <a:latin typeface="BPG Algeti" pitchFamily="2" charset="0"/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>
                <a:latin typeface="BPG Algeti" pitchFamily="2" charset="0"/>
                <a:cs typeface="BPG Algeti" pitchFamily="2" charset="0"/>
              </a:rPr>
              <a:t> საორგანიზაციო ბრძანებების მომზადება, </a:t>
            </a:r>
            <a:r>
              <a:rPr lang="ka-GE" dirty="0" smtClean="0">
                <a:latin typeface="BPG Algeti" pitchFamily="2" charset="0"/>
                <a:cs typeface="BPG Algeti" pitchFamily="2" charset="0"/>
              </a:rPr>
              <a:t>სამაგისტრო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საგანმანათლებლო პროგრამაზე და სამეთაურო - საშტაბო კურსზე მისაღებ გამოცდებთან დაკავშირებით;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2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2488" y="175399"/>
            <a:ext cx="6477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2019 წლის ძირითადი ღონისძიებები:</a:t>
            </a:r>
          </a:p>
          <a:p>
            <a:pPr algn="ctr"/>
            <a:r>
              <a:rPr lang="ka-GE" sz="2000" dirty="0"/>
              <a:t>სასწავლო სამსახური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686800" cy="501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latin typeface="BPG Algeti" pitchFamily="2" charset="0"/>
                <a:cs typeface="BPG Algeti" pitchFamily="2" charset="0"/>
              </a:rPr>
              <a:t> შესაბამისი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ღონისძიებების განხორციელება, საბაკალავრო საგანმანათლებლო პროგრამებზე შიდა და გარე მობილობასთან  </a:t>
            </a:r>
            <a:r>
              <a:rPr lang="ka-GE" dirty="0" smtClean="0">
                <a:latin typeface="BPG Algeti" pitchFamily="2" charset="0"/>
                <a:cs typeface="BPG Algeti" pitchFamily="2" charset="0"/>
              </a:rPr>
              <a:t>დაკავშირებით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;</a:t>
            </a: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latin typeface="BPG Algeti" pitchFamily="2" charset="0"/>
                <a:cs typeface="BPG Algeti" pitchFamily="2" charset="0"/>
              </a:rPr>
              <a:t> საბაკალავრო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და სამაგისტრო საგანმანათლებლო პროგრამების აკადემიური პერსონალისა და იუნკერების შესახებ რეგულარულად ინფორმაციის ატვირთვა და განახლება განათლების ხარისხის განვითარების ეროვნული ცენტრის რეესტრში</a:t>
            </a:r>
            <a:r>
              <a:rPr lang="ka-GE" dirty="0" smtClean="0">
                <a:latin typeface="BPG Algeti" pitchFamily="2" charset="0"/>
                <a:cs typeface="BPG Algeti" pitchFamily="2" charset="0"/>
              </a:rPr>
              <a:t>;</a:t>
            </a:r>
            <a:endParaRPr lang="ka-GE" dirty="0">
              <a:latin typeface="BPG Algeti" pitchFamily="2" charset="0"/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/>
              <a:t> აკადემიის </a:t>
            </a:r>
            <a:r>
              <a:rPr lang="ka-GE" dirty="0"/>
              <a:t>საგანმანათლებლო პროგრამების მიხედვით </a:t>
            </a:r>
            <a:r>
              <a:rPr lang="ka-GE" dirty="0" smtClean="0">
                <a:latin typeface="BPG Algeti" pitchFamily="2" charset="0"/>
                <a:cs typeface="BPG Algeti" pitchFamily="2" charset="0"/>
              </a:rPr>
              <a:t>გამოსაშვები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გამოცდების მონიტორინგი და საგამოცდო კომისიების მუშაობის ოქმების მომზადება</a:t>
            </a:r>
            <a:r>
              <a:rPr lang="ka-GE" dirty="0" smtClean="0">
                <a:latin typeface="BPG Algeti" pitchFamily="2" charset="0"/>
                <a:cs typeface="BPG Algeti" pitchFamily="2" charset="0"/>
              </a:rPr>
              <a:t>;</a:t>
            </a:r>
            <a:endParaRPr lang="ka-GE" dirty="0">
              <a:latin typeface="BPG Algeti" pitchFamily="2" charset="0"/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latin typeface="BPG Algeti" pitchFamily="2" charset="0"/>
                <a:cs typeface="BPG Algeti" pitchFamily="2" charset="0"/>
              </a:rPr>
              <a:t> ბაკალავრიატის </a:t>
            </a:r>
            <a:r>
              <a:rPr lang="ka-GE" dirty="0">
                <a:latin typeface="BPG Algeti" pitchFamily="2" charset="0"/>
                <a:cs typeface="BPG Algeti" pitchFamily="2" charset="0"/>
              </a:rPr>
              <a:t>და თავდაცვის ანალიზის სამაგისტრო საგანმანათლებლო პროგრამების კურსდამთავრებულთათვის, დიპლომების, დიპლომის დანართების,  აკადემიური ცნობების და სასწავლო ბარათების მომზადება დადგენილი წესის შესაბამისად.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ka-GE" dirty="0">
                <a:latin typeface="BPG Algeti" pitchFamily="2" charset="0"/>
                <a:cs typeface="BPG Algeti" pitchFamily="2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400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2019 წლის ძირითადი ღონისძიებები</a:t>
            </a:r>
            <a:r>
              <a:rPr lang="ka-GE" sz="2400" b="1" dirty="0" smtClean="0"/>
              <a:t>:</a:t>
            </a:r>
          </a:p>
          <a:p>
            <a:pPr algn="ctr"/>
            <a:r>
              <a:rPr lang="ka-GE" sz="2000" dirty="0" smtClean="0"/>
              <a:t>ბაკალავრიატი</a:t>
            </a:r>
            <a:endParaRPr lang="ka-GE" sz="2000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27440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ka-GE" dirty="0"/>
              <a:t> </a:t>
            </a:r>
            <a:r>
              <a:rPr lang="ka-GE" dirty="0" smtClean="0"/>
              <a:t>მექანიკის </a:t>
            </a:r>
            <a:r>
              <a:rPr lang="en-US" dirty="0" err="1" smtClean="0"/>
              <a:t>ინჟინერიის</a:t>
            </a:r>
            <a:r>
              <a:rPr lang="ka-GE" dirty="0" smtClean="0"/>
              <a:t> საბაკალავრო საგანმანათლებლო </a:t>
            </a:r>
            <a:r>
              <a:rPr lang="en-US" dirty="0" smtClean="0"/>
              <a:t> </a:t>
            </a:r>
            <a:r>
              <a:rPr lang="en-US" dirty="0" err="1" smtClean="0"/>
              <a:t>პროგრამის</a:t>
            </a:r>
            <a:r>
              <a:rPr lang="en-US" dirty="0" smtClean="0"/>
              <a:t> </a:t>
            </a:r>
            <a:r>
              <a:rPr lang="en-US" dirty="0" err="1" smtClean="0"/>
              <a:t>განხორციელების</a:t>
            </a:r>
            <a:r>
              <a:rPr lang="en-US" dirty="0" smtClean="0"/>
              <a:t> </a:t>
            </a:r>
            <a:r>
              <a:rPr lang="en-US" dirty="0" err="1"/>
              <a:t>მიზნით</a:t>
            </a:r>
            <a:r>
              <a:rPr lang="en-US" dirty="0"/>
              <a:t> </a:t>
            </a:r>
            <a:r>
              <a:rPr lang="en-US" dirty="0" err="1"/>
              <a:t>შესაბამისი</a:t>
            </a:r>
            <a:r>
              <a:rPr lang="en-US" dirty="0"/>
              <a:t> </a:t>
            </a:r>
            <a:r>
              <a:rPr lang="en-US" dirty="0" err="1"/>
              <a:t>ლაბორატორიების</a:t>
            </a:r>
            <a:r>
              <a:rPr lang="en-US" dirty="0"/>
              <a:t> </a:t>
            </a:r>
            <a:r>
              <a:rPr lang="en-US" dirty="0" err="1"/>
              <a:t>მოწყობა</a:t>
            </a:r>
            <a:r>
              <a:rPr lang="en-US" dirty="0" smtClean="0"/>
              <a:t>;</a:t>
            </a:r>
            <a:endParaRPr lang="ka-GE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a-GE" dirty="0"/>
              <a:t>მექანიკის </a:t>
            </a:r>
            <a:r>
              <a:rPr lang="en-US" dirty="0" err="1"/>
              <a:t>ინჟინერიის</a:t>
            </a:r>
            <a:r>
              <a:rPr lang="ka-GE" dirty="0"/>
              <a:t> საბაკალავრო საგანმანათლებლო </a:t>
            </a:r>
            <a:r>
              <a:rPr lang="en-US" dirty="0"/>
              <a:t> </a:t>
            </a:r>
            <a:r>
              <a:rPr lang="en-US" dirty="0" err="1"/>
              <a:t>პროგრამის</a:t>
            </a:r>
            <a:r>
              <a:rPr lang="en-US" dirty="0"/>
              <a:t> </a:t>
            </a:r>
            <a:r>
              <a:rPr lang="ka-GE" dirty="0" smtClean="0"/>
              <a:t>სრულყოფილად </a:t>
            </a:r>
            <a:r>
              <a:rPr lang="ka-GE" dirty="0"/>
              <a:t>ამოქმედებისათვის ძირითადი და დამხმარე ლირერატურის შესყიდვა</a:t>
            </a:r>
            <a:r>
              <a:rPr lang="ka-GE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dirty="0" smtClean="0"/>
              <a:t> </a:t>
            </a:r>
            <a:r>
              <a:rPr lang="en-US" dirty="0" err="1" smtClean="0"/>
              <a:t>ბაკალავრიატში</a:t>
            </a:r>
            <a:r>
              <a:rPr lang="en-US" dirty="0" smtClean="0"/>
              <a:t> </a:t>
            </a:r>
            <a:r>
              <a:rPr lang="en-US" dirty="0" err="1"/>
              <a:t>სამეცნიერო</a:t>
            </a:r>
            <a:r>
              <a:rPr lang="en-US" dirty="0"/>
              <a:t> </a:t>
            </a:r>
            <a:r>
              <a:rPr lang="en-US" dirty="0" err="1"/>
              <a:t>მუშაობის</a:t>
            </a:r>
            <a:r>
              <a:rPr lang="en-US" dirty="0"/>
              <a:t> </a:t>
            </a:r>
            <a:r>
              <a:rPr lang="en-US" dirty="0" err="1" smtClean="0"/>
              <a:t>გააქტიურება</a:t>
            </a:r>
            <a:r>
              <a:rPr lang="ka-GE" dirty="0" smtClean="0"/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dirty="0"/>
              <a:t> </a:t>
            </a:r>
            <a:r>
              <a:rPr lang="en-US" dirty="0" err="1" smtClean="0"/>
              <a:t>აკადემიის</a:t>
            </a:r>
            <a:r>
              <a:rPr lang="en-US" dirty="0" smtClean="0"/>
              <a:t> </a:t>
            </a:r>
            <a:r>
              <a:rPr lang="en-US" dirty="0" err="1"/>
              <a:t>სასწავლო</a:t>
            </a:r>
            <a:r>
              <a:rPr lang="en-US" dirty="0"/>
              <a:t> </a:t>
            </a:r>
            <a:r>
              <a:rPr lang="en-US" dirty="0" err="1"/>
              <a:t>სამსახურათან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ბიბლიოთეკასთან</a:t>
            </a:r>
            <a:r>
              <a:rPr lang="en-US" dirty="0"/>
              <a:t> </a:t>
            </a:r>
            <a:r>
              <a:rPr lang="en-US" dirty="0" err="1"/>
              <a:t>მჭიდრო</a:t>
            </a:r>
            <a:r>
              <a:rPr lang="en-US" dirty="0"/>
              <a:t> </a:t>
            </a:r>
            <a:r>
              <a:rPr lang="en-US" dirty="0" err="1"/>
              <a:t>თანამშრომლობა</a:t>
            </a:r>
            <a:r>
              <a:rPr lang="en-US" dirty="0" smtClean="0"/>
              <a:t>;</a:t>
            </a:r>
            <a:endParaRPr lang="ka-GE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/>
              <a:t>ბაკალავრიატის</a:t>
            </a:r>
            <a:r>
              <a:rPr lang="en-US" dirty="0"/>
              <a:t> </a:t>
            </a:r>
            <a:r>
              <a:rPr lang="en-US" dirty="0" err="1"/>
              <a:t>ხელმძღვანელობის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ხარისხის</a:t>
            </a:r>
            <a:r>
              <a:rPr lang="en-US" dirty="0"/>
              <a:t> </a:t>
            </a:r>
            <a:r>
              <a:rPr lang="en-US" dirty="0" err="1"/>
              <a:t>სამსახურის</a:t>
            </a:r>
            <a:r>
              <a:rPr lang="en-US" dirty="0"/>
              <a:t> </a:t>
            </a:r>
            <a:r>
              <a:rPr lang="en-US" dirty="0" err="1"/>
              <a:t>მჭიდრო</a:t>
            </a:r>
            <a:r>
              <a:rPr lang="en-US" dirty="0"/>
              <a:t> </a:t>
            </a:r>
            <a:r>
              <a:rPr lang="en-US" dirty="0" err="1"/>
              <a:t>თანამშრომლობა</a:t>
            </a:r>
            <a:r>
              <a:rPr lang="en-US" dirty="0"/>
              <a:t> (</a:t>
            </a:r>
            <a:r>
              <a:rPr lang="en-US" dirty="0" err="1"/>
              <a:t>მათ</a:t>
            </a:r>
            <a:r>
              <a:rPr lang="en-US" dirty="0"/>
              <a:t> </a:t>
            </a:r>
            <a:r>
              <a:rPr lang="en-US" dirty="0" err="1"/>
              <a:t>შორის</a:t>
            </a:r>
            <a:r>
              <a:rPr lang="en-US" dirty="0"/>
              <a:t> </a:t>
            </a:r>
            <a:r>
              <a:rPr lang="en-US" dirty="0" err="1"/>
              <a:t>ერთობლივი</a:t>
            </a:r>
            <a:r>
              <a:rPr lang="en-US" dirty="0"/>
              <a:t> </a:t>
            </a:r>
            <a:r>
              <a:rPr lang="en-US" dirty="0" err="1"/>
              <a:t>დასწრებები</a:t>
            </a:r>
            <a:r>
              <a:rPr lang="en-US" dirty="0"/>
              <a:t> </a:t>
            </a:r>
            <a:endParaRPr lang="ka-GE" dirty="0"/>
          </a:p>
          <a:p>
            <a:pPr>
              <a:lnSpc>
                <a:spcPct val="150000"/>
              </a:lnSpc>
            </a:pPr>
            <a:r>
              <a:rPr lang="ka-GE" dirty="0"/>
              <a:t>      </a:t>
            </a:r>
            <a:r>
              <a:rPr lang="en-US" dirty="0" err="1"/>
              <a:t>მეცადინეობებზე</a:t>
            </a:r>
            <a:r>
              <a:rPr lang="en-US" dirty="0" smtClean="0"/>
              <a:t>);</a:t>
            </a:r>
            <a:endParaRPr lang="ka-GE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 </a:t>
            </a:r>
            <a:r>
              <a:rPr lang="en-US" dirty="0" err="1"/>
              <a:t>ოფიცერთა</a:t>
            </a:r>
            <a:r>
              <a:rPr lang="en-US" dirty="0"/>
              <a:t> </a:t>
            </a:r>
            <a:r>
              <a:rPr lang="en-US" dirty="0" err="1"/>
              <a:t>საწყისი</a:t>
            </a:r>
            <a:r>
              <a:rPr lang="en-US" dirty="0"/>
              <a:t> </a:t>
            </a:r>
            <a:r>
              <a:rPr lang="en-US" dirty="0" err="1"/>
              <a:t>სამხედრო</a:t>
            </a:r>
            <a:r>
              <a:rPr lang="en-US" dirty="0"/>
              <a:t> </a:t>
            </a:r>
            <a:r>
              <a:rPr lang="en-US" dirty="0" err="1"/>
              <a:t>განათლების</a:t>
            </a:r>
            <a:r>
              <a:rPr lang="en-US" dirty="0"/>
              <a:t> </a:t>
            </a:r>
            <a:r>
              <a:rPr lang="en-US" dirty="0" err="1"/>
              <a:t>მიმართულებასთან</a:t>
            </a:r>
            <a:r>
              <a:rPr lang="en-US" dirty="0"/>
              <a:t>, </a:t>
            </a:r>
            <a:r>
              <a:rPr lang="en-US" dirty="0" err="1"/>
              <a:t>აგრეთვე</a:t>
            </a:r>
            <a:r>
              <a:rPr lang="en-US" dirty="0"/>
              <a:t> </a:t>
            </a:r>
            <a:r>
              <a:rPr lang="en-US" dirty="0" err="1"/>
              <a:t>სასწავლო</a:t>
            </a:r>
            <a:r>
              <a:rPr lang="en-US" dirty="0"/>
              <a:t> </a:t>
            </a:r>
            <a:r>
              <a:rPr lang="en-US" dirty="0" err="1"/>
              <a:t>ბატალიონთან</a:t>
            </a:r>
            <a:r>
              <a:rPr lang="en-US" dirty="0"/>
              <a:t> </a:t>
            </a:r>
            <a:r>
              <a:rPr lang="en-US" dirty="0" err="1"/>
              <a:t>მჭიდრო</a:t>
            </a:r>
            <a:r>
              <a:rPr lang="en-US" dirty="0"/>
              <a:t> </a:t>
            </a:r>
            <a:r>
              <a:rPr lang="en-US" dirty="0" err="1"/>
              <a:t>თანამშრომლობა</a:t>
            </a:r>
            <a:r>
              <a:rPr lang="en-US" dirty="0"/>
              <a:t>;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 smtClean="0"/>
              <a:t>ინგლისურენოვანი </a:t>
            </a:r>
            <a:r>
              <a:rPr lang="ka-GE" dirty="0"/>
              <a:t>ბრიფინგები/პრეზენტაციები/ ღონისძიებები იუნკერების </a:t>
            </a:r>
            <a:r>
              <a:rPr lang="ka-GE" dirty="0" smtClean="0"/>
              <a:t>მონაწილეობით.</a:t>
            </a:r>
            <a:endParaRPr lang="ka-GE" dirty="0"/>
          </a:p>
          <a:p>
            <a:pPr>
              <a:lnSpc>
                <a:spcPct val="150000"/>
              </a:lnSpc>
            </a:pP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15949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304799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2019 წლის ძირითადი ღონისძიებები:</a:t>
            </a:r>
          </a:p>
          <a:p>
            <a:pPr algn="ctr"/>
            <a:r>
              <a:rPr lang="ka-GE" sz="2000" dirty="0" smtClean="0"/>
              <a:t>საგამოცდო ცენტრი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458200" cy="254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b="1" dirty="0"/>
              <a:t>დაგეგმილია</a:t>
            </a:r>
            <a:endParaRPr lang="ka-GE" dirty="0"/>
          </a:p>
          <a:p>
            <a:pPr marL="57150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 2019 წლის პირველ ნახევარში დასრულდეს კომპიუტერული პლატფორმების გამოყენების (</a:t>
            </a:r>
            <a:r>
              <a:rPr lang="en-US" dirty="0"/>
              <a:t>ILIAS, Moodle</a:t>
            </a:r>
            <a:r>
              <a:rPr lang="ka-GE" dirty="0"/>
              <a:t> და ა. შ.) მარეგულირებელი დოკუმენტაციის ამოქმედება;</a:t>
            </a:r>
          </a:p>
          <a:p>
            <a:pPr marL="57150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/>
              <a:t> გამოცდების ელექტრონული უწყისების შემუშავებისა და ამოქმედებისათვის საფუძვლის </a:t>
            </a:r>
            <a:r>
              <a:rPr lang="ka-GE" dirty="0" smtClean="0"/>
              <a:t>მომზადება.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8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2019 წლის ძირითადი ღონისძიებები:</a:t>
            </a:r>
          </a:p>
          <a:p>
            <a:pPr algn="ctr"/>
            <a:r>
              <a:rPr lang="ka-GE" sz="2000" dirty="0" smtClean="0"/>
              <a:t>ენობრივი მომზადების სკოლა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ka-GE" dirty="0"/>
              <a:t>ინტენსიური სწავლება ინგლისურ, გერმანულ, ფრანგულ, თურქულ და რუსულ ენებში საგანმანათლებლო პროგრამების შესაბამისად;</a:t>
            </a:r>
          </a:p>
          <a:p>
            <a:pPr lvl="0" algn="just"/>
            <a:endParaRPr lang="ka-GE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ka-GE" dirty="0"/>
              <a:t>სახელმძღვანელოების განახლება ინგლისური, ფრანგული, გერმანული, თურქული და რუსული ენების პროგრამებისთვის;</a:t>
            </a:r>
          </a:p>
          <a:p>
            <a:pPr marL="285750" lvl="0" indent="-285750" algn="just">
              <a:buFont typeface="Wingdings" pitchFamily="2" charset="2"/>
              <a:buChar char="§"/>
            </a:pPr>
            <a:endParaRPr lang="ka-GE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ka-GE" dirty="0"/>
              <a:t>მონაწილეობა საერთაშორისო საკვალიფიკაციო ტრენინგებზე და თანამშრომლობა შესაბამის ორგანიზაციებთან;</a:t>
            </a:r>
          </a:p>
          <a:p>
            <a:pPr marL="285750" lvl="0" indent="-285750" algn="just">
              <a:buFont typeface="Wingdings" pitchFamily="2" charset="2"/>
              <a:buChar char="§"/>
            </a:pPr>
            <a:endParaRPr lang="ru-RU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ka-GE" dirty="0"/>
              <a:t>მანევრის კაპიტნის საერთაშორისო კურსის მსმენელთათვის ენობრივი გადამზადების პროგრამის შემუშავება და სასწავლო პროცესის </a:t>
            </a:r>
            <a:r>
              <a:rPr lang="ka-GE" dirty="0" smtClean="0"/>
              <a:t>წარმართვა.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77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2019 წლის ძირითადი ღონისძიებები</a:t>
            </a:r>
            <a:r>
              <a:rPr lang="ka-GE" sz="2400" b="1" dirty="0" smtClean="0"/>
              <a:t>:</a:t>
            </a:r>
          </a:p>
          <a:p>
            <a:pPr algn="ctr"/>
            <a:r>
              <a:rPr lang="ka-GE" sz="2000" dirty="0" smtClean="0"/>
              <a:t>ფსიქოლოგიური მომსახურების განყოფილება</a:t>
            </a:r>
            <a:endParaRPr lang="ka-GE" sz="2000" dirty="0"/>
          </a:p>
          <a:p>
            <a:pPr algn="ctr"/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8839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400" dirty="0"/>
              <a:t>საწყისი საბრძოლო მომზადების მონიტორინგი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400" dirty="0"/>
              <a:t>იუნკერთა ბატალიონში კვლევების ჩატარება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a-GE" sz="1400" dirty="0"/>
              <a:t>სამეთაურო რგოლის კვლევა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/>
              <a:t>I </a:t>
            </a:r>
            <a:r>
              <a:rPr lang="ka-GE" sz="1400" dirty="0"/>
              <a:t>კურსელი იუნკრების პიროვნული პროფილის შედგენა </a:t>
            </a:r>
            <a:r>
              <a:rPr lang="en-US" sz="1400" dirty="0"/>
              <a:t> ILIAS-</a:t>
            </a:r>
            <a:r>
              <a:rPr lang="ka-GE" sz="1400" dirty="0"/>
              <a:t>ის დახმარებით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a-GE" sz="1400" dirty="0"/>
              <a:t>სოციომეტრული  და მიღწევის მოტივაციის კვლევები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ka-GE" sz="1400" dirty="0"/>
              <a:t>დაბალი აკადემიური მოსწრების მქონე იუნკრების მდგომარეობის მონიტორინგი</a:t>
            </a:r>
            <a:endParaRPr lang="en-US" sz="1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400" dirty="0" smtClean="0"/>
              <a:t>ვსამხედრო </a:t>
            </a:r>
            <a:r>
              <a:rPr lang="ka-GE" sz="1400" dirty="0"/>
              <a:t>პროგრამების სწავლებაში განყოფილების ჩართულობა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a-GE" sz="1400" dirty="0"/>
              <a:t> სამხედრო საქმის სწავლების მონიტორინგი და მხარდაჭერა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a-GE" sz="1400" dirty="0"/>
              <a:t> სწავლება  მიმართულების ინსტრუქტორებთან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a-GE" sz="1400" dirty="0"/>
              <a:t> ლექციები სამხედრო ფსიქოლოგიაში იუნკერთა ბატალიონის</a:t>
            </a:r>
            <a:r>
              <a:rPr lang="en-US" sz="1400" dirty="0"/>
              <a:t> IV</a:t>
            </a:r>
            <a:r>
              <a:rPr lang="ka-GE" sz="1400" dirty="0"/>
              <a:t> კურსზე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a-GE" sz="1400" dirty="0"/>
              <a:t> ლექციები კომუნიკაციის საკითხებში იუნკერთა ბატალიონის </a:t>
            </a:r>
            <a:r>
              <a:rPr lang="en-US" sz="1400" dirty="0"/>
              <a:t>III</a:t>
            </a:r>
            <a:r>
              <a:rPr lang="ka-GE" sz="1400" dirty="0"/>
              <a:t> კურსზე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a-GE" sz="1400" dirty="0"/>
              <a:t>ლექციები უმცროს ოფიცერთა სკოლის საკანდიდატო კურსზე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400" dirty="0"/>
              <a:t>  </a:t>
            </a:r>
            <a:r>
              <a:rPr lang="ka-GE" sz="1400" dirty="0" smtClean="0"/>
              <a:t>საინფორმაციო </a:t>
            </a:r>
            <a:r>
              <a:rPr lang="ka-GE" sz="1400" dirty="0"/>
              <a:t>მეთოდურ ლიტერატურაზე მუშაობა( “ადაპტაცია”)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400" dirty="0" smtClean="0"/>
              <a:t> კონსულტირება </a:t>
            </a:r>
            <a:r>
              <a:rPr lang="ka-GE" sz="1400" dirty="0"/>
              <a:t>სამხედრო მოსამსახურეებთან, საჭიროებისამებრ</a:t>
            </a:r>
            <a:endParaRPr lang="en-US" sz="1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400" dirty="0" smtClean="0"/>
              <a:t> არალიდერებთან </a:t>
            </a:r>
            <a:r>
              <a:rPr lang="ka-GE" sz="1400" dirty="0"/>
              <a:t>ჯგუფური მუშაობა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400" b="1" dirty="0" smtClean="0"/>
              <a:t> </a:t>
            </a:r>
            <a:r>
              <a:rPr lang="ka-GE" sz="1400" dirty="0" smtClean="0"/>
              <a:t>საბაკალავრო </a:t>
            </a:r>
            <a:r>
              <a:rPr lang="ka-GE" sz="1400" dirty="0"/>
              <a:t>პროგრამაზე აბიტურიენტებთან გასაუბრების პროცესში მონაწილეობა</a:t>
            </a:r>
            <a:endParaRPr lang="en-US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5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14293"/>
              </p:ext>
            </p:extLst>
          </p:nvPr>
        </p:nvGraphicFramePr>
        <p:xfrm>
          <a:off x="2590800" y="3733800"/>
          <a:ext cx="61722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/>
              </a:tblGrid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250000"/>
                        </a:lnSpc>
                        <a:buFont typeface="Wingdings" panose="05000000000000000000" pitchFamily="2" charset="2"/>
                        <a:buChar char="Ø"/>
                      </a:pP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250000"/>
                        </a:lnSpc>
                        <a:buFont typeface="Wingdings" panose="05000000000000000000" pitchFamily="2" charset="2"/>
                        <a:buChar char="Ø"/>
                      </a:pP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250000"/>
                        </a:lnSpc>
                        <a:buFont typeface="Wingdings" panose="05000000000000000000" pitchFamily="2" charset="2"/>
                        <a:buChar char="Ø"/>
                      </a:pPr>
                      <a:endParaRPr lang="ka-GE" sz="1800" b="1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590800" y="990600"/>
            <a:ext cx="2438400" cy="6858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marL="285750" indent="-285750" algn="ctr">
              <a:lnSpc>
                <a:spcPct val="170000"/>
              </a:lnSpc>
              <a:buFont typeface="Wingdings" pitchFamily="2" charset="2"/>
              <a:buChar char="Ø"/>
            </a:pPr>
            <a:endParaRPr lang="ru-RU" sz="1600" dirty="0"/>
          </a:p>
        </p:txBody>
      </p:sp>
      <p:pic>
        <p:nvPicPr>
          <p:cNvPr id="1028" name="Picture 4" descr="C:\Users\tkerdikoshvili\Download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962891"/>
            <a:ext cx="84582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2019 წლის ძირითადი ღონისძიებები:</a:t>
            </a:r>
          </a:p>
          <a:p>
            <a:pPr algn="ctr"/>
            <a:r>
              <a:rPr lang="ka-GE" sz="2000" dirty="0" smtClean="0"/>
              <a:t>ბიბლიოთეკა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305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ფონდის </a:t>
            </a:r>
            <a:r>
              <a:rPr lang="ka-GE" dirty="0" smtClean="0"/>
              <a:t>ინვენტარიზაცია;</a:t>
            </a:r>
            <a:endParaRPr lang="ka-GE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მკითხველთა </a:t>
            </a:r>
            <a:r>
              <a:rPr lang="ka-GE" dirty="0" smtClean="0"/>
              <a:t>მომსახურება;</a:t>
            </a:r>
            <a:endParaRPr lang="ka-GE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ფონდის </a:t>
            </a:r>
            <a:r>
              <a:rPr lang="ka-GE" dirty="0" smtClean="0"/>
              <a:t>შევსება;</a:t>
            </a:r>
            <a:endParaRPr lang="ka-GE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dirty="0"/>
              <a:t>სახელმძღვანელოების </a:t>
            </a:r>
            <a:r>
              <a:rPr lang="ka-GE" dirty="0" smtClean="0"/>
              <a:t>დიგიტალიზაცია.</a:t>
            </a:r>
            <a:endParaRPr lang="ka-GE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0601" y="152400"/>
            <a:ext cx="69555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1000"/>
              </a:spcAft>
            </a:pPr>
            <a:r>
              <a:rPr lang="ka-GE" sz="2800" b="1" dirty="0" smtClean="0">
                <a:latin typeface="+mj-lt"/>
              </a:rPr>
              <a:t>ადმინისტრაციის ძირითადი ამოცანები</a:t>
            </a:r>
            <a:endParaRPr lang="ka-GE" sz="2800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5876643"/>
              </p:ext>
            </p:extLst>
          </p:nvPr>
        </p:nvGraphicFramePr>
        <p:xfrm>
          <a:off x="1447800" y="1261646"/>
          <a:ext cx="6389459" cy="47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244025"/>
            <a:ext cx="2868386" cy="584775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აკადემიის  ბიუჯეტის დაგეგმვა-განხორციელება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40803"/>
            <a:ext cx="2030186" cy="830997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მოთხოვნათა საფინანსო უზრუნველყოფა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276600"/>
            <a:ext cx="1725386" cy="584775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შესყიდვების </a:t>
            </a:r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განხორციელება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173126"/>
            <a:ext cx="2705100" cy="830997"/>
          </a:xfrm>
          <a:prstGeom prst="rect">
            <a:avLst/>
          </a:prstGeom>
          <a:solidFill>
            <a:srgbClr val="C0504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მატერიალურ-ტექნიკური უზრუნველყოფის  დაგემვა და კონტროლი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199" y="2209800"/>
            <a:ext cx="2023835" cy="830997"/>
          </a:xfrm>
          <a:prstGeom prst="rect">
            <a:avLst/>
          </a:prstGeom>
          <a:solidFill>
            <a:srgbClr val="C0504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ლოგისტიკური და სატრანსპორტო მომსახურეობა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2083" y="3276600"/>
            <a:ext cx="1881417" cy="338554"/>
          </a:xfrm>
          <a:prstGeom prst="rect">
            <a:avLst/>
          </a:prstGeom>
          <a:solidFill>
            <a:srgbClr val="C0504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</a:t>
            </a:r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მხარდაჭერა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139625"/>
            <a:ext cx="1862364" cy="584775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სამართლებრივი მხარდაჭერა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996501"/>
            <a:ext cx="3249386" cy="584775"/>
          </a:xfrm>
          <a:prstGeom prst="rect">
            <a:avLst/>
          </a:prstGeom>
          <a:solidFill>
            <a:srgbClr val="BD9B5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პოპულარიზაცია და ცნობადობის ამაღლება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082" y="3810000"/>
            <a:ext cx="1885951" cy="830997"/>
          </a:xfrm>
          <a:prstGeom prst="rect">
            <a:avLst/>
          </a:prstGeom>
          <a:solidFill>
            <a:srgbClr val="C0504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</a:t>
            </a:r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პორტული და რეკრეაციული აქტივობები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0464" y="5657947"/>
            <a:ext cx="3243035" cy="338554"/>
          </a:xfrm>
          <a:prstGeom prst="rect">
            <a:avLst/>
          </a:prstGeom>
          <a:solidFill>
            <a:srgbClr val="BD9B5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საპროტოკოლო  ღონისძიებები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8735" y="4876800"/>
            <a:ext cx="2019299" cy="584775"/>
          </a:xfrm>
          <a:prstGeom prst="rect">
            <a:avLst/>
          </a:prstGeom>
          <a:solidFill>
            <a:srgbClr val="BD9B5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მომსახურეობა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044" y="5105400"/>
            <a:ext cx="2229756" cy="584775"/>
          </a:xfrm>
          <a:prstGeom prst="rect">
            <a:avLst/>
          </a:prstGeom>
          <a:solidFill>
            <a:srgbClr val="BD9B5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ადამიანური რესურსების  მართვა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6214646"/>
            <a:ext cx="5071834" cy="338554"/>
          </a:xfrm>
          <a:prstGeom prst="rect">
            <a:avLst/>
          </a:prstGeom>
          <a:solidFill>
            <a:srgbClr val="BD9B5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საკანცელარიო  დოკუმენტბრუნვის  განხორციელება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735B-3CAB-4F8F-858E-5086FA5AA8E8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00200" y="15240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latin typeface="Sylfaen" pitchFamily="18" charset="0"/>
              </a:rPr>
              <a:t>ს</a:t>
            </a:r>
            <a:r>
              <a:rPr lang="ka-GE" sz="2800" b="1" dirty="0" smtClean="0">
                <a:latin typeface="Sylfaen" pitchFamily="18" charset="0"/>
              </a:rPr>
              <a:t>აფინანსო უზრუნველყოფა</a:t>
            </a:r>
            <a:endParaRPr lang="ka-GE" sz="2800" dirty="0">
              <a:latin typeface="Sylfaen" pitchFamily="18" charset="0"/>
            </a:endParaRPr>
          </a:p>
        </p:txBody>
      </p:sp>
      <p:pic>
        <p:nvPicPr>
          <p:cNvPr id="1044" name="Picture 20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83701"/>
            <a:ext cx="867568" cy="101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135588"/>
            <a:ext cx="8145116" cy="53676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ka-GE" b="1" dirty="0">
                <a:latin typeface="+mj-lt"/>
                <a:cs typeface="BPG Algeti" pitchFamily="2" charset="0"/>
              </a:rPr>
              <a:t>მომზადდა და </a:t>
            </a:r>
            <a:r>
              <a:rPr lang="ka-GE" b="1" dirty="0" smtClean="0">
                <a:latin typeface="+mj-lt"/>
                <a:cs typeface="BPG Algeti" pitchFamily="2" charset="0"/>
              </a:rPr>
              <a:t>გადაიგზავნა:</a:t>
            </a:r>
          </a:p>
          <a:p>
            <a:pPr marL="5016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a-GE" dirty="0" smtClean="0">
                <a:latin typeface="+mj-lt"/>
                <a:cs typeface="BPG Algeti" pitchFamily="2" charset="0"/>
              </a:rPr>
              <a:t>თავდაცვის და ფინანსთა სამინისტროებში 2018 </a:t>
            </a:r>
            <a:r>
              <a:rPr lang="ka-GE" dirty="0">
                <a:latin typeface="+mj-lt"/>
                <a:cs typeface="BPG Algeti" pitchFamily="2" charset="0"/>
              </a:rPr>
              <a:t>წლის </a:t>
            </a:r>
            <a:r>
              <a:rPr lang="ka-GE" b="1" dirty="0" smtClean="0">
                <a:latin typeface="+mj-lt"/>
                <a:cs typeface="BPG Algeti" pitchFamily="2" charset="0"/>
              </a:rPr>
              <a:t>3</a:t>
            </a:r>
            <a:r>
              <a:rPr lang="en-US" b="1" dirty="0" smtClean="0">
                <a:latin typeface="+mj-lt"/>
                <a:cs typeface="BPG Algeti" pitchFamily="2" charset="0"/>
              </a:rPr>
              <a:t>,</a:t>
            </a:r>
            <a:r>
              <a:rPr lang="ka-GE" b="1" dirty="0" smtClean="0">
                <a:latin typeface="+mj-lt"/>
                <a:cs typeface="BPG Algeti" pitchFamily="2" charset="0"/>
              </a:rPr>
              <a:t> 6 და 9 თვის </a:t>
            </a:r>
            <a:r>
              <a:rPr lang="ka-GE" b="1" dirty="0">
                <a:latin typeface="+mj-lt"/>
                <a:cs typeface="BPG Algeti" pitchFamily="2" charset="0"/>
              </a:rPr>
              <a:t>ფინანსური ანგარიში (ბალანსი</a:t>
            </a:r>
            <a:r>
              <a:rPr lang="en-US" b="1" dirty="0" smtClean="0">
                <a:latin typeface="+mj-lt"/>
                <a:cs typeface="BPG Algeti" pitchFamily="2" charset="0"/>
              </a:rPr>
              <a:t>)</a:t>
            </a:r>
            <a:r>
              <a:rPr lang="en-US" dirty="0" smtClean="0">
                <a:latin typeface="+mj-lt"/>
                <a:cs typeface="BPG Algeti" pitchFamily="2" charset="0"/>
              </a:rPr>
              <a:t>.</a:t>
            </a:r>
            <a:r>
              <a:rPr lang="ka-GE" dirty="0" smtClean="0">
                <a:latin typeface="+mj-lt"/>
                <a:cs typeface="BPG Algeti" pitchFamily="2" charset="0"/>
              </a:rPr>
              <a:t> შემოსავლების </a:t>
            </a:r>
            <a:r>
              <a:rPr lang="ka-GE" dirty="0">
                <a:latin typeface="+mj-lt"/>
                <a:cs typeface="BPG Algeti" pitchFamily="2" charset="0"/>
              </a:rPr>
              <a:t>სამსახურში </a:t>
            </a:r>
            <a:r>
              <a:rPr lang="ka-GE" dirty="0" smtClean="0">
                <a:latin typeface="+mj-lt"/>
                <a:cs typeface="BPG Algeti" pitchFamily="2" charset="0"/>
              </a:rPr>
              <a:t>2017 წლის </a:t>
            </a:r>
            <a:r>
              <a:rPr lang="ka-GE" dirty="0">
                <a:latin typeface="+mj-lt"/>
                <a:cs typeface="BPG Algeti" pitchFamily="2" charset="0"/>
              </a:rPr>
              <a:t>წლიური და 2018 წლის </a:t>
            </a:r>
            <a:r>
              <a:rPr lang="ka-GE" b="1" dirty="0">
                <a:latin typeface="+mj-lt"/>
                <a:cs typeface="BPG Algeti" pitchFamily="2" charset="0"/>
              </a:rPr>
              <a:t>ყოველთვიური დეკლარაციები</a:t>
            </a:r>
            <a:r>
              <a:rPr lang="en-US" dirty="0" smtClean="0">
                <a:latin typeface="+mj-lt"/>
                <a:cs typeface="BPG Algeti" pitchFamily="2" charset="0"/>
              </a:rPr>
              <a:t>;</a:t>
            </a:r>
            <a:r>
              <a:rPr lang="ka-GE" dirty="0" smtClean="0">
                <a:latin typeface="+mj-lt"/>
                <a:cs typeface="BPG Algeti" pitchFamily="2" charset="0"/>
              </a:rPr>
              <a:t> </a:t>
            </a:r>
          </a:p>
          <a:p>
            <a:pPr marL="5016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a-GE" dirty="0" smtClean="0">
                <a:latin typeface="+mj-lt"/>
                <a:cs typeface="BPG Algeti" pitchFamily="2" charset="0"/>
              </a:rPr>
              <a:t>საქართველოს </a:t>
            </a:r>
            <a:r>
              <a:rPr lang="ka-GE" b="1" dirty="0">
                <a:latin typeface="+mj-lt"/>
                <a:cs typeface="BPG Algeti" pitchFamily="2" charset="0"/>
              </a:rPr>
              <a:t>სტატისტიკის ეროვნულ სამსახურში </a:t>
            </a:r>
            <a:r>
              <a:rPr lang="ka-GE" dirty="0" smtClean="0">
                <a:latin typeface="+mj-lt"/>
                <a:cs typeface="BPG Algeti" pitchFamily="2" charset="0"/>
              </a:rPr>
              <a:t>2017 </a:t>
            </a:r>
            <a:r>
              <a:rPr lang="ka-GE" dirty="0">
                <a:latin typeface="+mj-lt"/>
                <a:cs typeface="BPG Algeti" pitchFamily="2" charset="0"/>
              </a:rPr>
              <a:t>წლის წლიური და 2018 წლის ყოველკვარტალური მონაცემები</a:t>
            </a:r>
            <a:r>
              <a:rPr lang="en-US" dirty="0">
                <a:latin typeface="+mj-lt"/>
                <a:cs typeface="BPG Algeti" pitchFamily="2" charset="0"/>
              </a:rPr>
              <a:t>;</a:t>
            </a:r>
            <a:endParaRPr lang="ka-GE" dirty="0">
              <a:latin typeface="+mj-lt"/>
              <a:cs typeface="BPG Algeti" pitchFamily="2" charset="0"/>
            </a:endParaRPr>
          </a:p>
          <a:p>
            <a:pPr marL="5016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a-GE" dirty="0" smtClean="0">
                <a:latin typeface="+mj-lt"/>
                <a:cs typeface="BPG Algeti" pitchFamily="2" charset="0"/>
              </a:rPr>
              <a:t>სხვადასხვა </a:t>
            </a:r>
            <a:r>
              <a:rPr lang="ka-GE" b="1" dirty="0" smtClean="0">
                <a:latin typeface="+mj-lt"/>
                <a:cs typeface="BPG Algeti" pitchFamily="2" charset="0"/>
              </a:rPr>
              <a:t>არასამთავრებო ორგანიზაციების </a:t>
            </a:r>
            <a:r>
              <a:rPr lang="en-US" b="1" dirty="0" smtClean="0">
                <a:latin typeface="Sylfaen" pitchFamily="18" charset="0"/>
                <a:cs typeface="BPG Algeti" pitchFamily="2" charset="0"/>
              </a:rPr>
              <a:t>მ</a:t>
            </a:r>
            <a:r>
              <a:rPr lang="ka-GE" b="1" dirty="0" smtClean="0">
                <a:latin typeface="Sylfaen" pitchFamily="18" charset="0"/>
                <a:cs typeface="BPG Algeti" pitchFamily="2" charset="0"/>
              </a:rPr>
              <a:t>ოთხოვნების </a:t>
            </a:r>
            <a:r>
              <a:rPr lang="ka-GE" dirty="0" smtClean="0">
                <a:latin typeface="Sylfaen" pitchFamily="18" charset="0"/>
                <a:cs typeface="BPG Algeti" pitchFamily="2" charset="0"/>
              </a:rPr>
              <a:t>შესაბამისად </a:t>
            </a:r>
            <a:r>
              <a:rPr lang="ka-GE" dirty="0" smtClean="0">
                <a:latin typeface="+mj-lt"/>
                <a:cs typeface="BPG Algeti" pitchFamily="2" charset="0"/>
              </a:rPr>
              <a:t>2012-2018 </a:t>
            </a:r>
            <a:r>
              <a:rPr lang="ka-GE" dirty="0">
                <a:latin typeface="+mj-lt"/>
                <a:cs typeface="BPG Algeti" pitchFamily="2" charset="0"/>
              </a:rPr>
              <a:t>წლის </a:t>
            </a:r>
            <a:r>
              <a:rPr lang="ka-GE" dirty="0" smtClean="0">
                <a:latin typeface="+mj-lt"/>
                <a:cs typeface="BPG Algeti" pitchFamily="2" charset="0"/>
              </a:rPr>
              <a:t>შესახებ </a:t>
            </a:r>
            <a:r>
              <a:rPr lang="ka-GE" dirty="0">
                <a:latin typeface="+mj-lt"/>
                <a:cs typeface="BPG Algeti" pitchFamily="2" charset="0"/>
              </a:rPr>
              <a:t>საჯარო </a:t>
            </a:r>
            <a:r>
              <a:rPr lang="ka-GE" dirty="0" smtClean="0">
                <a:latin typeface="+mj-lt"/>
                <a:cs typeface="BPG Algeti" pitchFamily="2" charset="0"/>
              </a:rPr>
              <a:t>ინფორმაცია (წარმომადგენლობითი ხარჯების, ხელფასების, პრემიების, მივლინებების და სხვა ფინანსური მომსახურეობების შესახებ);</a:t>
            </a:r>
            <a:endParaRPr lang="ka-GE" dirty="0">
              <a:latin typeface="+mj-lt"/>
              <a:cs typeface="BPG Algeti" pitchFamily="2" charset="0"/>
            </a:endParaRPr>
          </a:p>
          <a:p>
            <a:pPr marL="5016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a-GE" dirty="0" smtClean="0">
                <a:latin typeface="+mj-lt"/>
                <a:cs typeface="BPG Algeti" pitchFamily="2" charset="0"/>
              </a:rPr>
              <a:t>თ/ს-ოს ფინანსთა დეპარტამენტსა და გ/შ-ის </a:t>
            </a:r>
            <a:r>
              <a:rPr lang="en-US" dirty="0" smtClean="0">
                <a:latin typeface="+mj-lt"/>
                <a:cs typeface="BPG Algeti" pitchFamily="2" charset="0"/>
              </a:rPr>
              <a:t>J-7  </a:t>
            </a:r>
            <a:r>
              <a:rPr lang="ka-GE" dirty="0">
                <a:latin typeface="+mj-lt"/>
                <a:cs typeface="BPG Algeti" pitchFamily="2" charset="0"/>
              </a:rPr>
              <a:t>დეპარტამენტში ეროვნული თავდაცვის </a:t>
            </a:r>
            <a:r>
              <a:rPr lang="ka-GE" b="1" dirty="0">
                <a:latin typeface="+mj-lt"/>
                <a:cs typeface="BPG Algeti" pitchFamily="2" charset="0"/>
              </a:rPr>
              <a:t>აკადემიის 2019 წლის ბიუჯეტის პროექტი</a:t>
            </a:r>
            <a:r>
              <a:rPr lang="en-US" dirty="0" smtClean="0">
                <a:latin typeface="+mj-lt"/>
                <a:cs typeface="BPG Algeti" pitchFamily="2" charset="0"/>
              </a:rPr>
              <a:t>;</a:t>
            </a:r>
            <a:endParaRPr lang="ka-GE" dirty="0" smtClean="0">
              <a:latin typeface="+mj-lt"/>
              <a:cs typeface="BPG Algeti" pitchFamily="2" charset="0"/>
            </a:endParaRPr>
          </a:p>
          <a:p>
            <a:pPr marL="5016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a-GE" dirty="0" smtClean="0">
                <a:latin typeface="+mj-lt"/>
                <a:cs typeface="BPG Algeti" pitchFamily="2" charset="0"/>
              </a:rPr>
              <a:t>2019 წლის აკადემიის ბიუჯეტის </a:t>
            </a:r>
            <a:r>
              <a:rPr lang="ka-GE" b="1" dirty="0" smtClean="0">
                <a:latin typeface="+mj-lt"/>
                <a:cs typeface="BPG Algeti" pitchFamily="2" charset="0"/>
              </a:rPr>
              <a:t>კვარტალურად ხარჯვის დეტალური გაწერა</a:t>
            </a:r>
            <a:r>
              <a:rPr lang="ka-GE" dirty="0" smtClean="0">
                <a:latin typeface="+mj-lt"/>
                <a:cs typeface="BPG Algeti" pitchFamily="2" charset="0"/>
              </a:rPr>
              <a:t>;</a:t>
            </a:r>
          </a:p>
          <a:p>
            <a:pPr marL="5016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a-GE" dirty="0" smtClean="0">
                <a:latin typeface="+mj-lt"/>
                <a:cs typeface="BPG Algeti" pitchFamily="2" charset="0"/>
              </a:rPr>
              <a:t>თავდაცვის სამინისტროში 2018 წლის </a:t>
            </a:r>
            <a:r>
              <a:rPr lang="ka-GE" b="1" dirty="0">
                <a:latin typeface="+mj-lt"/>
                <a:cs typeface="BPG Algeti" pitchFamily="2" charset="0"/>
              </a:rPr>
              <a:t>ტენდერების ეკონომიის </a:t>
            </a:r>
            <a:r>
              <a:rPr lang="ka-GE" dirty="0">
                <a:latin typeface="+mj-lt"/>
                <a:cs typeface="BPG Algeti" pitchFamily="2" charset="0"/>
              </a:rPr>
              <a:t>შესახებ </a:t>
            </a:r>
            <a:r>
              <a:rPr lang="ka-GE" dirty="0" smtClean="0">
                <a:latin typeface="+mj-lt"/>
                <a:cs typeface="BPG Algeti" pitchFamily="2" charset="0"/>
              </a:rPr>
              <a:t>ინფორმაცია</a:t>
            </a:r>
            <a:r>
              <a:rPr lang="en-US" dirty="0" smtClean="0">
                <a:latin typeface="+mj-lt"/>
                <a:cs typeface="BPG Algeti" pitchFamily="2" charset="0"/>
              </a:rPr>
              <a:t>;</a:t>
            </a:r>
            <a:endParaRPr lang="ka-GE" dirty="0">
              <a:latin typeface="+mj-lt"/>
              <a:cs typeface="BPG Algeti" pitchFamily="2" charset="0"/>
            </a:endParaRPr>
          </a:p>
          <a:p>
            <a:pPr marL="5016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a-GE" dirty="0">
                <a:latin typeface="+mj-lt"/>
                <a:cs typeface="BPG Algeti" pitchFamily="2" charset="0"/>
              </a:rPr>
              <a:t>თავდაცის სამინისტოში </a:t>
            </a:r>
            <a:r>
              <a:rPr lang="ka-GE" b="1" dirty="0" smtClean="0">
                <a:latin typeface="+mj-lt"/>
                <a:cs typeface="BPG Algeti" pitchFamily="2" charset="0"/>
              </a:rPr>
              <a:t>2019-2022 </a:t>
            </a:r>
            <a:r>
              <a:rPr lang="ka-GE" dirty="0">
                <a:latin typeface="+mj-lt"/>
                <a:cs typeface="BPG Algeti" pitchFamily="2" charset="0"/>
              </a:rPr>
              <a:t>წლების</a:t>
            </a:r>
            <a:r>
              <a:rPr lang="ka-GE" b="1" dirty="0">
                <a:latin typeface="+mj-lt"/>
                <a:cs typeface="BPG Algeti" pitchFamily="2" charset="0"/>
              </a:rPr>
              <a:t> </a:t>
            </a:r>
            <a:r>
              <a:rPr lang="en-US" b="1" dirty="0">
                <a:latin typeface="+mj-lt"/>
                <a:cs typeface="BPG Algeti" pitchFamily="2" charset="0"/>
              </a:rPr>
              <a:t>BDD </a:t>
            </a:r>
            <a:r>
              <a:rPr lang="ka-GE" b="1" dirty="0">
                <a:latin typeface="+mj-lt"/>
                <a:cs typeface="BPG Algeti" pitchFamily="2" charset="0"/>
              </a:rPr>
              <a:t>დოკუმენტი</a:t>
            </a:r>
            <a:r>
              <a:rPr lang="en-US" dirty="0" smtClean="0">
                <a:latin typeface="+mj-lt"/>
                <a:cs typeface="BPG Algeti" pitchFamily="2" charset="0"/>
              </a:rPr>
              <a:t>.</a:t>
            </a:r>
            <a:endParaRPr lang="ka-GE" dirty="0">
              <a:latin typeface="+mj-lt"/>
              <a:cs typeface="BPG Algeti" pitchFamily="2" charset="0"/>
            </a:endParaRPr>
          </a:p>
        </p:txBody>
      </p:sp>
      <p:pic>
        <p:nvPicPr>
          <p:cNvPr id="4097" name="Picture 1" descr="C:\Program Files (x86)\Microsoft Office\MEDIA\CAGCAT10\j02220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54630"/>
            <a:ext cx="933121" cy="108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Program Files (x86)\Microsoft Office\MEDIA\CAGCAT10\j022201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78" y="5176956"/>
            <a:ext cx="853122" cy="9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1E9A-5BDE-44DF-86FA-0AFBFF98AD6E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46" y="5410200"/>
            <a:ext cx="160955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00200" y="15240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latin typeface="Sylfaen" pitchFamily="18" charset="0"/>
              </a:rPr>
              <a:t>ს</a:t>
            </a:r>
            <a:r>
              <a:rPr lang="ka-GE" sz="2800" b="1" dirty="0" smtClean="0">
                <a:latin typeface="Sylfaen" pitchFamily="18" charset="0"/>
              </a:rPr>
              <a:t>ამართლებრივი მხარდაჭერა</a:t>
            </a:r>
            <a:endParaRPr lang="ka-GE" sz="2800" dirty="0">
              <a:latin typeface="Sylfae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440" y="1165054"/>
            <a:ext cx="8797159" cy="4724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დაიგეგმა და მომზადდა აკადემიის </a:t>
            </a:r>
            <a:r>
              <a:rPr lang="ka-GE" sz="1600" b="1" dirty="0">
                <a:latin typeface="+mj-lt"/>
                <a:cs typeface="BPG Algeti" pitchFamily="2" charset="0"/>
              </a:rPr>
              <a:t>აკადემიური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საბჭოს 15 სხდომა</a:t>
            </a:r>
            <a:r>
              <a:rPr lang="ka-GE" sz="1600" dirty="0">
                <a:latin typeface="+mj-lt"/>
                <a:cs typeface="BPG Algeti" pitchFamily="2" charset="0"/>
              </a:rPr>
              <a:t>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ადმინისტრაციისა </a:t>
            </a:r>
            <a:r>
              <a:rPr lang="ka-GE" sz="1600" dirty="0">
                <a:latin typeface="+mj-lt"/>
                <a:cs typeface="BPG Algeti" pitchFamily="2" charset="0"/>
              </a:rPr>
              <a:t>და </a:t>
            </a:r>
            <a:r>
              <a:rPr lang="ka-GE" sz="1600" dirty="0" smtClean="0">
                <a:latin typeface="+mj-lt"/>
                <a:cs typeface="BPG Algeti" pitchFamily="2" charset="0"/>
              </a:rPr>
              <a:t>სტრუქტურულ </a:t>
            </a:r>
            <a:r>
              <a:rPr lang="ka-GE" sz="1600" dirty="0">
                <a:latin typeface="+mj-lt"/>
                <a:cs typeface="BPG Algeti" pitchFamily="2" charset="0"/>
              </a:rPr>
              <a:t>ერთეულებთან </a:t>
            </a:r>
            <a:r>
              <a:rPr lang="ka-GE" sz="1600" dirty="0" smtClean="0">
                <a:latin typeface="+mj-lt"/>
                <a:cs typeface="BPG Algeti" pitchFamily="2" charset="0"/>
              </a:rPr>
              <a:t>კოორდინაციით </a:t>
            </a:r>
            <a:r>
              <a:rPr lang="ka-GE" sz="1600" dirty="0">
                <a:latin typeface="+mj-lt"/>
                <a:cs typeface="BPG Algeti" pitchFamily="2" charset="0"/>
              </a:rPr>
              <a:t>შემუშავდა აკადემიის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მოსამსახურეთა </a:t>
            </a:r>
            <a:r>
              <a:rPr lang="ka-GE" sz="1600" b="1" dirty="0">
                <a:latin typeface="+mj-lt"/>
                <a:cs typeface="BPG Algeti" pitchFamily="2" charset="0"/>
              </a:rPr>
              <a:t>ფუნქციონალური მოვალეობები</a:t>
            </a:r>
            <a:r>
              <a:rPr lang="ka-GE" sz="1600" dirty="0">
                <a:latin typeface="+mj-lt"/>
                <a:cs typeface="BPG Algeti" pitchFamily="2" charset="0"/>
              </a:rPr>
              <a:t>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b="1" dirty="0" smtClean="0">
                <a:latin typeface="+mj-lt"/>
                <a:cs typeface="BPG Algeti" pitchFamily="2" charset="0"/>
              </a:rPr>
              <a:t>„თამბაქოს კონტროლის შესახებ</a:t>
            </a:r>
            <a:r>
              <a:rPr lang="ka-GE" sz="1600" dirty="0" smtClean="0">
                <a:latin typeface="+mj-lt"/>
                <a:cs typeface="BPG Algeti" pitchFamily="2" charset="0"/>
              </a:rPr>
              <a:t>“ </a:t>
            </a:r>
            <a:r>
              <a:rPr lang="ka-GE" sz="1600" dirty="0">
                <a:latin typeface="+mj-lt"/>
                <a:cs typeface="BPG Algeti" pitchFamily="2" charset="0"/>
              </a:rPr>
              <a:t>საქართველოს კანონის </a:t>
            </a:r>
            <a:r>
              <a:rPr lang="ka-GE" sz="1600" dirty="0" smtClean="0">
                <a:latin typeface="+mj-lt"/>
                <a:cs typeface="BPG Algeti" pitchFamily="2" charset="0"/>
              </a:rPr>
              <a:t>თანახმად განხორციელდა </a:t>
            </a:r>
            <a:r>
              <a:rPr lang="ka-GE" sz="1600" dirty="0">
                <a:latin typeface="+mj-lt"/>
                <a:cs typeface="BPG Algeti" pitchFamily="2" charset="0"/>
              </a:rPr>
              <a:t>თამბაქოს მოხმარების რეგულირება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კონსტიტუციის ცვლილებისა და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„თავდაცვის ძალებზე“ </a:t>
            </a:r>
            <a:r>
              <a:rPr lang="ka-GE" sz="1600" dirty="0" smtClean="0">
                <a:latin typeface="+mj-lt"/>
                <a:cs typeface="BPG Algeti" pitchFamily="2" charset="0"/>
              </a:rPr>
              <a:t>გადასვლასთან დაკავშირებით მოხდა აკადემიის ნორმატიულ აქტებში ცვლილებების განხორციელება;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განხორციელდა ა(ა)იპ </a:t>
            </a:r>
            <a:r>
              <a:rPr lang="ka-GE" sz="1600" b="1" dirty="0">
                <a:latin typeface="+mj-lt"/>
                <a:cs typeface="BPG Algeti" pitchFamily="2" charset="0"/>
              </a:rPr>
              <a:t>„სპორტული კლუბი არმია“-ს სადამფუძნებლო უფლებამოსილების </a:t>
            </a:r>
            <a:r>
              <a:rPr lang="ka-GE" sz="1600" dirty="0" smtClean="0">
                <a:latin typeface="+mj-lt"/>
                <a:cs typeface="BPG Algeti" pitchFamily="2" charset="0"/>
              </a:rPr>
              <a:t>სსიპ - ვეტერანების </a:t>
            </a:r>
            <a:r>
              <a:rPr lang="ka-GE" sz="1600" dirty="0">
                <a:latin typeface="+mj-lt"/>
                <a:cs typeface="BPG Algeti" pitchFamily="2" charset="0"/>
              </a:rPr>
              <a:t>საქმეთა სახელმწიფო </a:t>
            </a:r>
            <a:r>
              <a:rPr lang="ka-GE" sz="1600" dirty="0" smtClean="0">
                <a:latin typeface="+mj-lt"/>
                <a:cs typeface="BPG Algeti" pitchFamily="2" charset="0"/>
              </a:rPr>
              <a:t>სამსახურზე გადაცემა;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მომზადდა </a:t>
            </a:r>
            <a:r>
              <a:rPr lang="ka-GE" sz="1600" dirty="0" smtClean="0">
                <a:latin typeface="+mj-lt"/>
                <a:cs typeface="BPG Algeti" pitchFamily="2" charset="0"/>
              </a:rPr>
              <a:t>152 </a:t>
            </a:r>
            <a:r>
              <a:rPr lang="ka-GE" sz="1600" dirty="0">
                <a:latin typeface="+mj-lt"/>
                <a:cs typeface="BPG Algeti" pitchFamily="2" charset="0"/>
              </a:rPr>
              <a:t>ბრძანება აკადემიის მოსამსახურეთათვის, მათ შორის იუნკერთათვის </a:t>
            </a:r>
            <a:r>
              <a:rPr lang="ka-GE" sz="1600" b="1" dirty="0">
                <a:latin typeface="+mj-lt"/>
                <a:cs typeface="BPG Algeti" pitchFamily="2" charset="0"/>
              </a:rPr>
              <a:t>დისიპლინური პასუხისმგებლობის ზომის </a:t>
            </a:r>
            <a:r>
              <a:rPr lang="ka-GE" sz="1600" dirty="0">
                <a:latin typeface="+mj-lt"/>
                <a:cs typeface="BPG Algeti" pitchFamily="2" charset="0"/>
              </a:rPr>
              <a:t>დაკისრების შესახებ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მომზადდა </a:t>
            </a:r>
            <a:r>
              <a:rPr lang="ka-GE" sz="1600" dirty="0" smtClean="0">
                <a:latin typeface="+mj-lt"/>
                <a:cs typeface="BPG Algeti" pitchFamily="2" charset="0"/>
              </a:rPr>
              <a:t>51 ბრძანება აკადემიის მოსამსახურების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წახალისების </a:t>
            </a:r>
            <a:r>
              <a:rPr lang="ka-GE" sz="1600" b="1" dirty="0">
                <a:latin typeface="+mj-lt"/>
                <a:cs typeface="BPG Algeti" pitchFamily="2" charset="0"/>
              </a:rPr>
              <a:t>შესახებ</a:t>
            </a:r>
            <a:r>
              <a:rPr lang="ka-GE" sz="1600" dirty="0">
                <a:latin typeface="+mj-lt"/>
                <a:cs typeface="BPG Algeti" pitchFamily="2" charset="0"/>
              </a:rPr>
              <a:t>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მომზადდა 26 ბრძანება მსემენლთათვის გაცდენილი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საათების საპატიოდ ჩათვლის </a:t>
            </a:r>
            <a:r>
              <a:rPr lang="ka-GE" sz="1600" dirty="0" smtClean="0">
                <a:latin typeface="+mj-lt"/>
                <a:cs typeface="BPG Algeti" pitchFamily="2" charset="0"/>
              </a:rPr>
              <a:t>შესახებ;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განხორციელდა 7 </a:t>
            </a:r>
            <a:r>
              <a:rPr lang="ka-GE" sz="1600" dirty="0" smtClean="0">
                <a:latin typeface="+mj-lt"/>
                <a:cs typeface="BPG Algeti" pitchFamily="2" charset="0"/>
              </a:rPr>
              <a:t>საქმეზე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სასამართლოში წარმომადგენლობა</a:t>
            </a:r>
            <a:r>
              <a:rPr lang="ka-GE" sz="1600" dirty="0" smtClean="0">
                <a:latin typeface="+mj-lt"/>
                <a:cs typeface="BPG Algeti" pitchFamily="2" charset="0"/>
              </a:rPr>
              <a:t>.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განხორციელდა სამართლებრივად</a:t>
            </a:r>
            <a:r>
              <a:rPr lang="ka-GE" sz="1600" b="1" dirty="0" smtClean="0">
                <a:latin typeface="+mj-lt"/>
                <a:cs typeface="BPG Algeti" pitchFamily="2" charset="0"/>
              </a:rPr>
              <a:t> </a:t>
            </a:r>
            <a:r>
              <a:rPr lang="ka-GE" sz="1600" dirty="0" smtClean="0">
                <a:latin typeface="+mj-lt"/>
                <a:cs typeface="BPG Algeti" pitchFamily="2" charset="0"/>
              </a:rPr>
              <a:t>8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მემორანდუმის ექსპერტიზა</a:t>
            </a:r>
            <a:r>
              <a:rPr lang="en-US" sz="1600" dirty="0" smtClean="0">
                <a:latin typeface="+mj-lt"/>
                <a:cs typeface="BPG Algeti" pitchFamily="2" charset="0"/>
              </a:rPr>
              <a:t>.</a:t>
            </a:r>
            <a:endParaRPr lang="ka-GE" sz="1600" dirty="0">
              <a:latin typeface="+mj-lt"/>
              <a:cs typeface="BPG Algeti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1E83-BA40-4364-8FD9-8E1F95045505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00200" y="15240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smtClean="0">
                <a:latin typeface="Sylfaen" pitchFamily="18" charset="0"/>
              </a:rPr>
              <a:t>ა</a:t>
            </a:r>
            <a:r>
              <a:rPr lang="ka-GE" sz="2800" b="1" dirty="0" smtClean="0">
                <a:latin typeface="Sylfaen" pitchFamily="18" charset="0"/>
              </a:rPr>
              <a:t>დამიანური რესურსების მართვა</a:t>
            </a:r>
            <a:endParaRPr lang="ka-GE" sz="2800" dirty="0">
              <a:latin typeface="Sylfae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12776"/>
            <a:ext cx="8763000" cy="38856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33363" indent="-233363">
              <a:spcAft>
                <a:spcPts val="300"/>
              </a:spcAft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განხორციელდა აკადემიის </a:t>
            </a:r>
            <a:r>
              <a:rPr lang="ka-GE" sz="1600" b="1" dirty="0">
                <a:latin typeface="+mj-lt"/>
                <a:cs typeface="BPG Algeti" pitchFamily="2" charset="0"/>
              </a:rPr>
              <a:t>საშტატო ოპტიმიზაცია/რეორგანიზაცია</a:t>
            </a:r>
            <a:r>
              <a:rPr lang="ka-GE" sz="1600" dirty="0">
                <a:latin typeface="+mj-lt"/>
                <a:cs typeface="BPG Algeti" pitchFamily="2" charset="0"/>
              </a:rPr>
              <a:t>. ახალი საშტატო სტრუქტურა </a:t>
            </a:r>
            <a:r>
              <a:rPr lang="ka-GE" sz="1600" dirty="0" smtClean="0">
                <a:latin typeface="+mj-lt"/>
                <a:cs typeface="BPG Algeti" pitchFamily="2" charset="0"/>
              </a:rPr>
              <a:t>შეიცვალა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4-ჯერ</a:t>
            </a:r>
            <a:r>
              <a:rPr lang="ka-GE" sz="1600" dirty="0" smtClean="0">
                <a:latin typeface="+mj-lt"/>
                <a:cs typeface="BPG Algeti" pitchFamily="2" charset="0"/>
              </a:rPr>
              <a:t> (2018 წლის</a:t>
            </a:r>
            <a:r>
              <a:rPr lang="en-US" sz="1600" dirty="0" smtClean="0">
                <a:latin typeface="+mj-lt"/>
                <a:cs typeface="BPG Algeti" pitchFamily="2" charset="0"/>
              </a:rPr>
              <a:t> -</a:t>
            </a:r>
            <a:r>
              <a:rPr lang="ka-GE" sz="1600" dirty="0" smtClean="0">
                <a:latin typeface="+mj-lt"/>
                <a:cs typeface="BPG Algeti" pitchFamily="2" charset="0"/>
              </a:rPr>
              <a:t> 10/</a:t>
            </a:r>
            <a:r>
              <a:rPr lang="en-US" sz="1600" dirty="0" smtClean="0">
                <a:latin typeface="+mj-lt"/>
                <a:cs typeface="BPG Algeti" pitchFamily="2" charset="0"/>
              </a:rPr>
              <a:t>I, 10/V, 1/IX, 16/XI)</a:t>
            </a:r>
            <a:r>
              <a:rPr lang="ka-GE" sz="1600" dirty="0" smtClean="0">
                <a:latin typeface="+mj-lt"/>
                <a:cs typeface="BPG Algeti" pitchFamily="2" charset="0"/>
              </a:rPr>
              <a:t>. </a:t>
            </a:r>
            <a:r>
              <a:rPr lang="ka-GE" sz="1600" dirty="0">
                <a:latin typeface="+mj-lt"/>
                <a:cs typeface="BPG Algeti" pitchFamily="2" charset="0"/>
              </a:rPr>
              <a:t>შესაბამისად მოხდა პერსონალის დანიშვნა, გადანიშვნა და გათავისუფლება;</a:t>
            </a:r>
          </a:p>
          <a:p>
            <a:pPr marL="233363" indent="-233363">
              <a:spcAft>
                <a:spcPts val="300"/>
              </a:spcAft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დამტკიცდა </a:t>
            </a:r>
            <a:r>
              <a:rPr lang="ka-GE" sz="1600" dirty="0" smtClean="0">
                <a:latin typeface="+mj-lt"/>
                <a:cs typeface="BPG Algeti" pitchFamily="2" charset="0"/>
              </a:rPr>
              <a:t>აკადემიის</a:t>
            </a:r>
            <a:r>
              <a:rPr lang="en-US" sz="1600" dirty="0" smtClean="0">
                <a:latin typeface="+mj-lt"/>
                <a:cs typeface="BPG Algeti" pitchFamily="2" charset="0"/>
              </a:rPr>
              <a:t>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ყველა</a:t>
            </a:r>
            <a:r>
              <a:rPr lang="ka-GE" sz="1600" dirty="0" smtClean="0">
                <a:latin typeface="+mj-lt"/>
                <a:cs typeface="BPG Algeti" pitchFamily="2" charset="0"/>
              </a:rPr>
              <a:t>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მოსამსახურის ფუნქცია-მოვალეობა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indent="-233363">
              <a:spcAft>
                <a:spcPts val="300"/>
              </a:spcAft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განხორციელდა</a:t>
            </a:r>
            <a:r>
              <a:rPr lang="en-US" sz="1600" dirty="0" smtClean="0">
                <a:latin typeface="+mj-lt"/>
                <a:cs typeface="BPG Algeti" pitchFamily="2" charset="0"/>
              </a:rPr>
              <a:t> </a:t>
            </a:r>
            <a:r>
              <a:rPr lang="ka-GE" sz="1600" dirty="0" smtClean="0">
                <a:latin typeface="+mj-lt"/>
                <a:cs typeface="BPG Algeti" pitchFamily="2" charset="0"/>
              </a:rPr>
              <a:t>აკადემიის </a:t>
            </a:r>
            <a:r>
              <a:rPr lang="ka-GE" sz="1600" dirty="0">
                <a:latin typeface="+mj-lt"/>
                <a:cs typeface="BPG Algeti" pitchFamily="2" charset="0"/>
              </a:rPr>
              <a:t>სამხედრო მოსამსახურეების </a:t>
            </a:r>
            <a:r>
              <a:rPr lang="ka-GE" sz="1600" b="1" dirty="0">
                <a:latin typeface="+mj-lt"/>
                <a:cs typeface="BPG Algeti" pitchFamily="2" charset="0"/>
              </a:rPr>
              <a:t>ყოველწლიური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შეფასებები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indent="-233363">
              <a:spcAft>
                <a:spcPts val="300"/>
              </a:spcAft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„</a:t>
            </a:r>
            <a:r>
              <a:rPr lang="ka-GE" sz="1600" dirty="0" smtClean="0">
                <a:latin typeface="+mj-lt"/>
                <a:cs typeface="BPG Algeti" pitchFamily="2" charset="0"/>
              </a:rPr>
              <a:t>ლეიტენანტის“ </a:t>
            </a:r>
            <a:r>
              <a:rPr lang="ka-GE" sz="1600" dirty="0">
                <a:latin typeface="+mj-lt"/>
                <a:cs typeface="BPG Algeti" pitchFamily="2" charset="0"/>
              </a:rPr>
              <a:t>წოდების მინიჭება და </a:t>
            </a:r>
            <a:r>
              <a:rPr lang="ka-GE" sz="1600" dirty="0" smtClean="0">
                <a:latin typeface="+mj-lt"/>
                <a:cs typeface="BPG Algeti" pitchFamily="2" charset="0"/>
              </a:rPr>
              <a:t>ოფიცრის </a:t>
            </a:r>
            <a:r>
              <a:rPr lang="ka-GE" sz="1600" dirty="0">
                <a:latin typeface="+mj-lt"/>
                <a:cs typeface="BPG Algeti" pitchFamily="2" charset="0"/>
              </a:rPr>
              <a:t>პირადი საქმეების </a:t>
            </a:r>
            <a:r>
              <a:rPr lang="ka-GE" sz="1600" dirty="0" smtClean="0">
                <a:latin typeface="+mj-lt"/>
                <a:cs typeface="BPG Algeti" pitchFamily="2" charset="0"/>
              </a:rPr>
              <a:t>დაკომპლექტება;</a:t>
            </a:r>
          </a:p>
          <a:p>
            <a:pPr marL="233363" indent="-233363">
              <a:spcAft>
                <a:spcPts val="300"/>
              </a:spcAft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განხორციელდა </a:t>
            </a:r>
            <a:r>
              <a:rPr lang="ka-GE" sz="1600" dirty="0">
                <a:latin typeface="+mj-lt"/>
                <a:cs typeface="BPG Algeti" pitchFamily="2" charset="0"/>
              </a:rPr>
              <a:t>აკადემიის პირადი შემადგენლობის </a:t>
            </a:r>
            <a:r>
              <a:rPr lang="ka-GE" sz="1600" b="1" dirty="0">
                <a:latin typeface="+mj-lt"/>
                <a:cs typeface="BPG Algeti" pitchFamily="2" charset="0"/>
              </a:rPr>
              <a:t>პროფესიული გადამზადება</a:t>
            </a:r>
            <a:r>
              <a:rPr lang="ka-GE" sz="1600" dirty="0">
                <a:latin typeface="+mj-lt"/>
                <a:cs typeface="BPG Algeti" pitchFamily="2" charset="0"/>
              </a:rPr>
              <a:t>: საზღვარგარეთ </a:t>
            </a:r>
            <a:r>
              <a:rPr lang="ka-GE" sz="1600" dirty="0" smtClean="0">
                <a:latin typeface="+mj-lt"/>
                <a:cs typeface="BPG Algeti" pitchFamily="2" charset="0"/>
              </a:rPr>
              <a:t>51</a:t>
            </a:r>
            <a:r>
              <a:rPr lang="ka-GE" sz="1600" dirty="0">
                <a:latin typeface="+mj-lt"/>
                <a:cs typeface="BPG Algeti" pitchFamily="2" charset="0"/>
              </a:rPr>
              <a:t>, </a:t>
            </a:r>
            <a:r>
              <a:rPr lang="ka-GE" sz="1600" dirty="0" smtClean="0">
                <a:latin typeface="+mj-lt"/>
                <a:cs typeface="BPG Algeti" pitchFamily="2" charset="0"/>
              </a:rPr>
              <a:t>საქართველოში 62 </a:t>
            </a:r>
            <a:r>
              <a:rPr lang="ka-GE" sz="1600" dirty="0">
                <a:latin typeface="+mj-lt"/>
                <a:cs typeface="BPG Algeti" pitchFamily="2" charset="0"/>
              </a:rPr>
              <a:t>თანამშრომელი;</a:t>
            </a:r>
          </a:p>
          <a:p>
            <a:pPr marL="233363" indent="-233363">
              <a:spcAft>
                <a:spcPts val="300"/>
              </a:spcAft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აკადემიის სასწავლო პროცესის შეუფერხებლად წარმართვის მიზნით გამოცხადდა </a:t>
            </a:r>
            <a:r>
              <a:rPr lang="ka-GE" sz="1600" b="1" dirty="0">
                <a:latin typeface="+mj-lt"/>
                <a:cs typeface="BPG Algeti" pitchFamily="2" charset="0"/>
              </a:rPr>
              <a:t>საჯარო კონკურსი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4 </a:t>
            </a:r>
            <a:r>
              <a:rPr lang="ka-GE" sz="1600" b="1" dirty="0">
                <a:latin typeface="+mj-lt"/>
                <a:cs typeface="BPG Algeti" pitchFamily="2" charset="0"/>
              </a:rPr>
              <a:t>აკადემიურ და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7 </a:t>
            </a:r>
            <a:r>
              <a:rPr lang="ka-GE" sz="1600" b="1" dirty="0">
                <a:latin typeface="+mj-lt"/>
                <a:cs typeface="BPG Algeti" pitchFamily="2" charset="0"/>
              </a:rPr>
              <a:t>დამხმარე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თანამდებობაზე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</a:p>
          <a:p>
            <a:pPr marL="233363" indent="-233363">
              <a:spcAft>
                <a:spcPts val="300"/>
              </a:spcAft>
              <a:buFont typeface="Wingdings" pitchFamily="2" charset="2"/>
              <a:buChar char="§"/>
            </a:pPr>
            <a:r>
              <a:rPr lang="ka-GE" sz="1600" b="1" dirty="0" smtClean="0">
                <a:latin typeface="+mj-lt"/>
                <a:cs typeface="BPG Algeti" pitchFamily="2" charset="0"/>
              </a:rPr>
              <a:t>დაინიშნა</a:t>
            </a:r>
            <a:r>
              <a:rPr lang="ka-GE" sz="1600" dirty="0" smtClean="0">
                <a:latin typeface="+mj-lt"/>
                <a:cs typeface="BPG Algeti" pitchFamily="2" charset="0"/>
              </a:rPr>
              <a:t> 38 ს/მოსამსახურე და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გათავისუფლდა/გადაინიშნა</a:t>
            </a:r>
            <a:r>
              <a:rPr lang="ka-GE" sz="1600" dirty="0" smtClean="0">
                <a:latin typeface="+mj-lt"/>
                <a:cs typeface="BPG Algeti" pitchFamily="2" charset="0"/>
              </a:rPr>
              <a:t> 31 ს/მ;</a:t>
            </a:r>
          </a:p>
          <a:p>
            <a:pPr marL="233363" indent="-233363">
              <a:spcAft>
                <a:spcPts val="300"/>
              </a:spcAft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განხორციელდა სხვადასხვა </a:t>
            </a:r>
            <a:r>
              <a:rPr lang="ka-GE" sz="1600" b="1" dirty="0">
                <a:latin typeface="+mj-lt"/>
                <a:cs typeface="BPG Algeti" pitchFamily="2" charset="0"/>
              </a:rPr>
              <a:t>თანამებობრივი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ცვლილება</a:t>
            </a:r>
            <a:r>
              <a:rPr lang="ka-GE" sz="1600" dirty="0" smtClean="0">
                <a:latin typeface="+mj-lt"/>
                <a:cs typeface="BPG Algeti" pitchFamily="2" charset="0"/>
              </a:rPr>
              <a:t>: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509587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ka-GE" sz="1600" dirty="0" smtClean="0">
                <a:latin typeface="+mj-lt"/>
                <a:cs typeface="BPG Algeti" pitchFamily="2" charset="0"/>
              </a:rPr>
              <a:t>დაინიშნა </a:t>
            </a:r>
            <a:r>
              <a:rPr lang="ka-GE" sz="1600" dirty="0">
                <a:latin typeface="+mj-lt"/>
                <a:cs typeface="BPG Algeti" pitchFamily="2" charset="0"/>
              </a:rPr>
              <a:t>20 სამოქალაქო პირი და </a:t>
            </a:r>
            <a:r>
              <a:rPr lang="ka-GE" sz="1600" dirty="0" smtClean="0">
                <a:latin typeface="+mj-lt"/>
                <a:cs typeface="BPG Algeti" pitchFamily="2" charset="0"/>
              </a:rPr>
              <a:t>გათავისუფლდა </a:t>
            </a:r>
            <a:r>
              <a:rPr lang="ka-GE" sz="1600" dirty="0">
                <a:latin typeface="+mj-lt"/>
                <a:cs typeface="BPG Algeti" pitchFamily="2" charset="0"/>
              </a:rPr>
              <a:t>27;</a:t>
            </a:r>
          </a:p>
          <a:p>
            <a:pPr marL="509587" indent="-285750">
              <a:spcAft>
                <a:spcPts val="300"/>
              </a:spcAft>
              <a:buFont typeface="Arial" pitchFamily="34" charset="0"/>
              <a:buChar char="•"/>
            </a:pPr>
            <a:r>
              <a:rPr lang="ka-GE" sz="1600" dirty="0">
                <a:latin typeface="+mj-lt"/>
                <a:cs typeface="BPG Algeti" pitchFamily="2" charset="0"/>
              </a:rPr>
              <a:t>გაუფორმდა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შრომითი ხელშეკრულება</a:t>
            </a:r>
            <a:r>
              <a:rPr lang="ka-GE" sz="1600" dirty="0" smtClean="0">
                <a:latin typeface="+mj-lt"/>
                <a:cs typeface="BPG Algeti" pitchFamily="2" charset="0"/>
              </a:rPr>
              <a:t>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72 სამოქალაქო </a:t>
            </a:r>
            <a:r>
              <a:rPr lang="ka-GE" sz="1600" dirty="0" smtClean="0">
                <a:latin typeface="+mj-lt"/>
                <a:cs typeface="BPG Algeti" pitchFamily="2" charset="0"/>
              </a:rPr>
              <a:t>პირს.</a:t>
            </a:r>
            <a:endParaRPr lang="ka-GE" sz="1600" dirty="0">
              <a:latin typeface="+mj-lt"/>
              <a:cs typeface="BPG Algeti" pitchFamily="2" charset="0"/>
            </a:endParaRPr>
          </a:p>
        </p:txBody>
      </p:sp>
      <p:pic>
        <p:nvPicPr>
          <p:cNvPr id="8" name="Picture 1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513598" cy="15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9433-2A79-420D-8E30-681760E25F70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0600" y="76200"/>
            <a:ext cx="6934201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2800" b="1" dirty="0" smtClean="0">
                <a:latin typeface="Sylfaen" pitchFamily="18" charset="0"/>
              </a:rPr>
              <a:t>მ</a:t>
            </a:r>
            <a:r>
              <a:rPr lang="ka-GE" sz="2800" b="1" dirty="0" smtClean="0">
                <a:latin typeface="Sylfaen" pitchFamily="18" charset="0"/>
              </a:rPr>
              <a:t>ატერიალურ-ტექნიკური უზრუნველყოფის დაგეგმვა/კონტროლი</a:t>
            </a:r>
            <a:endParaRPr lang="ka-GE" sz="2800" dirty="0">
              <a:latin typeface="Sylfae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58" y="1066800"/>
            <a:ext cx="8673084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დაიგეგმა </a:t>
            </a:r>
            <a:r>
              <a:rPr lang="ka-GE" sz="1600" dirty="0" smtClean="0">
                <a:latin typeface="+mj-lt"/>
                <a:cs typeface="BPG Algeti" pitchFamily="2" charset="0"/>
              </a:rPr>
              <a:t>და განისაზღვრა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2019 </a:t>
            </a:r>
            <a:r>
              <a:rPr lang="ka-GE" sz="1600" b="1" dirty="0">
                <a:latin typeface="+mj-lt"/>
                <a:cs typeface="BPG Algeti" pitchFamily="2" charset="0"/>
              </a:rPr>
              <a:t>წლის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ბიუჯეტში</a:t>
            </a:r>
            <a:r>
              <a:rPr lang="en-US" sz="1600" b="1" dirty="0" smtClean="0">
                <a:latin typeface="+mj-lt"/>
                <a:cs typeface="BPG Algeti" pitchFamily="2" charset="0"/>
              </a:rPr>
              <a:t>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ლოგისტიკური უზრუნველყოფა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დაიგეგმა </a:t>
            </a:r>
            <a:r>
              <a:rPr lang="ka-GE" sz="1600" dirty="0">
                <a:latin typeface="+mj-lt"/>
                <a:cs typeface="BPG Algeti" pitchFamily="2" charset="0"/>
              </a:rPr>
              <a:t>და </a:t>
            </a:r>
            <a:r>
              <a:rPr lang="ka-GE" sz="1600" dirty="0" smtClean="0">
                <a:latin typeface="+mj-lt"/>
                <a:cs typeface="BPG Algeti" pitchFamily="2" charset="0"/>
              </a:rPr>
              <a:t>განხორციელდა აკადემიაში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ყველა სწავლების </a:t>
            </a:r>
            <a:r>
              <a:rPr lang="ka-GE" sz="1600" b="1" dirty="0">
                <a:latin typeface="+mj-lt"/>
                <a:cs typeface="BPG Algeti" pitchFamily="2" charset="0"/>
              </a:rPr>
              <a:t>უზრუნველყოფის </a:t>
            </a:r>
            <a:r>
              <a:rPr lang="ka-GE" sz="1600" dirty="0" smtClean="0">
                <a:latin typeface="+mj-lt"/>
                <a:cs typeface="BPG Algeti" pitchFamily="2" charset="0"/>
              </a:rPr>
              <a:t>საკითხი</a:t>
            </a:r>
            <a:r>
              <a:rPr lang="ka-GE" sz="1600" dirty="0">
                <a:latin typeface="+mj-lt"/>
                <a:cs typeface="BPG Algeti" pitchFamily="2" charset="0"/>
              </a:rPr>
              <a:t>;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აკადემიის ინფრასტრუქტურული ობიექტების განახლებისა და </a:t>
            </a:r>
            <a:r>
              <a:rPr lang="ka-GE" sz="1600" dirty="0" smtClean="0">
                <a:latin typeface="+mj-lt"/>
                <a:cs typeface="BPG Algeti" pitchFamily="2" charset="0"/>
              </a:rPr>
              <a:t>კეთილმოწყობის მიზნით მოხდა შესაბამისი მოქმედებების </a:t>
            </a:r>
            <a:r>
              <a:rPr lang="ka-GE" sz="1600" dirty="0">
                <a:latin typeface="+mj-lt"/>
                <a:cs typeface="BPG Algeti" pitchFamily="2" charset="0"/>
              </a:rPr>
              <a:t>დაგეგმვა და პრაქტიკული </a:t>
            </a:r>
            <a:r>
              <a:rPr lang="ka-GE" sz="1600" dirty="0" smtClean="0">
                <a:latin typeface="+mj-lt"/>
                <a:cs typeface="BPG Algeti" pitchFamily="2" charset="0"/>
              </a:rPr>
              <a:t>განხორციელება</a:t>
            </a:r>
            <a:r>
              <a:rPr lang="ka-GE" sz="1600" dirty="0">
                <a:latin typeface="+mj-lt"/>
                <a:cs typeface="BPG Algeti" pitchFamily="2" charset="0"/>
              </a:rPr>
              <a:t> </a:t>
            </a:r>
            <a:r>
              <a:rPr lang="ka-GE" sz="1600" dirty="0" smtClean="0">
                <a:latin typeface="+mj-lt"/>
                <a:cs typeface="BPG Algeti" pitchFamily="2" charset="0"/>
              </a:rPr>
              <a:t>(</a:t>
            </a:r>
            <a:r>
              <a:rPr lang="ka-GE" sz="1600" i="1" dirty="0" smtClean="0">
                <a:latin typeface="+mj-lt"/>
                <a:cs typeface="BPG Algeti" pitchFamily="2" charset="0"/>
              </a:rPr>
              <a:t>ინფრასტრუქტურული, გეოდეზიური, შენობების ფასადების, </a:t>
            </a:r>
            <a:r>
              <a:rPr lang="ka-GE" sz="1600" i="1" dirty="0">
                <a:latin typeface="+mj-lt"/>
                <a:cs typeface="BPG Algeti" pitchFamily="2" charset="0"/>
              </a:rPr>
              <a:t>სასადილოს წყლის </a:t>
            </a:r>
            <a:r>
              <a:rPr lang="ka-GE" sz="1600" i="1" dirty="0" smtClean="0">
                <a:latin typeface="+mj-lt"/>
                <a:cs typeface="BPG Algeti" pitchFamily="2" charset="0"/>
              </a:rPr>
              <a:t>სისტემის და სხვა პროექტების დაგეგმვა </a:t>
            </a:r>
            <a:r>
              <a:rPr lang="ka-GE" sz="1600" i="1" dirty="0">
                <a:latin typeface="+mj-lt"/>
                <a:cs typeface="BPG Algeti" pitchFamily="2" charset="0"/>
              </a:rPr>
              <a:t>და ხარჯთაღრიცხვის </a:t>
            </a:r>
            <a:r>
              <a:rPr lang="ka-GE" sz="1600" i="1" dirty="0" smtClean="0">
                <a:latin typeface="+mj-lt"/>
                <a:cs typeface="BPG Algeti" pitchFamily="2" charset="0"/>
              </a:rPr>
              <a:t>შედგენა</a:t>
            </a:r>
            <a:r>
              <a:rPr lang="ka-GE" sz="1600" dirty="0" smtClean="0">
                <a:latin typeface="+mj-lt"/>
                <a:cs typeface="BPG Algeti" pitchFamily="2" charset="0"/>
              </a:rPr>
              <a:t>);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განხორციელდა რამდნჯერმე აკადემიის ტერიტორიის, სასმელი წყლის და საველე ბაზის (კოჯორი)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დეზინსექცია-დერატიზაციის </a:t>
            </a:r>
            <a:r>
              <a:rPr lang="ka-GE" sz="1600" dirty="0" smtClean="0">
                <a:latin typeface="+mj-lt"/>
                <a:cs typeface="BPG Algeti" pitchFamily="2" charset="0"/>
              </a:rPr>
              <a:t>ორგანიზება და მონიტორინგი;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2018 წლის განმავლობაში ყოველკვირეულად მიმდინარეობს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სასადილოს ჰიგიენური მონიტორინგი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აკადემიის </a:t>
            </a:r>
            <a:r>
              <a:rPr lang="ka-GE" sz="1600" dirty="0" smtClean="0">
                <a:latin typeface="+mj-lt"/>
                <a:cs typeface="BPG Algeti" pitchFamily="2" charset="0"/>
              </a:rPr>
              <a:t>იუნკერთა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სანივთე ქონებით უზრუნველყოფის ნორმებში </a:t>
            </a:r>
            <a:r>
              <a:rPr lang="ka-GE" sz="1600" dirty="0" smtClean="0">
                <a:latin typeface="+mj-lt"/>
                <a:cs typeface="BPG Algeti" pitchFamily="2" charset="0"/>
              </a:rPr>
              <a:t>შეტანილია ცვლილებები და მიდინარეობს მუშაობა ნორმების შემდგომი გაუმჯობესებისათვის;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მიმდინარეობს აკადემიის </a:t>
            </a:r>
            <a:r>
              <a:rPr lang="ka-GE" sz="1600" dirty="0">
                <a:latin typeface="+mj-lt"/>
                <a:cs typeface="BPG Algeti" pitchFamily="2" charset="0"/>
              </a:rPr>
              <a:t>მიერ </a:t>
            </a:r>
            <a:r>
              <a:rPr lang="ka-GE" sz="1600" b="1" dirty="0">
                <a:latin typeface="+mj-lt"/>
                <a:cs typeface="BPG Algeti" pitchFamily="2" charset="0"/>
              </a:rPr>
              <a:t>მისაღები ქონების დროულ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მიღებაზე კონტროლი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მუდმივად </a:t>
            </a:r>
            <a:r>
              <a:rPr lang="ka-GE" sz="1600" dirty="0">
                <a:latin typeface="+mj-lt"/>
                <a:cs typeface="BPG Algeti" pitchFamily="2" charset="0"/>
              </a:rPr>
              <a:t>ხორციელდება </a:t>
            </a:r>
            <a:r>
              <a:rPr lang="ka-GE" sz="1600" dirty="0" smtClean="0">
                <a:latin typeface="+mj-lt"/>
                <a:cs typeface="BPG Algeti" pitchFamily="2" charset="0"/>
              </a:rPr>
              <a:t>აკადემიის </a:t>
            </a:r>
            <a:r>
              <a:rPr lang="ka-GE" sz="1600" dirty="0">
                <a:latin typeface="+mj-lt"/>
                <a:cs typeface="BPG Algeti" pitchFamily="2" charset="0"/>
              </a:rPr>
              <a:t>სტრუქტურული ერთეულების </a:t>
            </a:r>
            <a:r>
              <a:rPr lang="ka-GE" sz="1600" dirty="0" smtClean="0">
                <a:latin typeface="+mj-lt"/>
                <a:cs typeface="BPG Algeti" pitchFamily="2" charset="0"/>
              </a:rPr>
              <a:t>მატერიალური საშუალებებსა და მათ </a:t>
            </a:r>
            <a:r>
              <a:rPr lang="ka-GE" sz="1600" dirty="0">
                <a:latin typeface="+mj-lt"/>
                <a:cs typeface="BPG Algeti" pitchFamily="2" charset="0"/>
              </a:rPr>
              <a:t>სწორი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ექსპლუატაციაზე მონიტორინგი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indent="-233363">
              <a:spcAft>
                <a:spcPts val="600"/>
              </a:spcAft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კონტროლდება წლის განმავლობაში ავტოტექნიკის </a:t>
            </a:r>
            <a:r>
              <a:rPr lang="ka-GE" sz="1600" dirty="0">
                <a:latin typeface="+mj-lt"/>
                <a:cs typeface="BPG Algeti" pitchFamily="2" charset="0"/>
              </a:rPr>
              <a:t>მიერ </a:t>
            </a:r>
            <a:r>
              <a:rPr lang="ka-GE" sz="1600" b="1" dirty="0">
                <a:latin typeface="+mj-lt"/>
                <a:cs typeface="BPG Algeti" pitchFamily="2" charset="0"/>
              </a:rPr>
              <a:t>დადგენილი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გარბენი</a:t>
            </a:r>
            <a:r>
              <a:rPr lang="en-US" sz="1600" dirty="0" smtClean="0">
                <a:latin typeface="+mj-lt"/>
                <a:cs typeface="BPG Algeti" pitchFamily="2" charset="0"/>
              </a:rPr>
              <a:t>.</a:t>
            </a:r>
            <a:endParaRPr lang="ka-GE" sz="1600" dirty="0">
              <a:latin typeface="+mj-lt"/>
              <a:cs typeface="BPG Algeti" pitchFamily="2" charset="0"/>
            </a:endParaRPr>
          </a:p>
        </p:txBody>
      </p:sp>
      <p:pic>
        <p:nvPicPr>
          <p:cNvPr id="6146" name="Picture 2" descr="C:\Program Files (x86)\Microsoft Office\MEDIA\CAGCAT10\j024069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5668997"/>
            <a:ext cx="1295400" cy="103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 Files (x86)\Microsoft Office\MEDIA\CAGCAT10\j01995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714226"/>
            <a:ext cx="1376793" cy="10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4225"/>
            <a:ext cx="1237811" cy="9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51F55-D56C-4931-8E6B-A25033031F8B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19200"/>
            <a:ext cx="8686800" cy="34317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განხორციელდა არსებული </a:t>
            </a:r>
            <a:r>
              <a:rPr lang="ka-GE" sz="1600" b="1" dirty="0">
                <a:latin typeface="+mj-lt"/>
                <a:cs typeface="BPG Algeti" pitchFamily="2" charset="0"/>
              </a:rPr>
              <a:t>ორგტექნიკის პროგრამულად და ტექნიკურად გამართვა</a:t>
            </a:r>
            <a:r>
              <a:rPr lang="ka-GE" sz="1600" dirty="0">
                <a:latin typeface="+mj-lt"/>
                <a:cs typeface="BPG Algeti" pitchFamily="2" charset="0"/>
              </a:rPr>
              <a:t>, ასევე აკადემიაში შიდა და გარე კავშირის ქსელის </a:t>
            </a:r>
            <a:r>
              <a:rPr lang="ka-GE" sz="1600" dirty="0" smtClean="0">
                <a:latin typeface="+mj-lt"/>
                <a:cs typeface="BPG Algeti" pitchFamily="2" charset="0"/>
              </a:rPr>
              <a:t>გამართვა (მ.შ. მაგთის მომსახურება)</a:t>
            </a:r>
            <a:r>
              <a:rPr lang="en-US" sz="1600" dirty="0" smtClean="0">
                <a:latin typeface="Sylfaen" pitchFamily="18" charset="0"/>
                <a:cs typeface="BPG Algeti" pitchFamily="2" charset="0"/>
              </a:rPr>
              <a:t>;</a:t>
            </a:r>
            <a:r>
              <a:rPr lang="ka-GE" sz="1600" dirty="0" smtClean="0">
                <a:latin typeface="+mj-lt"/>
                <a:cs typeface="BPG Algeti" pitchFamily="2" charset="0"/>
              </a:rPr>
              <a:t> 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სასწავლო წლის </a:t>
            </a:r>
            <a:r>
              <a:rPr lang="ka-GE" sz="1600" dirty="0" smtClean="0">
                <a:latin typeface="+mj-lt"/>
                <a:cs typeface="BPG Algeti" pitchFamily="2" charset="0"/>
              </a:rPr>
              <a:t>დასაწყისთვის მოხდა </a:t>
            </a:r>
            <a:r>
              <a:rPr lang="ka-GE" sz="1600" dirty="0">
                <a:latin typeface="+mj-lt"/>
                <a:cs typeface="BPG Algeti" pitchFamily="2" charset="0"/>
              </a:rPr>
              <a:t>აკადემიის ბაზის </a:t>
            </a:r>
            <a:r>
              <a:rPr lang="ka-GE" sz="1600" b="1" dirty="0">
                <a:latin typeface="+mj-lt"/>
                <a:cs typeface="BPG Algeti" pitchFamily="2" charset="0"/>
              </a:rPr>
              <a:t>ყველა შენობაში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ორგტექნიკის შემოწმება</a:t>
            </a:r>
            <a:r>
              <a:rPr lang="ka-GE" sz="1600" dirty="0" smtClean="0">
                <a:latin typeface="+mj-lt"/>
                <a:cs typeface="BPG Algeti" pitchFamily="2" charset="0"/>
              </a:rPr>
              <a:t>, აღმოიფხვრა </a:t>
            </a:r>
            <a:r>
              <a:rPr lang="ka-GE" sz="1600" dirty="0">
                <a:latin typeface="+mj-lt"/>
                <a:cs typeface="BPG Algeti" pitchFamily="2" charset="0"/>
              </a:rPr>
              <a:t>ყველა ტექნიკური </a:t>
            </a:r>
            <a:r>
              <a:rPr lang="ka-GE" sz="1600" dirty="0" smtClean="0">
                <a:latin typeface="+mj-lt"/>
                <a:cs typeface="BPG Algeti" pitchFamily="2" charset="0"/>
              </a:rPr>
              <a:t>დაზიანება.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პროგრამულად </a:t>
            </a:r>
            <a:r>
              <a:rPr lang="ka-GE" sz="1600" dirty="0">
                <a:latin typeface="+mj-lt"/>
                <a:cs typeface="BPG Algeti" pitchFamily="2" charset="0"/>
              </a:rPr>
              <a:t>შემოწმდა და </a:t>
            </a:r>
            <a:r>
              <a:rPr lang="ka-GE" sz="1600" b="1" dirty="0">
                <a:latin typeface="+mj-lt"/>
                <a:cs typeface="BPG Algeti" pitchFamily="2" charset="0"/>
              </a:rPr>
              <a:t>გაიმართა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შესყიდული ყველა კომპიუტერული </a:t>
            </a:r>
            <a:r>
              <a:rPr lang="ka-GE" sz="1600" b="1" dirty="0">
                <a:latin typeface="+mj-lt"/>
                <a:cs typeface="BPG Algeti" pitchFamily="2" charset="0"/>
              </a:rPr>
              <a:t>ტექნიკა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განხორციელდა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საგამოცდო კლასის 30 (</a:t>
            </a:r>
            <a:r>
              <a:rPr lang="en-US" sz="1600" b="1" dirty="0" smtClean="0">
                <a:latin typeface="+mj-lt"/>
                <a:cs typeface="BPG Algeti" pitchFamily="2" charset="0"/>
              </a:rPr>
              <a:t>All-in-One)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კომპიუტერით </a:t>
            </a:r>
            <a:r>
              <a:rPr lang="ka-GE" sz="1600" dirty="0" smtClean="0">
                <a:latin typeface="+mj-lt"/>
                <a:cs typeface="BPG Algeti" pitchFamily="2" charset="0"/>
              </a:rPr>
              <a:t>გამართვა;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განხორციელდა კაპიტნების სკოლის </a:t>
            </a:r>
            <a:r>
              <a:rPr lang="ka-GE" sz="1600" b="1" dirty="0">
                <a:latin typeface="+mj-lt"/>
                <a:cs typeface="BPG Algeti" pitchFamily="2" charset="0"/>
              </a:rPr>
              <a:t>ორგტექნიკის აღწერა და გადაცემა</a:t>
            </a:r>
            <a:r>
              <a:rPr lang="en-US" sz="1600" dirty="0">
                <a:latin typeface="Sylfaen" pitchFamily="18" charset="0"/>
                <a:cs typeface="BPG Algeti" pitchFamily="2" charset="0"/>
              </a:rPr>
              <a:t>;</a:t>
            </a:r>
            <a:r>
              <a:rPr lang="ka-GE" sz="1600" dirty="0">
                <a:latin typeface="Sylfaen" pitchFamily="18" charset="0"/>
                <a:cs typeface="BPG Algeti" pitchFamily="2" charset="0"/>
              </a:rPr>
              <a:t> </a:t>
            </a: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განხორციელდა ენობრივი მომზადების სკოლის ქ</a:t>
            </a:r>
            <a:r>
              <a:rPr lang="ka-GE" sz="1600" dirty="0">
                <a:latin typeface="+mj-lt"/>
                <a:cs typeface="BPG Algeti" pitchFamily="2" charset="0"/>
              </a:rPr>
              <a:t>.</a:t>
            </a:r>
            <a:r>
              <a:rPr lang="en-US" sz="1600" dirty="0">
                <a:latin typeface="+mj-lt"/>
                <a:cs typeface="BPG Algeti" pitchFamily="2" charset="0"/>
              </a:rPr>
              <a:t> </a:t>
            </a:r>
            <a:r>
              <a:rPr lang="ka-GE" sz="1600" dirty="0">
                <a:latin typeface="+mj-lt"/>
                <a:cs typeface="BPG Algeti" pitchFamily="2" charset="0"/>
              </a:rPr>
              <a:t>გორში </a:t>
            </a:r>
            <a:r>
              <a:rPr lang="ka-GE" sz="1600" dirty="0" smtClean="0">
                <a:latin typeface="+mj-lt"/>
                <a:cs typeface="BPG Algeti" pitchFamily="2" charset="0"/>
              </a:rPr>
              <a:t>გადმოსვლისათვის კომპიუტერული ტექნიკისა და ქსელების გამართვა, მათ შორის</a:t>
            </a:r>
            <a:r>
              <a:rPr lang="ka-GE" sz="1600" dirty="0" smtClean="0">
                <a:latin typeface="Sylfaen" pitchFamily="18" charset="0"/>
                <a:cs typeface="BPG Algeti" pitchFamily="2" charset="0"/>
              </a:rPr>
              <a:t>:</a:t>
            </a:r>
          </a:p>
          <a:p>
            <a:pPr marL="690563" lvl="1" indent="-233363">
              <a:buFont typeface="Wingdings" pitchFamily="2" charset="2"/>
              <a:buChar char="§"/>
            </a:pPr>
            <a:r>
              <a:rPr lang="ka-GE" sz="1600" dirty="0">
                <a:latin typeface="Sylfaen" pitchFamily="18" charset="0"/>
                <a:cs typeface="BPG Algeti" pitchFamily="2" charset="0"/>
              </a:rPr>
              <a:t>მოხდა ყველა საკლასო ოთახების </a:t>
            </a:r>
            <a:r>
              <a:rPr lang="ka-GE" sz="1600" b="1" dirty="0">
                <a:latin typeface="Sylfaen" pitchFamily="18" charset="0"/>
                <a:cs typeface="BPG Algeti" pitchFamily="2" charset="0"/>
              </a:rPr>
              <a:t>კომპიუტერებით და პროექტორებით </a:t>
            </a:r>
            <a:r>
              <a:rPr lang="ka-GE" sz="1600" b="1" dirty="0" smtClean="0">
                <a:latin typeface="Sylfaen" pitchFamily="18" charset="0"/>
                <a:cs typeface="BPG Algeti" pitchFamily="2" charset="0"/>
              </a:rPr>
              <a:t>აღჭურვა</a:t>
            </a:r>
            <a:r>
              <a:rPr lang="ka-GE" sz="1600" dirty="0" smtClean="0">
                <a:latin typeface="Sylfaen" pitchFamily="18" charset="0"/>
                <a:cs typeface="BPG Algeti" pitchFamily="2" charset="0"/>
              </a:rPr>
              <a:t>;</a:t>
            </a:r>
            <a:endParaRPr lang="ka-GE" sz="1600" dirty="0">
              <a:latin typeface="Sylfaen" pitchFamily="18" charset="0"/>
              <a:cs typeface="BPG Algeti" pitchFamily="2" charset="0"/>
            </a:endParaRPr>
          </a:p>
          <a:p>
            <a:pPr marL="690563" lvl="1" indent="-233363">
              <a:buFont typeface="Wingdings" pitchFamily="2" charset="2"/>
              <a:buChar char="§"/>
            </a:pPr>
            <a:r>
              <a:rPr lang="ka-GE" sz="1600" dirty="0" smtClean="0">
                <a:latin typeface="Sylfaen" pitchFamily="18" charset="0"/>
                <a:cs typeface="BPG Algeti" pitchFamily="2" charset="0"/>
              </a:rPr>
              <a:t>შეიქმნა ახალი </a:t>
            </a:r>
            <a:r>
              <a:rPr lang="ka-GE" sz="1600" b="1" dirty="0">
                <a:latin typeface="Sylfaen" pitchFamily="18" charset="0"/>
                <a:cs typeface="BPG Algeti" pitchFamily="2" charset="0"/>
              </a:rPr>
              <a:t>48 კომპიუტერული სასწავლო </a:t>
            </a:r>
            <a:r>
              <a:rPr lang="ka-GE" sz="1600" b="1" dirty="0" smtClean="0">
                <a:latin typeface="Sylfaen" pitchFamily="18" charset="0"/>
                <a:cs typeface="BPG Algeti" pitchFamily="2" charset="0"/>
              </a:rPr>
              <a:t>კლასი</a:t>
            </a:r>
            <a:r>
              <a:rPr lang="ka-GE" sz="1600" dirty="0" smtClean="0">
                <a:latin typeface="Sylfaen" pitchFamily="18" charset="0"/>
                <a:cs typeface="BPG Algeti" pitchFamily="2" charset="0"/>
              </a:rPr>
              <a:t>;</a:t>
            </a:r>
          </a:p>
          <a:p>
            <a:pPr marL="690563" lvl="1" indent="-233363">
              <a:buFont typeface="Wingdings" pitchFamily="2" charset="2"/>
              <a:buChar char="§"/>
            </a:pPr>
            <a:r>
              <a:rPr lang="ka-GE" sz="1600" dirty="0" smtClean="0">
                <a:latin typeface="Sylfaen" pitchFamily="18" charset="0"/>
                <a:cs typeface="BPG Algeti" pitchFamily="2" charset="0"/>
              </a:rPr>
              <a:t>დამონტაჟდა </a:t>
            </a:r>
            <a:r>
              <a:rPr lang="ka-GE" sz="1600" b="1" dirty="0" smtClean="0">
                <a:latin typeface="Sylfaen" pitchFamily="18" charset="0"/>
                <a:cs typeface="BPG Algeti" pitchFamily="2" charset="0"/>
              </a:rPr>
              <a:t>24 კომპიუტერული ტესტირების კლასი</a:t>
            </a:r>
            <a:r>
              <a:rPr lang="ka-GE" sz="1600" dirty="0" smtClean="0">
                <a:latin typeface="Sylfaen" pitchFamily="18" charset="0"/>
                <a:cs typeface="BPG Algeti" pitchFamily="2" charset="0"/>
              </a:rPr>
              <a:t>;</a:t>
            </a:r>
            <a:endParaRPr lang="ka-GE" sz="1600" dirty="0">
              <a:latin typeface="Sylfaen" pitchFamily="18" charset="0"/>
              <a:cs typeface="BPG Algeti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1" y="4601051"/>
            <a:ext cx="624839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a-GE" sz="1600" dirty="0" smtClean="0">
                <a:latin typeface="+mj-lt"/>
                <a:cs typeface="BPG Algeti" pitchFamily="2" charset="0"/>
              </a:rPr>
              <a:t>განხორციელდა აკადემიის პერიმეტრის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კამერების სისტემის შეკეთება</a:t>
            </a:r>
            <a:r>
              <a:rPr lang="ka-GE" sz="1600" dirty="0" smtClean="0">
                <a:latin typeface="+mj-lt"/>
                <a:cs typeface="BPG Algeti" pitchFamily="2" charset="0"/>
              </a:rPr>
              <a:t> (80 კამერა, გაყვანილობება, ვიდეო მონიტორები და 3 გამანაწილებელი),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ხმის გამაძლიერებელის დამონტაჟება</a:t>
            </a:r>
            <a:r>
              <a:rPr lang="ka-GE" sz="1600" dirty="0" smtClean="0">
                <a:latin typeface="+mj-lt"/>
                <a:cs typeface="BPG Algeti" pitchFamily="2" charset="0"/>
              </a:rPr>
              <a:t>;</a:t>
            </a:r>
            <a:endParaRPr lang="ka-GE" sz="1600" dirty="0">
              <a:latin typeface="+mj-lt"/>
              <a:cs typeface="BPG Algeti" pitchFamily="2" charset="0"/>
            </a:endParaRPr>
          </a:p>
          <a:p>
            <a:pPr marL="233363" lvl="0" indent="-2333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მიმდინარეობს აკადემიის მოსამსახურეთა </a:t>
            </a:r>
            <a:r>
              <a:rPr lang="ka-GE" sz="1600" b="1" dirty="0">
                <a:latin typeface="+mj-lt"/>
                <a:cs typeface="BPG Algeti" pitchFamily="2" charset="0"/>
              </a:rPr>
              <a:t>ტელეფონის ნომრებითა და მომსახურებით</a:t>
            </a:r>
            <a:r>
              <a:rPr lang="ka-GE" sz="1600" dirty="0">
                <a:latin typeface="+mj-lt"/>
                <a:cs typeface="BPG Algeti" pitchFamily="2" charset="0"/>
              </a:rPr>
              <a:t> უზრუნველყოფის კონტროლი;</a:t>
            </a:r>
          </a:p>
          <a:p>
            <a:pPr marL="233363" lvl="0" indent="-23336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a-GE" sz="1600" dirty="0">
                <a:latin typeface="+mj-lt"/>
                <a:cs typeface="BPG Algeti" pitchFamily="2" charset="0"/>
              </a:rPr>
              <a:t>მიმდინარეობდა სავ</a:t>
            </a:r>
            <a:r>
              <a:rPr lang="ka-GE" sz="1600" b="1" dirty="0">
                <a:latin typeface="+mj-lt"/>
                <a:cs typeface="BPG Algeti" pitchFamily="2" charset="0"/>
              </a:rPr>
              <a:t>ელე სწავლებების </a:t>
            </a:r>
            <a:r>
              <a:rPr lang="ka-GE" sz="1600" b="1" dirty="0" smtClean="0">
                <a:latin typeface="+mj-lt"/>
                <a:cs typeface="BPG Algeti" pitchFamily="2" charset="0"/>
              </a:rPr>
              <a:t>კავშირებით უზრუნველყოფა</a:t>
            </a:r>
            <a:r>
              <a:rPr lang="ka-GE" sz="1600" dirty="0">
                <a:latin typeface="+mj-lt"/>
                <a:cs typeface="BPG Algeti" pitchFamily="2" charset="0"/>
              </a:rPr>
              <a:t>.</a:t>
            </a:r>
            <a:endParaRPr lang="en-US" sz="1600" dirty="0">
              <a:latin typeface="+mj-lt"/>
              <a:cs typeface="BPG Algeti" pitchFamily="2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76200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ka-GE" sz="2800" b="1" dirty="0">
                <a:latin typeface="LitNusx" pitchFamily="2" charset="0"/>
              </a:rPr>
              <a:t>კავშირგაბმულობა და საინფორმაციო ტექნოლოგიებით მხარდაჭერა</a:t>
            </a:r>
          </a:p>
        </p:txBody>
      </p:sp>
      <p:pic>
        <p:nvPicPr>
          <p:cNvPr id="9" name="Picture 14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82053"/>
            <a:ext cx="2248682" cy="162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98EF-1D3A-4BF9-BA85-C68B2E4F6EDA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35588"/>
            <a:ext cx="8778240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აკადემიამ მონაწილეობა მიიღო განათლების </a:t>
            </a:r>
            <a:r>
              <a:rPr lang="ka-GE" sz="1500" b="1" dirty="0">
                <a:latin typeface="+mj-lt"/>
                <a:cs typeface="BPG Algeti" pitchFamily="2" charset="0"/>
              </a:rPr>
              <a:t>საერთაშორისო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გამოფენაში </a:t>
            </a:r>
            <a:r>
              <a:rPr lang="ka-GE" sz="1500" dirty="0" smtClean="0">
                <a:latin typeface="+mj-lt"/>
                <a:cs typeface="BPG Algeti" pitchFamily="2" charset="0"/>
              </a:rPr>
              <a:t>(</a:t>
            </a:r>
            <a:r>
              <a:rPr lang="en-US" sz="1500" dirty="0" smtClean="0">
                <a:latin typeface="+mj-lt"/>
                <a:cs typeface="BPG Algeti" pitchFamily="2" charset="0"/>
              </a:rPr>
              <a:t>EXPO 2018)</a:t>
            </a:r>
            <a:r>
              <a:rPr lang="ka-GE" sz="1500" dirty="0" smtClean="0">
                <a:latin typeface="+mj-lt"/>
                <a:cs typeface="BPG Algeti" pitchFamily="2" charset="0"/>
              </a:rPr>
              <a:t>;</a:t>
            </a:r>
            <a:endParaRPr lang="ka-GE" sz="1500" dirty="0">
              <a:latin typeface="+mj-lt"/>
              <a:cs typeface="BPG Algeti" pitchFamily="2" charset="0"/>
            </a:endParaRP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სარეკლამო კამპანიის ფარგლებში მოხდა </a:t>
            </a:r>
            <a:r>
              <a:rPr lang="ka-GE" sz="1500" b="1" dirty="0">
                <a:latin typeface="+mj-lt"/>
                <a:cs typeface="BPG Algeti" pitchFamily="2" charset="0"/>
              </a:rPr>
              <a:t>ახალი სარეკლამო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რგოლის გადაღება </a:t>
            </a:r>
            <a:r>
              <a:rPr lang="ka-GE" sz="1500" dirty="0" smtClean="0">
                <a:latin typeface="+mj-lt"/>
                <a:cs typeface="BPG Algeti" pitchFamily="2" charset="0"/>
              </a:rPr>
              <a:t>და </a:t>
            </a:r>
            <a:r>
              <a:rPr lang="ka-GE" sz="1500" dirty="0">
                <a:latin typeface="+mj-lt"/>
                <a:cs typeface="BPG Algeti" pitchFamily="2" charset="0"/>
              </a:rPr>
              <a:t>სოციალური მედიის საშუალებით </a:t>
            </a:r>
            <a:r>
              <a:rPr lang="ka-GE" sz="1500" dirty="0" smtClean="0">
                <a:latin typeface="+mj-lt"/>
                <a:cs typeface="BPG Algeti" pitchFamily="2" charset="0"/>
              </a:rPr>
              <a:t>განხორციელდა პიარ </a:t>
            </a:r>
            <a:r>
              <a:rPr lang="ka-GE" sz="1500" dirty="0">
                <a:latin typeface="+mj-lt"/>
                <a:cs typeface="BPG Algeti" pitchFamily="2" charset="0"/>
              </a:rPr>
              <a:t>კამპანია;</a:t>
            </a: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 smtClean="0">
                <a:latin typeface="+mj-lt"/>
                <a:cs typeface="BPG Algeti" pitchFamily="2" charset="0"/>
              </a:rPr>
              <a:t>მაღალი </a:t>
            </a:r>
            <a:r>
              <a:rPr lang="ka-GE" sz="1500" dirty="0">
                <a:latin typeface="+mj-lt"/>
                <a:cs typeface="BPG Algeti" pitchFamily="2" charset="0"/>
              </a:rPr>
              <a:t>კურსის იუნკერებისთვის დაიგეგმა და გაშუქდა გენერალური შტაბისა და სტრუქტურული ერთეულების </a:t>
            </a:r>
            <a:r>
              <a:rPr lang="ka-GE" sz="1500" b="1" dirty="0">
                <a:latin typeface="+mj-lt"/>
                <a:cs typeface="BPG Algeti" pitchFamily="2" charset="0"/>
              </a:rPr>
              <a:t>ხელმძღვანელი პირების ლექციები</a:t>
            </a:r>
            <a:r>
              <a:rPr lang="ka-GE" sz="1500" dirty="0">
                <a:latin typeface="+mj-lt"/>
                <a:cs typeface="BPG Algeti" pitchFamily="2" charset="0"/>
              </a:rPr>
              <a:t>; 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დაიგეგმა და გაშუქდა </a:t>
            </a:r>
            <a:r>
              <a:rPr lang="ka-GE" sz="1500" dirty="0" smtClean="0">
                <a:latin typeface="+mj-lt"/>
                <a:cs typeface="BPG Algeti" pitchFamily="2" charset="0"/>
              </a:rPr>
              <a:t>დამოუკიდებლობის აღდგენის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100 წლისთავისადმი </a:t>
            </a:r>
          </a:p>
          <a:p>
            <a:pPr marL="233363" lvl="0" indent="-7938">
              <a:spcBef>
                <a:spcPts val="600"/>
              </a:spcBef>
            </a:pPr>
            <a:r>
              <a:rPr lang="ka-GE" sz="1500" dirty="0">
                <a:latin typeface="+mj-lt"/>
                <a:cs typeface="BPG Algeti" pitchFamily="2" charset="0"/>
              </a:rPr>
              <a:t> </a:t>
            </a:r>
            <a:r>
              <a:rPr lang="ka-GE" sz="1500" dirty="0" smtClean="0">
                <a:latin typeface="+mj-lt"/>
                <a:cs typeface="BPG Algeti" pitchFamily="2" charset="0"/>
              </a:rPr>
              <a:t>მიძღვნილი </a:t>
            </a:r>
            <a:r>
              <a:rPr lang="ka-GE" sz="1500" dirty="0">
                <a:latin typeface="+mj-lt"/>
                <a:cs typeface="BPG Algeti" pitchFamily="2" charset="0"/>
              </a:rPr>
              <a:t>რიგი </a:t>
            </a:r>
            <a:r>
              <a:rPr lang="ka-GE" sz="1500" dirty="0" smtClean="0">
                <a:latin typeface="+mj-lt"/>
                <a:cs typeface="BPG Algeti" pitchFamily="2" charset="0"/>
              </a:rPr>
              <a:t>ღონისძიებები;</a:t>
            </a:r>
            <a:endParaRPr lang="ka-GE" sz="1500" dirty="0">
              <a:latin typeface="+mj-lt"/>
              <a:cs typeface="BPG Algeti" pitchFamily="2" charset="0"/>
            </a:endParaRP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 smtClean="0">
                <a:latin typeface="+mj-lt"/>
                <a:cs typeface="BPG Algeti" pitchFamily="2" charset="0"/>
              </a:rPr>
              <a:t>მიმდინარეობს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პიარ კამპანია ერასამუს</a:t>
            </a:r>
            <a:r>
              <a:rPr lang="ka-GE" sz="1500" b="1" dirty="0">
                <a:latin typeface="+mj-lt"/>
                <a:cs typeface="BPG Algeti" pitchFamily="2" charset="0"/>
              </a:rPr>
              <a:t>+-ის </a:t>
            </a:r>
            <a:r>
              <a:rPr lang="ka-GE" sz="1500" dirty="0" smtClean="0">
                <a:latin typeface="+mj-lt"/>
                <a:cs typeface="BPG Algeti" pitchFamily="2" charset="0"/>
              </a:rPr>
              <a:t>ფარგლებში;</a:t>
            </a:r>
            <a:endParaRPr lang="ka-GE" sz="1500" dirty="0">
              <a:latin typeface="+mj-lt"/>
              <a:cs typeface="BPG Algeti" pitchFamily="2" charset="0"/>
            </a:endParaRP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b="1" dirty="0">
                <a:latin typeface="+mj-lt"/>
                <a:cs typeface="BPG Algeti" pitchFamily="2" charset="0"/>
              </a:rPr>
              <a:t>გაშუქდა</a:t>
            </a:r>
            <a:r>
              <a:rPr lang="ka-GE" sz="1500" dirty="0">
                <a:latin typeface="+mj-lt"/>
                <a:cs typeface="BPG Algeti" pitchFamily="2" charset="0"/>
              </a:rPr>
              <a:t> სხვადასხვა ვიზიტი, სემინარი, კონფერენცია და </a:t>
            </a:r>
            <a:r>
              <a:rPr lang="ka-GE" sz="1500" dirty="0" smtClean="0">
                <a:latin typeface="+mj-lt"/>
                <a:cs typeface="BPG Algeti" pitchFamily="2" charset="0"/>
              </a:rPr>
              <a:t>სპექტაკლები (</a:t>
            </a:r>
            <a:r>
              <a:rPr lang="ka-GE" sz="1500" b="1" dirty="0">
                <a:latin typeface="+mj-lt"/>
                <a:cs typeface="BPG Algeti" pitchFamily="2" charset="0"/>
              </a:rPr>
              <a:t>სულ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200</a:t>
            </a:r>
            <a:r>
              <a:rPr lang="ka-GE" sz="1500" b="1" dirty="0">
                <a:latin typeface="+mj-lt"/>
                <a:cs typeface="BPG Algeti" pitchFamily="2" charset="0"/>
              </a:rPr>
              <a:t>)</a:t>
            </a:r>
            <a:r>
              <a:rPr lang="ka-GE" sz="1500" dirty="0">
                <a:latin typeface="+mj-lt"/>
                <a:cs typeface="BPG Algeti" pitchFamily="2" charset="0"/>
              </a:rPr>
              <a:t>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თავდაცვის სამინისტროს მოთხოვნით, აკადემიის იუნკერებისა და მსმენელებისთვის გენდერზე ჩატარდა ლექციები (მომზადება ტესტები) და ტრენინგები;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598" y="4316611"/>
            <a:ext cx="726347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b="1" dirty="0">
                <a:latin typeface="+mj-lt"/>
                <a:cs typeface="BPG Algeti" pitchFamily="2" charset="0"/>
              </a:rPr>
              <a:t>ჟურნალ არსენალში </a:t>
            </a:r>
            <a:r>
              <a:rPr lang="ka-GE" sz="1500" dirty="0">
                <a:latin typeface="+mj-lt"/>
                <a:cs typeface="BPG Algeti" pitchFamily="2" charset="0"/>
              </a:rPr>
              <a:t>აკადემიის შესახებ </a:t>
            </a:r>
            <a:r>
              <a:rPr lang="ka-GE" sz="1500" dirty="0" smtClean="0">
                <a:latin typeface="+mj-lt"/>
                <a:cs typeface="BPG Algeti" pitchFamily="2" charset="0"/>
              </a:rPr>
              <a:t>გამოქვეყნდა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12 სტატია (სულ 19)</a:t>
            </a:r>
            <a:r>
              <a:rPr lang="ka-GE" sz="1500" dirty="0" smtClean="0">
                <a:latin typeface="+mj-lt"/>
                <a:cs typeface="BPG Algeti" pitchFamily="2" charset="0"/>
              </a:rPr>
              <a:t>;</a:t>
            </a:r>
            <a:endParaRPr lang="ka-GE" sz="1500" dirty="0">
              <a:latin typeface="+mj-lt"/>
              <a:cs typeface="BPG Algeti" pitchFamily="2" charset="0"/>
            </a:endParaRP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აკადემიის შესახებ გამოქვეყნდა </a:t>
            </a:r>
            <a:r>
              <a:rPr lang="ka-GE" sz="1500" b="1" dirty="0">
                <a:latin typeface="+mj-lt"/>
                <a:cs typeface="BPG Algeti" pitchFamily="2" charset="0"/>
              </a:rPr>
              <a:t>2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სტატია გაზეთ ქართულ </a:t>
            </a:r>
            <a:r>
              <a:rPr lang="ka-GE" sz="1500" b="1" dirty="0">
                <a:latin typeface="+mj-lt"/>
                <a:cs typeface="BPG Algeti" pitchFamily="2" charset="0"/>
              </a:rPr>
              <a:t>ჯარში</a:t>
            </a:r>
            <a:r>
              <a:rPr lang="ka-GE" sz="1500" dirty="0">
                <a:latin typeface="+mj-lt"/>
                <a:cs typeface="BPG Algeti" pitchFamily="2" charset="0"/>
              </a:rPr>
              <a:t>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აკადემიის შესახებ ტელევიზიაში, რადიოსა და </a:t>
            </a:r>
            <a:r>
              <a:rPr lang="ka-GE" sz="1500" dirty="0" smtClean="0">
                <a:latin typeface="+mj-lt"/>
                <a:cs typeface="BPG Algeti" pitchFamily="2" charset="0"/>
              </a:rPr>
              <a:t>ინტერნეტში 9 </a:t>
            </a:r>
            <a:r>
              <a:rPr lang="ka-GE" sz="1500" dirty="0">
                <a:latin typeface="+mj-lt"/>
                <a:cs typeface="BPG Algeti" pitchFamily="2" charset="0"/>
              </a:rPr>
              <a:t>ჯერ მომზადდა სიუჟეტი;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გაიხსნა აკადემიის </a:t>
            </a:r>
            <a:r>
              <a:rPr lang="en-US" sz="1500" b="1" dirty="0">
                <a:latin typeface="Sylfaen" pitchFamily="18" charset="0"/>
                <a:cs typeface="BPG Algeti" pitchFamily="2" charset="0"/>
              </a:rPr>
              <a:t>Flickr</a:t>
            </a:r>
            <a:r>
              <a:rPr lang="ka-GE" sz="1500" b="1" dirty="0">
                <a:latin typeface="+mj-lt"/>
                <a:cs typeface="BPG Algeti" pitchFamily="2" charset="0"/>
              </a:rPr>
              <a:t>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ანგარიში </a:t>
            </a:r>
            <a:r>
              <a:rPr lang="ka-GE" sz="1500" dirty="0" smtClean="0">
                <a:latin typeface="+mj-lt"/>
                <a:cs typeface="BPG Algeti" pitchFamily="2" charset="0"/>
              </a:rPr>
              <a:t>(ელექტრონული ფოტო ალბომი);</a:t>
            </a:r>
            <a:endParaRPr lang="ka-GE" sz="1500" dirty="0">
              <a:latin typeface="+mj-lt"/>
              <a:cs typeface="BPG Algeti" pitchFamily="2" charset="0"/>
            </a:endParaRP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 smtClean="0">
                <a:latin typeface="+mj-lt"/>
                <a:cs typeface="BPG Algeti" pitchFamily="2" charset="0"/>
              </a:rPr>
              <a:t>აკადემიის </a:t>
            </a:r>
            <a:r>
              <a:rPr lang="en-US" sz="1500" dirty="0">
                <a:latin typeface="Sylfaen" pitchFamily="18" charset="0"/>
                <a:cs typeface="BPG Algeti" pitchFamily="2" charset="0"/>
              </a:rPr>
              <a:t>FB</a:t>
            </a:r>
            <a:r>
              <a:rPr lang="en-US" sz="1500" dirty="0">
                <a:latin typeface="+mj-lt"/>
                <a:cs typeface="BPG Algeti" pitchFamily="2" charset="0"/>
              </a:rPr>
              <a:t> </a:t>
            </a:r>
            <a:r>
              <a:rPr lang="ka-GE" sz="1500" dirty="0">
                <a:latin typeface="+mj-lt"/>
                <a:cs typeface="BPG Algeti" pitchFamily="2" charset="0"/>
              </a:rPr>
              <a:t>გვერდის შეფასება </a:t>
            </a:r>
            <a:r>
              <a:rPr lang="ka-GE" sz="1500" b="1" dirty="0">
                <a:latin typeface="+mj-lt"/>
                <a:cs typeface="BPG Algeti" pitchFamily="2" charset="0"/>
              </a:rPr>
              <a:t>5-დან 4.9</a:t>
            </a:r>
            <a:r>
              <a:rPr lang="ka-GE" sz="1500" dirty="0" smtClean="0">
                <a:latin typeface="+mj-lt"/>
                <a:cs typeface="BPG Algeti" pitchFamily="2" charset="0"/>
              </a:rPr>
              <a:t>.</a:t>
            </a:r>
            <a:r>
              <a:rPr lang="en-US" sz="1500" dirty="0">
                <a:latin typeface="+mj-lt"/>
                <a:cs typeface="BPG Algeti" pitchFamily="2" charset="0"/>
              </a:rPr>
              <a:t> </a:t>
            </a:r>
            <a:endParaRPr lang="ka-GE" sz="1500" dirty="0" smtClean="0">
              <a:latin typeface="+mj-lt"/>
              <a:cs typeface="BPG Algeti" pitchFamily="2" charset="0"/>
            </a:endParaRP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500" dirty="0" smtClean="0">
                <a:latin typeface="Sylfaen" pitchFamily="18" charset="0"/>
                <a:cs typeface="BPG Algeti" pitchFamily="2" charset="0"/>
              </a:rPr>
              <a:t>FB </a:t>
            </a:r>
            <a:r>
              <a:rPr lang="ka-GE" sz="1500" dirty="0">
                <a:latin typeface="Sylfaen" pitchFamily="18" charset="0"/>
                <a:cs typeface="BPG Algeti" pitchFamily="2" charset="0"/>
              </a:rPr>
              <a:t>კამპანიის საშუალებით წლის განმავლობაში </a:t>
            </a:r>
            <a:r>
              <a:rPr lang="en-US" sz="1500" dirty="0">
                <a:latin typeface="Sylfaen" pitchFamily="18" charset="0"/>
                <a:cs typeface="BPG Algeti" pitchFamily="2" charset="0"/>
              </a:rPr>
              <a:t>like-</a:t>
            </a:r>
            <a:r>
              <a:rPr lang="ka-GE" sz="1500" dirty="0">
                <a:latin typeface="Sylfaen" pitchFamily="18" charset="0"/>
                <a:cs typeface="BPG Algeti" pitchFamily="2" charset="0"/>
              </a:rPr>
              <a:t>ები </a:t>
            </a:r>
            <a:r>
              <a:rPr lang="ka-GE" sz="1500" b="1" dirty="0" smtClean="0">
                <a:latin typeface="Sylfaen" pitchFamily="18" charset="0"/>
                <a:cs typeface="BPG Algeti" pitchFamily="2" charset="0"/>
              </a:rPr>
              <a:t>5583-ით</a:t>
            </a:r>
            <a:r>
              <a:rPr lang="ka-GE" sz="1500" dirty="0" smtClean="0">
                <a:latin typeface="Sylfaen" pitchFamily="18" charset="0"/>
                <a:cs typeface="BPG Algeti" pitchFamily="2" charset="0"/>
              </a:rPr>
              <a:t> </a:t>
            </a:r>
            <a:r>
              <a:rPr lang="ka-GE" sz="1500" dirty="0">
                <a:latin typeface="Sylfaen" pitchFamily="18" charset="0"/>
                <a:cs typeface="BPG Algeti" pitchFamily="2" charset="0"/>
              </a:rPr>
              <a:t>გაიზარდა </a:t>
            </a:r>
            <a:endParaRPr lang="en-US" sz="1500" dirty="0" smtClean="0">
              <a:latin typeface="Sylfaen" pitchFamily="18" charset="0"/>
              <a:cs typeface="BPG Algeti" pitchFamily="2" charset="0"/>
            </a:endParaRPr>
          </a:p>
          <a:p>
            <a:pPr>
              <a:spcBef>
                <a:spcPts val="600"/>
              </a:spcBef>
            </a:pPr>
            <a:r>
              <a:rPr lang="en-US" sz="1500" dirty="0">
                <a:latin typeface="Sylfaen" pitchFamily="18" charset="0"/>
                <a:cs typeface="BPG Algeti" pitchFamily="2" charset="0"/>
              </a:rPr>
              <a:t> </a:t>
            </a:r>
            <a:r>
              <a:rPr lang="en-US" sz="1500" dirty="0" smtClean="0">
                <a:latin typeface="Sylfaen" pitchFamily="18" charset="0"/>
                <a:cs typeface="BPG Algeti" pitchFamily="2" charset="0"/>
              </a:rPr>
              <a:t>    </a:t>
            </a:r>
            <a:r>
              <a:rPr lang="ka-GE" sz="1500" dirty="0" smtClean="0">
                <a:latin typeface="Sylfaen" pitchFamily="18" charset="0"/>
                <a:cs typeface="BPG Algeti" pitchFamily="2" charset="0"/>
              </a:rPr>
              <a:t>(</a:t>
            </a:r>
            <a:r>
              <a:rPr lang="ka-GE" sz="1500" dirty="0">
                <a:latin typeface="Sylfaen" pitchFamily="18" charset="0"/>
                <a:cs typeface="BPG Algeti" pitchFamily="2" charset="0"/>
              </a:rPr>
              <a:t>სულ </a:t>
            </a:r>
            <a:r>
              <a:rPr lang="ka-GE" sz="1500" b="1" dirty="0" smtClean="0">
                <a:latin typeface="Sylfaen" pitchFamily="18" charset="0"/>
                <a:cs typeface="BPG Algeti" pitchFamily="2" charset="0"/>
              </a:rPr>
              <a:t>33872</a:t>
            </a:r>
            <a:r>
              <a:rPr lang="ka-GE" sz="1500" dirty="0" smtClean="0">
                <a:latin typeface="Sylfaen" pitchFamily="18" charset="0"/>
                <a:cs typeface="BPG Algeti" pitchFamily="2" charset="0"/>
              </a:rPr>
              <a:t>)</a:t>
            </a:r>
            <a:r>
              <a:rPr lang="en-US" sz="1500" dirty="0" smtClean="0">
                <a:latin typeface="Sylfaen" pitchFamily="18" charset="0"/>
                <a:cs typeface="BPG Algeti" pitchFamily="2" charset="0"/>
              </a:rPr>
              <a:t>.</a:t>
            </a:r>
            <a:endParaRPr lang="ka-GE" sz="1500" dirty="0">
              <a:latin typeface="Sylfaen" pitchFamily="18" charset="0"/>
              <a:cs typeface="BPG Algeti" pitchFamily="2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76200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2800" b="1" dirty="0" smtClean="0">
                <a:latin typeface="LitNusx" pitchFamily="2" charset="0"/>
              </a:rPr>
              <a:t>ა</a:t>
            </a:r>
            <a:r>
              <a:rPr lang="ka-GE" sz="2800" b="1" dirty="0" smtClean="0">
                <a:latin typeface="LitNusx" pitchFamily="2" charset="0"/>
              </a:rPr>
              <a:t>კადემიის პოპულარიზაცია და ცნობადობის ამაღლება</a:t>
            </a:r>
            <a:endParaRPr lang="ka-GE" sz="2800" dirty="0">
              <a:latin typeface="Calibri" pitchFamily="34" charset="0"/>
            </a:endParaRPr>
          </a:p>
        </p:txBody>
      </p:sp>
      <p:pic>
        <p:nvPicPr>
          <p:cNvPr id="11" name="Picture 15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69" y="2268350"/>
            <a:ext cx="1486007" cy="151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547638" y="4418268"/>
            <a:ext cx="1430447" cy="2035382"/>
            <a:chOff x="7434815" y="4265868"/>
            <a:chExt cx="1518578" cy="203538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815" y="4265868"/>
              <a:ext cx="1518578" cy="20140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sp>
          <p:nvSpPr>
            <p:cNvPr id="12" name="Rectangle 11"/>
            <p:cNvSpPr/>
            <p:nvPr/>
          </p:nvSpPr>
          <p:spPr>
            <a:xfrm rot="21202920">
              <a:off x="7542023" y="4269925"/>
              <a:ext cx="1328231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a-GE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PG Algeti" pitchFamily="2" charset="0"/>
                  <a:cs typeface="BPG Algeti" pitchFamily="2" charset="0"/>
                </a:rPr>
                <a:t>საქართველოში მცხოვრები 17-24 წლამდე ახალგაზრდების </a:t>
              </a:r>
              <a:r>
                <a:rPr lang="ka-GE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PG Algeti" pitchFamily="2" charset="0"/>
                  <a:cs typeface="BPG Algeti" pitchFamily="2" charset="0"/>
                </a:rPr>
                <a:t>4%-</a:t>
              </a:r>
              <a:r>
                <a:rPr lang="ka-GE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PG Algeti" pitchFamily="2" charset="0"/>
                  <a:cs typeface="BPG Algeti" pitchFamily="2" charset="0"/>
                </a:rPr>
                <a:t>ს დალაიქებული აქვს აკადემიის </a:t>
              </a: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PG Algeti" pitchFamily="2" charset="0"/>
                  <a:cs typeface="BPG Algeti" pitchFamily="2" charset="0"/>
                </a:rPr>
                <a:t>FB</a:t>
              </a:r>
              <a:r>
                <a:rPr lang="ka-GE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PG Algeti" pitchFamily="2" charset="0"/>
                  <a:cs typeface="BPG Algeti" pitchFamily="2" charset="0"/>
                </a:rPr>
                <a:t> გვერდი</a:t>
              </a: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PG Algeti" pitchFamily="2" charset="0"/>
                <a:cs typeface="BPG Algeti" pitchFamily="2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AD09-AFF5-4622-A749-F1D377F85B52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76200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2800" b="1" dirty="0" smtClean="0">
                <a:latin typeface="LitNusx" pitchFamily="2" charset="0"/>
              </a:rPr>
              <a:t>ს</a:t>
            </a:r>
            <a:r>
              <a:rPr lang="ka-GE" sz="2800" b="1" dirty="0" smtClean="0">
                <a:latin typeface="LitNusx" pitchFamily="2" charset="0"/>
              </a:rPr>
              <a:t>ამედიცინო მომსახურეობა</a:t>
            </a:r>
            <a:endParaRPr lang="ka-GE" sz="2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229" y="1345411"/>
            <a:ext cx="700677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2000" dirty="0">
                <a:solidFill>
                  <a:prstClr val="black"/>
                </a:solidFill>
              </a:rPr>
              <a:t>წლის განმავლობაში ლაზარეთის </a:t>
            </a:r>
            <a:r>
              <a:rPr lang="ka-GE" sz="2000" dirty="0" smtClean="0">
                <a:solidFill>
                  <a:prstClr val="black"/>
                </a:solidFill>
              </a:rPr>
              <a:t>მიერ </a:t>
            </a:r>
            <a:r>
              <a:rPr lang="ka-GE" sz="2000" dirty="0">
                <a:solidFill>
                  <a:prstClr val="black"/>
                </a:solidFill>
              </a:rPr>
              <a:t>გეგმიურად </a:t>
            </a:r>
            <a:r>
              <a:rPr lang="ka-GE" sz="2000" dirty="0" smtClean="0">
                <a:solidFill>
                  <a:prstClr val="black"/>
                </a:solidFill>
              </a:rPr>
              <a:t>ხორციელდებოდა:</a:t>
            </a:r>
            <a:endParaRPr lang="en-US" sz="2000" dirty="0">
              <a:solidFill>
                <a:prstClr val="black"/>
              </a:solidFill>
            </a:endParaRPr>
          </a:p>
          <a:p>
            <a:pPr marL="690563" lvl="1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prstClr val="black"/>
                </a:solidFill>
              </a:rPr>
              <a:t>ფიზიკური ტესტირების, საცეცხლე სწავლებების, საველე </a:t>
            </a:r>
            <a:r>
              <a:rPr lang="ka-GE" sz="2000" dirty="0" smtClean="0">
                <a:solidFill>
                  <a:prstClr val="black"/>
                </a:solidFill>
              </a:rPr>
              <a:t>სწავლებების</a:t>
            </a:r>
            <a:r>
              <a:rPr lang="ka-GE" sz="2000" dirty="0">
                <a:solidFill>
                  <a:prstClr val="black"/>
                </a:solidFill>
              </a:rPr>
              <a:t>ა</a:t>
            </a:r>
            <a:r>
              <a:rPr lang="ka-GE" sz="2000" dirty="0" smtClean="0">
                <a:solidFill>
                  <a:prstClr val="black"/>
                </a:solidFill>
              </a:rPr>
              <a:t> </a:t>
            </a:r>
            <a:r>
              <a:rPr lang="ka-GE" sz="2000" dirty="0">
                <a:solidFill>
                  <a:prstClr val="black"/>
                </a:solidFill>
              </a:rPr>
              <a:t>და მარშ ნახტომების </a:t>
            </a:r>
            <a:r>
              <a:rPr lang="ka-GE" sz="2000" b="1" dirty="0">
                <a:solidFill>
                  <a:prstClr val="black"/>
                </a:solidFill>
              </a:rPr>
              <a:t>სამედიცინო უზრუნველყოფა</a:t>
            </a:r>
            <a:r>
              <a:rPr lang="ka-GE" sz="2000" dirty="0">
                <a:solidFill>
                  <a:prstClr val="black"/>
                </a:solidFill>
              </a:rPr>
              <a:t>;</a:t>
            </a:r>
            <a:endParaRPr lang="en-US" sz="2000" dirty="0">
              <a:solidFill>
                <a:prstClr val="black"/>
              </a:solidFill>
            </a:endParaRPr>
          </a:p>
          <a:p>
            <a:pPr marL="690563" lvl="1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prstClr val="black"/>
                </a:solidFill>
              </a:rPr>
              <a:t>საველე </a:t>
            </a:r>
            <a:r>
              <a:rPr lang="ka-GE" sz="2000" dirty="0" smtClean="0">
                <a:solidFill>
                  <a:prstClr val="black"/>
                </a:solidFill>
              </a:rPr>
              <a:t>სწავლებებისა და სამსახურებრივი საქმიანობის დროს </a:t>
            </a:r>
            <a:r>
              <a:rPr lang="ka-GE" sz="2000" dirty="0">
                <a:solidFill>
                  <a:prstClr val="black"/>
                </a:solidFill>
              </a:rPr>
              <a:t>გახარჯულ მედიკამენტთა აღრიცხვა და გახარჯული</a:t>
            </a:r>
            <a:r>
              <a:rPr lang="ka-GE" sz="2000" b="1" dirty="0">
                <a:solidFill>
                  <a:prstClr val="black"/>
                </a:solidFill>
              </a:rPr>
              <a:t> მედიკამენტების ჩამოწერა</a:t>
            </a:r>
            <a:r>
              <a:rPr lang="ka-GE" sz="2000" dirty="0">
                <a:solidFill>
                  <a:prstClr val="black"/>
                </a:solidFill>
              </a:rPr>
              <a:t>. 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8" name="Picture 16" descr="C:\Program Files (x86)\Microsoft Office\MEDIA\CAGCAT10\j018600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17" y="1981200"/>
            <a:ext cx="14086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49" y="4648200"/>
            <a:ext cx="1447800" cy="20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507E-7EB2-453C-8F14-D4F41E5DD4FF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19200"/>
            <a:ext cx="8778240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სპორტული კომპლექსის შემადგენლობაში შემავალი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ობიექტები</a:t>
            </a:r>
            <a:r>
              <a:rPr lang="en-US" sz="1500" dirty="0" smtClean="0">
                <a:latin typeface="+mj-lt"/>
                <a:cs typeface="BPG Algeti" pitchFamily="2" charset="0"/>
              </a:rPr>
              <a:t>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ფუნქციონირებდა </a:t>
            </a:r>
            <a:r>
              <a:rPr lang="ka-GE" sz="1500" b="1" dirty="0">
                <a:latin typeface="+mj-lt"/>
                <a:cs typeface="BPG Algeti" pitchFamily="2" charset="0"/>
              </a:rPr>
              <a:t>შეუფერხებლად </a:t>
            </a:r>
            <a:r>
              <a:rPr lang="ka-GE" sz="1500" dirty="0">
                <a:latin typeface="+mj-lt"/>
                <a:cs typeface="BPG Algeti" pitchFamily="2" charset="0"/>
              </a:rPr>
              <a:t>და უზრუნველყოფილი იყო ყოველდღიური სპორტული </a:t>
            </a:r>
            <a:r>
              <a:rPr lang="ka-GE" sz="1500" dirty="0" smtClean="0">
                <a:latin typeface="+mj-lt"/>
                <a:cs typeface="BPG Algeti" pitchFamily="2" charset="0"/>
              </a:rPr>
              <a:t>აქტი</a:t>
            </a:r>
            <a:r>
              <a:rPr lang="ka-GE" sz="1500" dirty="0">
                <a:latin typeface="+mj-lt"/>
                <a:cs typeface="BPG Algeti" pitchFamily="2" charset="0"/>
              </a:rPr>
              <a:t>ვ</a:t>
            </a:r>
            <a:r>
              <a:rPr lang="ka-GE" sz="1500" dirty="0" smtClean="0">
                <a:latin typeface="+mj-lt"/>
                <a:cs typeface="BPG Algeti" pitchFamily="2" charset="0"/>
              </a:rPr>
              <a:t>ობები/დაგეგმილი </a:t>
            </a:r>
            <a:r>
              <a:rPr lang="ka-GE" sz="1500" dirty="0">
                <a:latin typeface="+mj-lt"/>
                <a:cs typeface="BPG Algeti" pitchFamily="2" charset="0"/>
              </a:rPr>
              <a:t>სპორტული შეჯიბრებები;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მიმდინარეობდა სპორტული ინვენტარის, დანადგარების, </a:t>
            </a:r>
            <a:r>
              <a:rPr lang="ka-GE" sz="1500" dirty="0" smtClean="0">
                <a:latin typeface="+mj-lt"/>
                <a:cs typeface="BPG Algeti" pitchFamily="2" charset="0"/>
              </a:rPr>
              <a:t>აგრეგატების</a:t>
            </a:r>
            <a:r>
              <a:rPr lang="ka-GE" sz="1500" dirty="0">
                <a:latin typeface="+mj-lt"/>
                <a:cs typeface="BPG Algeti" pitchFamily="2" charset="0"/>
              </a:rPr>
              <a:t>, </a:t>
            </a:r>
            <a:r>
              <a:rPr lang="ka-GE" sz="1500" b="1" dirty="0">
                <a:latin typeface="+mj-lt"/>
                <a:cs typeface="BPG Algeti" pitchFamily="2" charset="0"/>
              </a:rPr>
              <a:t>ინფრასტრუქტურის სწორი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ექსპლუატაცის </a:t>
            </a:r>
            <a:r>
              <a:rPr lang="ka-GE" sz="1500" dirty="0">
                <a:latin typeface="+mj-lt"/>
                <a:cs typeface="BPG Algeti" pitchFamily="2" charset="0"/>
              </a:rPr>
              <a:t>მუდმივი მონიტორინგი და სარეგლამენტო </a:t>
            </a:r>
            <a:r>
              <a:rPr lang="ka-GE" sz="1500" dirty="0" smtClean="0">
                <a:latin typeface="+mj-lt"/>
                <a:cs typeface="BPG Algeti" pitchFamily="2" charset="0"/>
              </a:rPr>
              <a:t>მომსახურება, ასევე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სახანძრო უსაფრთხოების </a:t>
            </a:r>
            <a:r>
              <a:rPr lang="ka-GE" sz="1500" dirty="0">
                <a:latin typeface="+mj-lt"/>
                <a:cs typeface="BPG Algeti" pitchFamily="2" charset="0"/>
              </a:rPr>
              <a:t>და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სანიტარულ-ჰიგიენური მდგომარეობის </a:t>
            </a:r>
            <a:r>
              <a:rPr lang="ka-GE" sz="1500" dirty="0" smtClean="0">
                <a:latin typeface="+mj-lt"/>
                <a:cs typeface="BPG Algeti" pitchFamily="2" charset="0"/>
              </a:rPr>
              <a:t>კონტროლი;</a:t>
            </a:r>
            <a:endParaRPr lang="ka-GE" sz="1500" dirty="0">
              <a:latin typeface="+mj-lt"/>
              <a:cs typeface="BPG Algeti" pitchFamily="2" charset="0"/>
            </a:endParaRP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უზრუნველყოფილი იყო </a:t>
            </a:r>
            <a:r>
              <a:rPr lang="ka-GE" sz="1500" b="1" dirty="0">
                <a:latin typeface="+mj-lt"/>
                <a:cs typeface="BPG Algeti" pitchFamily="2" charset="0"/>
              </a:rPr>
              <a:t>სპორტული სექციების შეუფერხებელი მუშაობა</a:t>
            </a:r>
            <a:r>
              <a:rPr lang="ka-GE" sz="1500" dirty="0">
                <a:latin typeface="+mj-lt"/>
                <a:cs typeface="BPG Algeti" pitchFamily="2" charset="0"/>
              </a:rPr>
              <a:t>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შეუფერხებლად მიმდინარეობდა თავდაცვის სამინისტროს თანამშრომელთა შვილების სპორტული </a:t>
            </a:r>
            <a:r>
              <a:rPr lang="ka-GE" sz="1500" dirty="0" smtClean="0">
                <a:latin typeface="+mj-lt"/>
                <a:cs typeface="BPG Algeti" pitchFamily="2" charset="0"/>
              </a:rPr>
              <a:t>აქტივობების </a:t>
            </a:r>
            <a:r>
              <a:rPr lang="ka-GE" sz="1500" b="1" dirty="0">
                <a:latin typeface="+mj-lt"/>
                <a:cs typeface="BPG Algeti" pitchFamily="2" charset="0"/>
              </a:rPr>
              <a:t>მხარდაჭერა ცურვის/კალათბურთის </a:t>
            </a:r>
            <a:r>
              <a:rPr lang="ka-GE" sz="1500" dirty="0">
                <a:latin typeface="+mj-lt"/>
                <a:cs typeface="BPG Algeti" pitchFamily="2" charset="0"/>
              </a:rPr>
              <a:t>სახეობებში;</a:t>
            </a:r>
          </a:p>
          <a:p>
            <a:pPr marL="233363" lvl="0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>
                <a:latin typeface="+mj-lt"/>
                <a:cs typeface="BPG Algeti" pitchFamily="2" charset="0"/>
              </a:rPr>
              <a:t>დადგენილი გრაფიკის მიხედვით ტარდებოდა საცურაო აუზის </a:t>
            </a:r>
            <a:r>
              <a:rPr lang="ka-GE" sz="1500" b="1" dirty="0">
                <a:latin typeface="+mj-lt"/>
                <a:cs typeface="BPG Algeti" pitchFamily="2" charset="0"/>
              </a:rPr>
              <a:t>წყლის ხარისხის შემოწმება</a:t>
            </a:r>
            <a:r>
              <a:rPr lang="ka-GE" sz="1500" dirty="0">
                <a:latin typeface="+mj-lt"/>
                <a:cs typeface="BPG Algeti" pitchFamily="2" charset="0"/>
              </a:rPr>
              <a:t>;</a:t>
            </a:r>
          </a:p>
          <a:p>
            <a:pPr marL="233363" indent="-233363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500" dirty="0" smtClean="0">
                <a:latin typeface="+mj-lt"/>
                <a:cs typeface="BPG Algeti" pitchFamily="2" charset="0"/>
              </a:rPr>
              <a:t>განხორციელდა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საცურაო აუზის ზედაპირის კაპიტალური რემონტი</a:t>
            </a:r>
            <a:r>
              <a:rPr lang="ka-GE" sz="1500" dirty="0" smtClean="0">
                <a:latin typeface="+mj-lt"/>
                <a:cs typeface="BPG Algeti" pitchFamily="2" charset="0"/>
              </a:rPr>
              <a:t>, ექსპლუატაციაში გაშვებულია </a:t>
            </a:r>
            <a:r>
              <a:rPr lang="ka-GE" sz="1500" dirty="0">
                <a:latin typeface="+mj-lt"/>
                <a:cs typeface="BPG Algeti" pitchFamily="2" charset="0"/>
              </a:rPr>
              <a:t>აუზის ახალი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საწმენდი რობოტი</a:t>
            </a:r>
            <a:r>
              <a:rPr lang="ka-GE" sz="1500" dirty="0" smtClean="0">
                <a:latin typeface="+mj-lt"/>
                <a:cs typeface="BPG Algeti" pitchFamily="2" charset="0"/>
              </a:rPr>
              <a:t>, მოხდა დაზიანებული წყლის გაყვანილობის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სისტემების შეკეთება</a:t>
            </a:r>
            <a:r>
              <a:rPr lang="ka-GE" sz="1500" dirty="0">
                <a:latin typeface="+mj-lt"/>
                <a:cs typeface="BPG Algeti" pitchFamily="2" charset="0"/>
              </a:rPr>
              <a:t>, დამონტაჟდა </a:t>
            </a:r>
            <a:r>
              <a:rPr lang="ka-GE" sz="1500" dirty="0" smtClean="0">
                <a:latin typeface="+mj-lt"/>
                <a:cs typeface="BPG Algeti" pitchFamily="2" charset="0"/>
              </a:rPr>
              <a:t>ახალ სატრენაჟორო </a:t>
            </a:r>
            <a:r>
              <a:rPr lang="ka-GE" sz="1500" b="1" dirty="0" smtClean="0">
                <a:latin typeface="+mj-lt"/>
                <a:cs typeface="BPG Algeti" pitchFamily="2" charset="0"/>
              </a:rPr>
              <a:t>დარბაზში სარკეები;</a:t>
            </a:r>
            <a:endParaRPr lang="ka-GE" sz="1500" dirty="0">
              <a:latin typeface="+mj-lt"/>
              <a:cs typeface="BPG Algeti" pitchFamily="2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152400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/>
              <a:t>ს</a:t>
            </a:r>
            <a:r>
              <a:rPr lang="ka-GE" sz="2800" b="1" dirty="0"/>
              <a:t>პორტული და რეკრეაციული აქტივობები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447800" y="4694872"/>
            <a:ext cx="571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a-GE" sz="1500" dirty="0"/>
              <a:t>აკადემიის იუნკრების მოსამზადებლად ხელშეკრულებებით აყვანილია სპორტული სახეობების - </a:t>
            </a:r>
            <a:r>
              <a:rPr lang="ka-GE" sz="1500" b="1" dirty="0"/>
              <a:t>ფეხბურთის, ჭიდაობის, ხელჩართული ორთაბრძოლების</a:t>
            </a:r>
            <a:r>
              <a:rPr lang="ka-GE" sz="1500" dirty="0"/>
              <a:t>, </a:t>
            </a:r>
            <a:r>
              <a:rPr lang="ka-GE" sz="1500" b="1" dirty="0"/>
              <a:t>ასევე მუსიკალურ ინსტრუმენტებზე დაკვრის</a:t>
            </a:r>
            <a:r>
              <a:rPr lang="ka-GE" sz="1500" dirty="0"/>
              <a:t>, </a:t>
            </a:r>
            <a:r>
              <a:rPr lang="ka-GE" sz="1500" b="1" dirty="0" smtClean="0"/>
              <a:t>ჭადრაკის</a:t>
            </a:r>
            <a:r>
              <a:rPr lang="ka-GE" sz="1500" dirty="0" smtClean="0"/>
              <a:t>, </a:t>
            </a:r>
            <a:r>
              <a:rPr lang="ka-GE" sz="1500" b="1" dirty="0" smtClean="0"/>
              <a:t>ცურვისა</a:t>
            </a:r>
            <a:r>
              <a:rPr lang="ka-GE" sz="1500" dirty="0" smtClean="0"/>
              <a:t> და </a:t>
            </a:r>
            <a:r>
              <a:rPr lang="ka-GE" sz="1500" b="1" dirty="0"/>
              <a:t>ხატვის</a:t>
            </a:r>
            <a:r>
              <a:rPr lang="ka-GE" sz="1500" dirty="0"/>
              <a:t> </a:t>
            </a:r>
            <a:r>
              <a:rPr lang="ka-GE" sz="1500" dirty="0" smtClean="0"/>
              <a:t>(ცურვა და ხატვა აკადემიის მოსამსახურე) ინსტრუქტორ-მასწავლებლები.</a:t>
            </a:r>
            <a:endParaRPr lang="en-US" sz="1500" dirty="0"/>
          </a:p>
        </p:txBody>
      </p:sp>
      <p:pic>
        <p:nvPicPr>
          <p:cNvPr id="9" name="Picture 9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49" y="4734364"/>
            <a:ext cx="1798625" cy="133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Program Files (x86)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" y="4734364"/>
            <a:ext cx="1490089" cy="12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FD86-1CB3-4F20-B00E-57F806C66E6A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282614"/>
            <a:ext cx="8763000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latin typeface="BPG Algeti" pitchFamily="2" charset="0"/>
                <a:cs typeface="BPG Algeti" pitchFamily="2" charset="0"/>
              </a:rPr>
              <a:t> </a:t>
            </a:r>
            <a:r>
              <a:rPr lang="ka-GE" dirty="0" smtClean="0">
                <a:cs typeface="BPG Algeti" pitchFamily="2" charset="0"/>
              </a:rPr>
              <a:t>აკადემიის </a:t>
            </a:r>
            <a:r>
              <a:rPr lang="ka-GE" dirty="0">
                <a:cs typeface="BPG Algeti" pitchFamily="2" charset="0"/>
              </a:rPr>
              <a:t>საბაკალავრო და სამაგისტრო საგანმანათლებლო პროგრამებზე იუნკერების მიღებაზე </a:t>
            </a:r>
            <a:r>
              <a:rPr lang="ka-GE" dirty="0" smtClean="0">
                <a:cs typeface="BPG Algeti" pitchFamily="2" charset="0"/>
              </a:rPr>
              <a:t> მომზადება განაცხადები;</a:t>
            </a:r>
            <a:endParaRPr lang="ka-GE" dirty="0"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cs typeface="BPG Algeti" pitchFamily="2" charset="0"/>
              </a:rPr>
              <a:t> საორგანიზაციო </a:t>
            </a:r>
            <a:r>
              <a:rPr lang="ka-GE" dirty="0">
                <a:cs typeface="BPG Algeti" pitchFamily="2" charset="0"/>
              </a:rPr>
              <a:t>ბრძანების </a:t>
            </a:r>
            <a:r>
              <a:rPr lang="ka-GE" dirty="0" smtClean="0">
                <a:cs typeface="BPG Algeti" pitchFamily="2" charset="0"/>
              </a:rPr>
              <a:t>მომზადება - </a:t>
            </a:r>
            <a:r>
              <a:rPr lang="ka-GE" dirty="0">
                <a:cs typeface="BPG Algeti" pitchFamily="2" charset="0"/>
              </a:rPr>
              <a:t>ბაკალავრიატის საგანმანათლებლო პროგრამებზე აბიტურიენტთა შერჩევისა და მიღების </a:t>
            </a:r>
            <a:r>
              <a:rPr lang="ka-GE" dirty="0" smtClean="0">
                <a:cs typeface="BPG Algeti" pitchFamily="2" charset="0"/>
              </a:rPr>
              <a:t>შესახებ;</a:t>
            </a:r>
            <a:endParaRPr lang="ka-GE" dirty="0"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cs typeface="BPG Algeti" pitchFamily="2" charset="0"/>
              </a:rPr>
              <a:t> თავდაცვის </a:t>
            </a:r>
            <a:r>
              <a:rPr lang="ka-GE" dirty="0">
                <a:cs typeface="BPG Algeti" pitchFamily="2" charset="0"/>
              </a:rPr>
              <a:t>ანალიზის სამაგისტრო საგანმანათლებლო პროგრამის დიპლომის ფორმის შემუშავება და დამტკიცება</a:t>
            </a:r>
            <a:r>
              <a:rPr lang="ka-GE" dirty="0" smtClean="0">
                <a:cs typeface="BPG Algeti" pitchFamily="2" charset="0"/>
              </a:rPr>
              <a:t>;</a:t>
            </a:r>
            <a:endParaRPr lang="ka-GE" dirty="0"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cs typeface="BPG Algeti" pitchFamily="2" charset="0"/>
              </a:rPr>
              <a:t> ბაკალავრიატის </a:t>
            </a:r>
            <a:r>
              <a:rPr lang="ka-GE" dirty="0">
                <a:cs typeface="BPG Algeti" pitchFamily="2" charset="0"/>
              </a:rPr>
              <a:t>საგანმანათლებლო </a:t>
            </a:r>
            <a:r>
              <a:rPr lang="ka-GE" dirty="0" smtClean="0">
                <a:cs typeface="BPG Algeti" pitchFamily="2" charset="0"/>
              </a:rPr>
              <a:t>პროგრამებზე, </a:t>
            </a:r>
            <a:r>
              <a:rPr lang="ka-GE" dirty="0">
                <a:cs typeface="BPG Algeti" pitchFamily="2" charset="0"/>
              </a:rPr>
              <a:t>ოფიცერთა მომზადების საკანდიდატო </a:t>
            </a:r>
            <a:r>
              <a:rPr lang="ka-GE" dirty="0" smtClean="0">
                <a:cs typeface="BPG Algeti" pitchFamily="2" charset="0"/>
              </a:rPr>
              <a:t>კურსზე, </a:t>
            </a:r>
            <a:r>
              <a:rPr lang="ka-GE" dirty="0">
                <a:cs typeface="BPG Algeti" pitchFamily="2" charset="0"/>
              </a:rPr>
              <a:t>სამაგისტრო საგანმანათლებლო პროგრამაზე</a:t>
            </a:r>
            <a:r>
              <a:rPr lang="ka-GE" dirty="0" smtClean="0">
                <a:cs typeface="BPG Algeti" pitchFamily="2" charset="0"/>
              </a:rPr>
              <a:t> </a:t>
            </a:r>
            <a:r>
              <a:rPr lang="ka-GE" dirty="0"/>
              <a:t>ჩასარიცხი შემადგენლობისთვის</a:t>
            </a:r>
            <a:r>
              <a:rPr lang="ka-GE" dirty="0">
                <a:cs typeface="BPG Algeti" pitchFamily="2" charset="0"/>
              </a:rPr>
              <a:t> </a:t>
            </a:r>
            <a:r>
              <a:rPr lang="ka-GE" dirty="0" smtClean="0"/>
              <a:t> სავალდებულო ღონისძიებების დაგეგმვა და შესაბამისი დოკუმენტაციის მომზადება;</a:t>
            </a:r>
            <a:endParaRPr lang="ka-GE" dirty="0" smtClean="0"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cs typeface="BPG Algeti" pitchFamily="2" charset="0"/>
              </a:rPr>
              <a:t> საბაკალავრო საგანმანათლებლო პროგრამებზე </a:t>
            </a:r>
            <a:r>
              <a:rPr lang="ka-GE" dirty="0">
                <a:cs typeface="BPG Algeti" pitchFamily="2" charset="0"/>
              </a:rPr>
              <a:t>შიდა და გარე მობილობასთან  </a:t>
            </a:r>
            <a:r>
              <a:rPr lang="ka-GE" dirty="0" smtClean="0">
                <a:cs typeface="BPG Algeti" pitchFamily="2" charset="0"/>
              </a:rPr>
              <a:t>დაკავშირებული შესაბამისი </a:t>
            </a:r>
            <a:r>
              <a:rPr lang="ka-GE" dirty="0">
                <a:cs typeface="BPG Algeti" pitchFamily="2" charset="0"/>
              </a:rPr>
              <a:t>ღონისძიებების </a:t>
            </a:r>
            <a:r>
              <a:rPr lang="ka-GE" dirty="0" smtClean="0">
                <a:cs typeface="BPG Algeti" pitchFamily="2" charset="0"/>
              </a:rPr>
              <a:t>განხორციელება</a:t>
            </a:r>
            <a:r>
              <a:rPr lang="ka-GE" dirty="0">
                <a:cs typeface="BPG Algeti" pitchFamily="2" charset="0"/>
              </a:rPr>
              <a:t> </a:t>
            </a:r>
            <a:r>
              <a:rPr lang="ka-GE" dirty="0" smtClean="0">
                <a:cs typeface="BPG Algeti" pitchFamily="2" charset="0"/>
              </a:rPr>
              <a:t>და შესაბამისი დოკუმენტაციის მომზადება.</a:t>
            </a:r>
            <a:endParaRPr lang="ka-GE" dirty="0"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ka-GE" dirty="0">
              <a:solidFill>
                <a:schemeClr val="tx2"/>
              </a:solidFill>
              <a:latin typeface="BPG Algeti" pitchFamily="2" charset="0"/>
              <a:cs typeface="BPG Algeti" pitchFamily="2" charset="0"/>
            </a:endParaRPr>
          </a:p>
          <a:p>
            <a:endParaRPr lang="ru-RU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91680" y="116633"/>
            <a:ext cx="60198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000"/>
              </a:spcAft>
            </a:pPr>
            <a:r>
              <a:rPr lang="ka-GE" sz="2400" b="1" dirty="0" smtClean="0">
                <a:latin typeface="+mj-lt"/>
              </a:rPr>
              <a:t>დაგეგმილი  ღონისძიებები:</a:t>
            </a:r>
          </a:p>
          <a:p>
            <a:pPr algn="ctr" eaLnBrk="1" hangingPunct="1">
              <a:spcBef>
                <a:spcPts val="600"/>
              </a:spcBef>
              <a:spcAft>
                <a:spcPts val="1000"/>
              </a:spcAft>
            </a:pPr>
            <a:r>
              <a:rPr lang="ka-GE" b="1" dirty="0" smtClean="0">
                <a:latin typeface="+mj-lt"/>
              </a:rPr>
              <a:t>სასწავლო </a:t>
            </a:r>
            <a:r>
              <a:rPr lang="ka-GE" b="1" dirty="0">
                <a:latin typeface="+mj-lt"/>
              </a:rPr>
              <a:t>სამსახური </a:t>
            </a:r>
          </a:p>
        </p:txBody>
      </p:sp>
    </p:spTree>
    <p:extLst>
      <p:ext uri="{BB962C8B-B14F-4D97-AF65-F5344CB8AC3E}">
        <p14:creationId xmlns:p14="http://schemas.microsoft.com/office/powerpoint/2010/main" val="11841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76200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ka-GE" sz="2800" b="1" dirty="0" smtClean="0">
                <a:latin typeface="Calibri" pitchFamily="34" charset="0"/>
              </a:rPr>
              <a:t>პრობლემები და გამოწვევები</a:t>
            </a:r>
            <a:endParaRPr lang="ka-GE" sz="2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066800"/>
            <a:ext cx="7991350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მიწისა და შენობა ნაგებობების საბალანსო ღირებულების არ ქონა;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პროფესიონალი კადრების სიმცირე და არსებული კადრების გადაუმზადებლობა;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შეძენილი ქონების ხარისხის შემოწმების კონტროლი;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აკადემიაში მოსული ვიზიტორების განთავსება;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სამეთაურო-საშტაბო კოლეჯისათვის ინფრასტრუქტურის არ ქონა და </a:t>
            </a:r>
          </a:p>
          <a:p>
            <a:pPr marL="280988"/>
            <a:r>
              <a:rPr lang="ka-GE" sz="1600" dirty="0" smtClean="0"/>
              <a:t>არსებული შენობა-ნაგებობის შეკეთებაში აკადემიის ჩართვის პრობლემა;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სპეციალური ავტოტექნიკის </a:t>
            </a:r>
            <a:r>
              <a:rPr lang="ka-GE" sz="1600" dirty="0"/>
              <a:t>უქონლობა (სამედიცინო, საფელდეგრო, </a:t>
            </a:r>
            <a:r>
              <a:rPr lang="ka-GE" sz="1600" dirty="0" smtClean="0"/>
              <a:t>    სამეურნეო</a:t>
            </a:r>
            <a:r>
              <a:rPr lang="ka-GE" sz="1600" dirty="0"/>
              <a:t>, </a:t>
            </a:r>
            <a:r>
              <a:rPr lang="ka-GE" sz="1600" dirty="0" smtClean="0"/>
              <a:t>კავშირგაბმულობა...);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/>
              <a:t>რიგი შენობა-ნაგებობის ფუნქციური და ტექნიკური მოუწყობლობა, ალტერნატიული კომუნიკაციების არ არსებობა (სასადილო, საქვაბე, საპროცედურო, საკონფერენციო, სპორტული, წყლის სისტემა და სხვა);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თეა-ს </a:t>
            </a:r>
            <a:r>
              <a:rPr lang="ka-GE" sz="1600" dirty="0"/>
              <a:t>მატერიალურ-ტექნიკური ქონებისა და დოკუმენტების </a:t>
            </a:r>
            <a:endParaRPr lang="ka-GE" sz="1600" dirty="0" smtClean="0"/>
          </a:p>
          <a:p>
            <a:pPr marL="280988"/>
            <a:r>
              <a:rPr lang="ka-GE" sz="1600" dirty="0" smtClean="0"/>
              <a:t>სამინისტროზე </a:t>
            </a:r>
            <a:r>
              <a:rPr lang="ka-GE" sz="1600" dirty="0"/>
              <a:t>გადაცემის პროცესის შეფერხება</a:t>
            </a:r>
            <a:r>
              <a:rPr lang="ka-GE" sz="1600" dirty="0" smtClean="0"/>
              <a:t>;</a:t>
            </a:r>
            <a:endParaRPr lang="ka-GE" sz="1600" dirty="0"/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აკადემიაში ერთიანი იურიდიული დოკუმენტების ბაზის არ ქონა;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აკადემიის ქონების ერთიანი აღრიცხვის სისტემის დანერგვა (</a:t>
            </a:r>
            <a:r>
              <a:rPr lang="en-US" sz="1600" dirty="0" smtClean="0">
                <a:latin typeface="Sylfaen" pitchFamily="18" charset="0"/>
              </a:rPr>
              <a:t>FMG</a:t>
            </a:r>
            <a:r>
              <a:rPr lang="ka-GE" sz="1600" dirty="0" smtClean="0"/>
              <a:t> );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ბი</a:t>
            </a:r>
            <a:r>
              <a:rPr lang="ka-GE" sz="1600" dirty="0"/>
              <a:t>უ</a:t>
            </a:r>
            <a:r>
              <a:rPr lang="ka-GE" sz="1600" dirty="0" smtClean="0"/>
              <a:t>ჯეტის წლიური და კვარტული დაგეგმვისა და აღსრულების პროცესის თანხვედრა, დაუგეგმავი შესყიდვების მოთხოვენა/განხორციელება;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აკადემიაში ღონისძიებების დაგეგმვისა და განხორციელებისას ადმინისტრაციის სამსახურების (</a:t>
            </a:r>
            <a:r>
              <a:rPr lang="en-US" sz="1600" dirty="0" smtClean="0">
                <a:latin typeface="Sylfaen" pitchFamily="18" charset="0"/>
              </a:rPr>
              <a:t>PR, </a:t>
            </a:r>
            <a:r>
              <a:rPr lang="ka-GE" sz="1600" dirty="0" smtClean="0"/>
              <a:t>პროტოკოლი) ჩართვის დაგვიანება.</a:t>
            </a:r>
            <a:endParaRPr lang="en-US" sz="1600" dirty="0"/>
          </a:p>
        </p:txBody>
      </p:sp>
      <p:pic>
        <p:nvPicPr>
          <p:cNvPr id="1026" name="Picture 2" descr="C:\Program Files (x86)\Microsoft Office\MEDIA\CAGCAT10\j029357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31" y="4343400"/>
            <a:ext cx="1364180" cy="13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9917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83" y="2057400"/>
            <a:ext cx="1340532" cy="15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547C-3957-4042-8468-1DBD0F15C793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76200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ka-GE" sz="2800" b="1" dirty="0" smtClean="0">
                <a:latin typeface="+mj-lt"/>
              </a:rPr>
              <a:t>ადმინისტრაციის სამომავლო გეგმები</a:t>
            </a:r>
            <a:endParaRPr lang="ka-GE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458200" cy="50321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ახალი საშტატო ერთეულების პ/შ-ით დაკომპლექტება (სამეცნიერო კვლევითი ცენტრი, ინჟინერიის მიმართულება და სხვა);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/>
              <a:t>აკადემიის </a:t>
            </a:r>
            <a:r>
              <a:rPr lang="ka-GE" sz="1600" dirty="0" smtClean="0"/>
              <a:t>თანამდებობების სამუშაო აღწერილობების განსაზღვრა/დამტკიცება;</a:t>
            </a:r>
            <a:endParaRPr lang="ka-GE" sz="1600" dirty="0"/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ალტერნატიული ელექტრომომარაგების და კონდიცირების სისტემების გამართვა;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აკადემიის ტაბელის შემუშავება და დამტკიცება;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მიწისა და შენობების აკადემიის სარგებლობაში გადმოცემის პროცესის დასრულება;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აკადემიის ტერიტორიაზე საგამოფენო ექსპონატების მოძიება და განთავსება;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დაჭრილ მოსამსახურეთათვის აუზზე ასასვლელი პანდუსის აშენება;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/>
              <a:t>აკადემიის მატერიალური </a:t>
            </a:r>
            <a:r>
              <a:rPr lang="ka-GE" sz="1600" dirty="0" smtClean="0"/>
              <a:t>ქონებისათვის </a:t>
            </a:r>
            <a:r>
              <a:rPr lang="ka-GE" sz="1600" dirty="0"/>
              <a:t>საინვენტარო ნომრის </a:t>
            </a:r>
            <a:r>
              <a:rPr lang="ka-GE" sz="1600" dirty="0" smtClean="0"/>
              <a:t>მინიჭება (</a:t>
            </a:r>
            <a:r>
              <a:rPr lang="en-US" sz="1600" dirty="0" smtClean="0"/>
              <a:t>FMG</a:t>
            </a:r>
            <a:r>
              <a:rPr lang="ka-GE" sz="1600" dirty="0" smtClean="0"/>
              <a:t> </a:t>
            </a:r>
            <a:r>
              <a:rPr lang="en-US" sz="1600" dirty="0" smtClean="0"/>
              <a:t>Invent.);</a:t>
            </a:r>
            <a:endParaRPr lang="ka-GE" sz="1600" dirty="0" smtClean="0"/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აკადემიის ახალი ლოგოს შემუშავება და დამტკიცება, ვებ-გვერდის განახლება;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ინვენტარიზაციის გამოვლენილი ვადაგადაცილებული და დაზიანებული ქონების ჩამოწერის პროცედურების განხორციელება;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იუნკერებისა </a:t>
            </a:r>
            <a:r>
              <a:rPr lang="ka-GE" sz="1600" dirty="0"/>
              <a:t>და მსმენელების შესახებ საინფორმაციო კამპანიების </a:t>
            </a:r>
            <a:r>
              <a:rPr lang="ka-GE" sz="1600" dirty="0" smtClean="0"/>
              <a:t>გაგრძელება;</a:t>
            </a:r>
            <a:endParaRPr lang="ka-GE" sz="1600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/>
              <a:t>2019 წელში განსაზღვრული შესყიდვების პროცესების </a:t>
            </a:r>
            <a:r>
              <a:rPr lang="ka-GE" sz="1600" dirty="0" smtClean="0"/>
              <a:t>გეგმიური </a:t>
            </a:r>
            <a:r>
              <a:rPr lang="ka-GE" sz="1600" dirty="0"/>
              <a:t>განხორციელება;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ka-GE" sz="1600" dirty="0" smtClean="0"/>
              <a:t>2020 წლის ბიუჯეტის დაგეგმვისა პროცესში სხვადასხვა სამსახურის </a:t>
            </a:r>
          </a:p>
          <a:p>
            <a:pPr marL="280988" lvl="0"/>
            <a:r>
              <a:rPr lang="ka-GE" sz="1600" dirty="0" smtClean="0"/>
              <a:t>ჩართვის გააქტიურება;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978" y="589222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ka-GE" sz="1600" dirty="0"/>
              <a:t>აკადემიის სტრუქტურული </a:t>
            </a:r>
            <a:r>
              <a:rPr lang="ka-GE" sz="1600" dirty="0" smtClean="0"/>
              <a:t>ერთეულებისა </a:t>
            </a:r>
            <a:r>
              <a:rPr lang="ka-GE" sz="1600" dirty="0"/>
              <a:t>და პირადი შემადგენლობის </a:t>
            </a:r>
            <a:r>
              <a:rPr lang="ka-GE" sz="1600" dirty="0" smtClean="0"/>
              <a:t>კომპეტენციისა </a:t>
            </a:r>
            <a:r>
              <a:rPr lang="ka-GE" sz="1600" dirty="0"/>
              <a:t>და უფლებამოსილების ფარგლებში სრული მხარდაჭერა.</a:t>
            </a:r>
            <a:endParaRPr lang="en-US" sz="1600" dirty="0"/>
          </a:p>
        </p:txBody>
      </p:sp>
      <p:pic>
        <p:nvPicPr>
          <p:cNvPr id="20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29071"/>
            <a:ext cx="124547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D3EC-A3AC-44B5-BBE0-1B0B7C564E7E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ka-GE" dirty="0" smtClean="0"/>
              <a:t> </a:t>
            </a:r>
            <a:r>
              <a:rPr lang="ka-GE" sz="2400" dirty="0" smtClean="0"/>
              <a:t>2018 წ გაწეული საერთაშორისო მხარდაჭერა: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იუნკერთა განვითარების კუთხით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პროფესორ-მასწავლებელთა, ინსტრუქტორთა განვითარების კუთხით;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სასწავლო პროცესის განვითარების კუთხით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2400" dirty="0" smtClean="0"/>
              <a:t>2019 წ დაგეგმილი ღონისძიებები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ka-GE" sz="2400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2400" dirty="0" smtClean="0"/>
              <a:t>არსებული საჭიროებები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4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72008"/>
            <a:ext cx="6192688" cy="692696"/>
          </a:xfrm>
        </p:spPr>
        <p:txBody>
          <a:bodyPr>
            <a:normAutofit fontScale="90000"/>
          </a:bodyPr>
          <a:lstStyle/>
          <a:p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3200" b="1" dirty="0" smtClean="0"/>
              <a:t/>
            </a:r>
            <a:br>
              <a:rPr lang="ka-GE" sz="3200" b="1" dirty="0" smtClean="0"/>
            </a:br>
            <a:r>
              <a:rPr lang="ka-GE" sz="3200" b="1" dirty="0" smtClean="0"/>
              <a:t>იუნკერთა/მსმენელთა კუთხით:</a:t>
            </a:r>
            <a:br>
              <a:rPr lang="ka-GE" sz="3200" b="1" dirty="0" smtClean="0"/>
            </a:br>
            <a:endParaRPr lang="ru-RU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616624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ru-RU" sz="1800" dirty="0" smtClean="0">
                <a:latin typeface="Sylfaen" panose="010A0502050306030303" pitchFamily="18" charset="0"/>
              </a:rPr>
              <a:t>კადეტთა </a:t>
            </a:r>
            <a:r>
              <a:rPr lang="en-US" sz="1800" dirty="0" smtClean="0">
                <a:latin typeface="Sylfaen" panose="010A0502050306030303" pitchFamily="18" charset="0"/>
              </a:rPr>
              <a:t>IV</a:t>
            </a:r>
            <a:r>
              <a:rPr lang="ka-GE" sz="1800" dirty="0" smtClean="0">
                <a:latin typeface="Sylfaen" panose="010A0502050306030303" pitchFamily="18" charset="0"/>
              </a:rPr>
              <a:t> </a:t>
            </a:r>
            <a:r>
              <a:rPr lang="ru-RU" sz="1800" dirty="0">
                <a:latin typeface="Sylfaen" panose="010A0502050306030303" pitchFamily="18" charset="0"/>
              </a:rPr>
              <a:t>საერთაშორისო კვირეული, 2018 წლის მარტი, 16 უნივერსიტეტი, 51 მონაწილე</a:t>
            </a:r>
            <a:r>
              <a:rPr lang="ka-GE" sz="1800" dirty="0" smtClean="0">
                <a:latin typeface="Sylfaen" panose="010A0502050306030303" pitchFamily="18" charset="0"/>
              </a:rPr>
              <a:t>;</a:t>
            </a:r>
            <a:endParaRPr lang="en-US" sz="1800" dirty="0" smtClean="0">
              <a:latin typeface="Sylfaen" panose="010A0502050306030303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იუნკერების სამეცნიერო-კვლევითი სტაჟირება ლიეტუვაში</a:t>
            </a:r>
            <a:endParaRPr lang="ru-RU" sz="1800" dirty="0"/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იუნკერების </a:t>
            </a:r>
            <a:r>
              <a:rPr lang="ka-GE" sz="1800" dirty="0"/>
              <a:t>სემესტრული გაცვლითი </a:t>
            </a:r>
            <a:r>
              <a:rPr lang="ka-GE" sz="1800" dirty="0" smtClean="0"/>
              <a:t>სწავლება ლიეტუვას </a:t>
            </a:r>
            <a:r>
              <a:rPr lang="ka-GE" sz="1800" dirty="0"/>
              <a:t>სამხედრო აკადემიაში</a:t>
            </a:r>
            <a:r>
              <a:rPr lang="ka-GE" sz="1800" dirty="0" smtClean="0"/>
              <a:t>;</a:t>
            </a:r>
            <a:endParaRPr lang="ka-GE" sz="1800" dirty="0"/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/>
              <a:t>ქართველი იუნკერების ჩარიცხვა სენ-სირის სამხედრო აკადემიაში და აშშ-ის საჰაერო ძალების აკადემიაში სრულ საბაკალავრო პროგრამებზე;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ru-RU" sz="1800" dirty="0">
                <a:latin typeface="Sylfaen" panose="010A0502050306030303" pitchFamily="18" charset="0"/>
              </a:rPr>
              <a:t>მოკლევადიანი </a:t>
            </a:r>
            <a:r>
              <a:rPr lang="ka-GE" sz="1800" dirty="0">
                <a:latin typeface="Sylfaen" panose="010A0502050306030303" pitchFamily="18" charset="0"/>
              </a:rPr>
              <a:t>სასწავლო, კვლევითი, </a:t>
            </a:r>
            <a:r>
              <a:rPr lang="ru-RU" sz="1800" dirty="0">
                <a:latin typeface="Sylfaen" panose="010A0502050306030303" pitchFamily="18" charset="0"/>
              </a:rPr>
              <a:t>სამხედრო</a:t>
            </a:r>
            <a:r>
              <a:rPr lang="ka-GE" sz="1800" dirty="0">
                <a:latin typeface="Sylfaen" panose="010A0502050306030303" pitchFamily="18" charset="0"/>
              </a:rPr>
              <a:t>, </a:t>
            </a:r>
            <a:r>
              <a:rPr lang="ru-RU" sz="1800" dirty="0">
                <a:latin typeface="Sylfaen" panose="010A0502050306030303" pitchFamily="18" charset="0"/>
              </a:rPr>
              <a:t>კულტურული</a:t>
            </a:r>
            <a:r>
              <a:rPr lang="ka-GE" sz="1800" dirty="0">
                <a:latin typeface="Sylfaen" panose="010A0502050306030303" pitchFamily="18" charset="0"/>
              </a:rPr>
              <a:t>, სპორტული </a:t>
            </a:r>
            <a:r>
              <a:rPr lang="ru-RU" sz="1800" dirty="0">
                <a:latin typeface="Sylfaen" panose="010A0502050306030303" pitchFamily="18" charset="0"/>
              </a:rPr>
              <a:t>გაცვლითი პროგრამები </a:t>
            </a:r>
            <a:r>
              <a:rPr lang="ru-RU" sz="1800" dirty="0" smtClean="0">
                <a:latin typeface="Sylfaen" panose="010A0502050306030303" pitchFamily="18" charset="0"/>
              </a:rPr>
              <a:t>- </a:t>
            </a:r>
            <a:r>
              <a:rPr lang="ru-RU" sz="1800" dirty="0">
                <a:latin typeface="Sylfaen" panose="010A0502050306030303" pitchFamily="18" charset="0"/>
              </a:rPr>
              <a:t>ლი</a:t>
            </a:r>
            <a:r>
              <a:rPr lang="ka-GE" sz="1800" dirty="0">
                <a:latin typeface="Sylfaen" panose="010A0502050306030303" pitchFamily="18" charset="0"/>
              </a:rPr>
              <a:t>ე</a:t>
            </a:r>
            <a:r>
              <a:rPr lang="ru-RU" sz="1800" dirty="0">
                <a:latin typeface="Sylfaen" panose="010A0502050306030303" pitchFamily="18" charset="0"/>
              </a:rPr>
              <a:t>ტ</a:t>
            </a:r>
            <a:r>
              <a:rPr lang="ka-GE" sz="1800" dirty="0">
                <a:latin typeface="Sylfaen" panose="010A0502050306030303" pitchFamily="18" charset="0"/>
              </a:rPr>
              <a:t>უ</a:t>
            </a:r>
            <a:r>
              <a:rPr lang="ru-RU" sz="1800" dirty="0">
                <a:latin typeface="Sylfaen" panose="010A0502050306030303" pitchFamily="18" charset="0"/>
              </a:rPr>
              <a:t>ვა, ლატვია, რუმინეთი, თურქეთი, აშშ, აზერბაიჯანი</a:t>
            </a:r>
            <a:r>
              <a:rPr lang="en-US" sz="1800" dirty="0">
                <a:latin typeface="Sylfaen" panose="010A0502050306030303" pitchFamily="18" charset="0"/>
              </a:rPr>
              <a:t>, </a:t>
            </a:r>
            <a:r>
              <a:rPr lang="ka-GE" sz="1800" dirty="0">
                <a:latin typeface="Sylfaen" panose="010A0502050306030303" pitchFamily="18" charset="0"/>
              </a:rPr>
              <a:t>კანადა</a:t>
            </a:r>
            <a:r>
              <a:rPr lang="ka-GE" sz="1800" dirty="0" smtClean="0">
                <a:latin typeface="Sylfaen" panose="010A0502050306030303" pitchFamily="18" charset="0"/>
              </a:rPr>
              <a:t>;</a:t>
            </a:r>
            <a:endParaRPr lang="en-US" sz="1800" dirty="0">
              <a:latin typeface="Sylfaen" panose="010A0502050306030303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მოკლევადიანი </a:t>
            </a:r>
            <a:r>
              <a:rPr lang="ka-GE" sz="1800" dirty="0"/>
              <a:t>სტაჟირებები ფრანგი, ლიტველი და ამერიკელი კადეტებითვის აკადემიაში</a:t>
            </a:r>
            <a:r>
              <a:rPr lang="ka-GE" sz="1800" dirty="0" smtClean="0"/>
              <a:t>;</a:t>
            </a:r>
            <a:endParaRPr lang="ka-GE" sz="1800" dirty="0"/>
          </a:p>
        </p:txBody>
      </p:sp>
    </p:spTree>
    <p:extLst>
      <p:ext uri="{BB962C8B-B14F-4D97-AF65-F5344CB8AC3E}">
        <p14:creationId xmlns:p14="http://schemas.microsoft.com/office/powerpoint/2010/main" val="37462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ka-GE" sz="2900" b="1" dirty="0" smtClean="0"/>
              <a:t>სასწავლო პროცესის კუთხით:</a:t>
            </a:r>
            <a:endParaRPr lang="ru-RU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9301"/>
            <a:ext cx="8229600" cy="5246043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ფრანგი და ამერიკელი მასწავლებლები საბაკალავრო სკოლაში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ინგლისური ენის პროგრამის განვითარება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თავდაცვისა და უსაფრთხოების კვლევების გაერთიანებული სამსახურების  სამეფო ინსტიტუტის მიერ სასწავლო მოდულის „ომის ტრანსფორმაცია - ჰიბრიდული და ასიმეტრიული ომები“ ჩატარება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ნატოს სამხედრო განათლების განვითარების პროგრამის - </a:t>
            </a:r>
            <a:r>
              <a:rPr lang="en-GB" sz="1800" b="1" dirty="0" smtClean="0"/>
              <a:t>DEEP</a:t>
            </a:r>
            <a:r>
              <a:rPr lang="en-GB" sz="1800" dirty="0" smtClean="0"/>
              <a:t>-</a:t>
            </a:r>
            <a:r>
              <a:rPr lang="ka-GE" sz="1800" dirty="0" smtClean="0"/>
              <a:t>ის ექსპერტების მხარდაჭერა აკადემიურ სასწავლო პროცესში:</a:t>
            </a:r>
          </a:p>
          <a:p>
            <a:pPr lvl="1"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600" dirty="0" smtClean="0"/>
              <a:t>საბაკალავრო, სამაგისტრო პროგრამების გადახედვა;</a:t>
            </a:r>
          </a:p>
          <a:p>
            <a:pPr lvl="1"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600" dirty="0" smtClean="0"/>
              <a:t>სილაბუსების განვითარება</a:t>
            </a:r>
          </a:p>
          <a:p>
            <a:pPr lvl="1"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600" dirty="0" smtClean="0"/>
              <a:t>კვლევის კომპონენტის გაძლიერება</a:t>
            </a:r>
          </a:p>
        </p:txBody>
      </p:sp>
    </p:spTree>
    <p:extLst>
      <p:ext uri="{BB962C8B-B14F-4D97-AF65-F5344CB8AC3E}">
        <p14:creationId xmlns:p14="http://schemas.microsoft.com/office/powerpoint/2010/main" val="263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ka-GE" sz="2900" b="1" dirty="0" smtClean="0"/>
              <a:t>სხვა ღონისძიებები</a:t>
            </a:r>
            <a:endParaRPr lang="ru-RU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12968" cy="554461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თანამშრომლობის ორმხრივი გეგმების განახლება პარტნიორ ქვეყნებთან 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ხელმძვანელობის ოფიციალური სამუშაო ვიზიტები -  ამერიკა, აზერბაიჯანი, შვედეთი, გერმანია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მოწვეული სპიკერები/მაღალი რანგის სტუმრები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 </a:t>
            </a:r>
            <a:r>
              <a:rPr lang="ka-GE" sz="1800" b="1" dirty="0" smtClean="0"/>
              <a:t>ოფიციალური დოკუმენტები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600" dirty="0" smtClean="0"/>
              <a:t>ურთიერთგაგების მემორანდუმი ჩრდილო ჯორჯიის უნივერსიტეტთან;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600" dirty="0" smtClean="0"/>
              <a:t>ინტერინსტიტუციური შეთანხმებები </a:t>
            </a:r>
            <a:r>
              <a:rPr lang="en-GB" sz="1600" dirty="0" smtClean="0"/>
              <a:t>Erasmus+ </a:t>
            </a:r>
            <a:r>
              <a:rPr lang="ka-GE" sz="1600" dirty="0" smtClean="0"/>
              <a:t>პროგრამის ფარგლებში უნგრეთის სამხედრო აკადემიასთან, ლიეტუვას სამხედრო აკადემიასთან და ბულგარეთის ეროვნული თავდაცვის კოლეჯთან;</a:t>
            </a:r>
          </a:p>
          <a:p>
            <a:pPr lvl="1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600" dirty="0" smtClean="0"/>
              <a:t>ურთიერთგაგების მემორანდუმი შვედეთის თავდაცვის უნივერსიტეტთან</a:t>
            </a:r>
            <a:r>
              <a:rPr lang="en-US" sz="1600" dirty="0" smtClean="0"/>
              <a:t>.</a:t>
            </a:r>
            <a:endParaRPr lang="ka-GE" sz="1600" dirty="0" smtClean="0"/>
          </a:p>
        </p:txBody>
      </p:sp>
    </p:spTree>
    <p:extLst>
      <p:ext uri="{BB962C8B-B14F-4D97-AF65-F5344CB8AC3E}">
        <p14:creationId xmlns:p14="http://schemas.microsoft.com/office/powerpoint/2010/main" val="21554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rmAutofit/>
          </a:bodyPr>
          <a:lstStyle/>
          <a:p>
            <a:r>
              <a:rPr lang="ka-GE" sz="2900" b="1" dirty="0" smtClean="0"/>
              <a:t>2019 წლის ძირითადი ღონისძიებები</a:t>
            </a:r>
            <a:endParaRPr lang="ru-RU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900" dirty="0" smtClean="0"/>
              <a:t>ინგლისური ენის პროგრამის გარე ექსპერტიზა, ბრიტანული ორგანიზაცია (</a:t>
            </a:r>
            <a:r>
              <a:rPr lang="en-GB" sz="1900" dirty="0" smtClean="0"/>
              <a:t>Lewis School of English) 11-22 </a:t>
            </a:r>
            <a:r>
              <a:rPr lang="ka-GE" sz="1900" dirty="0" smtClean="0"/>
              <a:t>მარტი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9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900" dirty="0" smtClean="0"/>
              <a:t>კადეტთა საერთაშორისო კვირეული, 1-5 აპრილი;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9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900" dirty="0" smtClean="0"/>
              <a:t>ლიეტუვა-საქართველოს ბრიგადის დონის სწავლების ჩატარება </a:t>
            </a:r>
            <a:r>
              <a:rPr lang="en-GB" sz="1900" dirty="0" smtClean="0"/>
              <a:t>MAPEX, 15-18 </a:t>
            </a:r>
            <a:r>
              <a:rPr lang="ka-GE" sz="1900" dirty="0" smtClean="0"/>
              <a:t>აპრილი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9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900" dirty="0" smtClean="0"/>
              <a:t>სამმხრივ ფორმატში თანამშრომლობის ინტენსიფიკაცია (საქართველო-აზერბაიჯანი-თურქეთი), 15-18 აპრილი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9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900" dirty="0" smtClean="0"/>
              <a:t>საერთაშორისო ექსპერტების მიერ ინგლისურენოვანი სასწავლო მოდულების ჩატარება სამეთაურო-საშტაბო კოლეჯში (სტაბილიზაციის ოპერაციები - მაისი, ჰიბრიდული ომი -თებერვალი-მარტი)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9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900" dirty="0" smtClean="0"/>
              <a:t>ქართული ენის შემსწავლელი ინტენსიური კურსი თურქი სამხედრო მოსამსახურეებისთვის, შემოდგომის სემესტრი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9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900" dirty="0" smtClean="0"/>
              <a:t>რუსული და ინგლისური ენის პედაგოგთა გაცვლითი პროგრამები, შემოდგომის სემესტრი, 2019-2020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ka-GE" sz="1900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8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589640" cy="587727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en-US" sz="1800" dirty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ამერიკელი კადეტის ორთვიანი სტაჟირების პროგრამა აკადემიაში, სატელევიზიო რეპორტაჟის მომზადება რედაქცია „ამერიკის ხმის“ მიერ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3 ბერძენი პროფესორის მიღება ბაკალავრიატზე, სამაგისტრო პროგრამაზე, 2018-2019 წწ. გაზაფხულის სემესტრი, თემა - ევროპის უსაფრთხოება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en-US" sz="1800" dirty="0" smtClean="0"/>
              <a:t>Erasmus + </a:t>
            </a:r>
            <a:r>
              <a:rPr lang="ka-GE" sz="1800" dirty="0" smtClean="0"/>
              <a:t>პროგრამის ფარგლებში ახალი პროექტების ინიცირება (ბულგარეთი, რუმინეთი)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/>
              <a:t> </a:t>
            </a:r>
            <a:r>
              <a:rPr lang="ka-GE" sz="1800" dirty="0" smtClean="0"/>
              <a:t>ნატო-ს სამხედრო განათლების განვითარების პროგრამა-აკადემიას შორის წლიური პროგრამის განახლება და ახალი პრიორიტეტული მიმართულებების განსაზღვრა 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/>
              <a:t> </a:t>
            </a:r>
            <a:r>
              <a:rPr lang="ka-GE" sz="1800" dirty="0" smtClean="0"/>
              <a:t>საერთაშორისო გაცვლით პროექტებში იუნკერების ჩართულობის გაზრდა</a:t>
            </a:r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ka-GE" sz="18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800" dirty="0" smtClean="0"/>
              <a:t>სამეცნიერო კვლევითი საქმიანობის გააქტიურება, ცენტრის განვითარებაში საერთაშორისო მხარდაჭერის მიღება (ნატო-ს წინაშე აღებული ვალდებულებები)</a:t>
            </a:r>
            <a:endParaRPr lang="en-GB" sz="1800" dirty="0" smtClean="0"/>
          </a:p>
          <a:p>
            <a:pPr algn="just">
              <a:buClr>
                <a:schemeClr val="tx1"/>
              </a:buClr>
              <a:buFont typeface="Courier New" pitchFamily="49" charset="0"/>
              <a:buChar char="o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06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275725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dirty="0" smtClean="0"/>
              <a:t>შვედეთის თავდაცვის უნივერსიტეტთან თანამშრომლობის გაღრმავება (ერთობლივი სწავლებები, კადეტთა გაცვლითი პროგრამები, კვლევა)</a:t>
            </a:r>
          </a:p>
          <a:p>
            <a:pPr marL="285750" indent="-285750" algn="just">
              <a:buClr>
                <a:schemeClr val="tx1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dirty="0" smtClean="0"/>
              <a:t>საერთაშორისო ინგლისურენოვანი სემესტრის ჩამოყალიბება ბაკალავრიატში</a:t>
            </a:r>
          </a:p>
          <a:p>
            <a:pPr marL="285750" indent="-285750" algn="just">
              <a:buClr>
                <a:schemeClr val="tx1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 algn="just">
              <a:buClr>
                <a:schemeClr val="tx1"/>
              </a:buClr>
              <a:buFont typeface="Courier New" pitchFamily="49" charset="0"/>
              <a:buChar char="o"/>
            </a:pPr>
            <a:r>
              <a:rPr lang="ka-GE" dirty="0" smtClean="0"/>
              <a:t>აკადემიის ორენოვანი ბუკლეტის შექმნა და დაბეჭდვა</a:t>
            </a:r>
          </a:p>
          <a:p>
            <a:pPr marL="285750" indent="-285750" algn="just">
              <a:buClr>
                <a:schemeClr val="tx1"/>
              </a:buCl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6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06760" y="25847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ka-GE" sz="2200" b="1" dirty="0" smtClean="0">
                <a:latin typeface="Sylfaen" panose="010A0502050306030303" pitchFamily="18" charset="0"/>
              </a:rPr>
              <a:t>სამმართველოს საჭიროებები და გამოწვევები</a:t>
            </a:r>
            <a:endParaRPr lang="ka-GE" sz="2200" dirty="0">
              <a:latin typeface="Sylfaen" panose="010A05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72" y="899135"/>
            <a:ext cx="8784976" cy="216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ka-GE" dirty="0" smtClean="0"/>
              <a:t>ექსტრაკურიკულარული </a:t>
            </a:r>
            <a:r>
              <a:rPr lang="ka-GE" dirty="0"/>
              <a:t>აქტივობების მორგება იუნკერების დღის </a:t>
            </a:r>
            <a:r>
              <a:rPr lang="ka-GE" dirty="0" smtClean="0"/>
              <a:t>განრიგზე;</a:t>
            </a:r>
            <a:endParaRPr lang="ka-GE" dirty="0"/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ka-GE" dirty="0"/>
              <a:t>სამმართველოში კადრების პროფესიული გადამზადება და </a:t>
            </a:r>
            <a:r>
              <a:rPr lang="ka-GE" dirty="0" smtClean="0"/>
              <a:t>კვალიფიკაციის ასამაღლებელ სწავლებებში ჩართულობა;</a:t>
            </a:r>
          </a:p>
          <a:p>
            <a:pPr marL="800100" lvl="1" indent="-342900" algn="just">
              <a:lnSpc>
                <a:spcPct val="15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ka-GE" dirty="0" smtClean="0"/>
              <a:t>სამმართველოს სრული და დროული დაკომპლექტების აუცილებლობა.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1329" y="3789040"/>
            <a:ext cx="82809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2200" b="1" dirty="0"/>
              <a:t>ინტერნაციონალიზაციის </a:t>
            </a:r>
            <a:r>
              <a:rPr lang="ka-GE" sz="2200" b="1" dirty="0" smtClean="0"/>
              <a:t>პოლიტიკა მეტად აქტიურად წარიმართებოდა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900" dirty="0" smtClean="0"/>
              <a:t>ინგლისური ენის მცოდნე მეტი პერსონალი და იუნკერი;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900" dirty="0" smtClean="0"/>
              <a:t>უცხოეთის აკადემიებზე მორგებული ინგლისერენოვანი  სასწავლო კურსების არარსებობა;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Courier New" pitchFamily="49" charset="0"/>
              <a:buChar char="o"/>
            </a:pPr>
            <a:r>
              <a:rPr lang="ka-GE" sz="1900" dirty="0" smtClean="0"/>
              <a:t>არასაკმარისი წვდომა სამეცნიერო ბაზებსა და ბიბლიოთეკებზე.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6485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91680" y="116632"/>
            <a:ext cx="6019800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000"/>
              </a:spcAft>
            </a:pPr>
            <a:r>
              <a:rPr lang="ka-GE" sz="2400" b="1" dirty="0" smtClean="0">
                <a:latin typeface="+mj-lt"/>
              </a:rPr>
              <a:t>სასწავლო სამსახური -დაგეგმილი  </a:t>
            </a:r>
            <a:r>
              <a:rPr lang="ka-GE" sz="2400" b="1" dirty="0">
                <a:latin typeface="+mj-lt"/>
              </a:rPr>
              <a:t>ღონისძიებები</a:t>
            </a:r>
            <a:r>
              <a:rPr lang="ka-GE" sz="2400" b="1" dirty="0" smtClean="0">
                <a:latin typeface="+mj-lt"/>
              </a:rPr>
              <a:t>:</a:t>
            </a:r>
            <a:endParaRPr lang="ka-GE" sz="24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772816"/>
            <a:ext cx="8382000" cy="359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latin typeface="BPG Algeti" pitchFamily="2" charset="0"/>
                <a:cs typeface="BPG Algeti" pitchFamily="2" charset="0"/>
              </a:rPr>
              <a:t> </a:t>
            </a:r>
            <a:r>
              <a:rPr lang="ka-GE" dirty="0" smtClean="0">
                <a:cs typeface="BPG Algeti" pitchFamily="2" charset="0"/>
              </a:rPr>
              <a:t>საბაკალავრო </a:t>
            </a:r>
            <a:r>
              <a:rPr lang="ka-GE" dirty="0">
                <a:cs typeface="BPG Algeti" pitchFamily="2" charset="0"/>
              </a:rPr>
              <a:t>და სამაგისტრო საგანმანათლებლო პროგრამების აკადემიური პერსონალისა და იუნკერების შესახებ რეგულარულად ინფორმაციის </a:t>
            </a:r>
            <a:r>
              <a:rPr lang="ka-GE" dirty="0" smtClean="0">
                <a:cs typeface="BPG Algeti" pitchFamily="2" charset="0"/>
              </a:rPr>
              <a:t>განახლება </a:t>
            </a:r>
            <a:r>
              <a:rPr lang="ka-GE" dirty="0">
                <a:cs typeface="BPG Algeti" pitchFamily="2" charset="0"/>
              </a:rPr>
              <a:t>განათლების ხარისხის განვითარების ეროვნული ცენტრის რეესტრში</a:t>
            </a:r>
            <a:r>
              <a:rPr lang="ka-GE" dirty="0" smtClean="0">
                <a:cs typeface="BPG Algeti" pitchFamily="2" charset="0"/>
              </a:rPr>
              <a:t>;</a:t>
            </a:r>
            <a:endParaRPr lang="ka-GE" dirty="0"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/>
              <a:t> აკადემიის </a:t>
            </a:r>
            <a:r>
              <a:rPr lang="ka-GE" dirty="0"/>
              <a:t>საგანმანათლებლო პროგრამების მიხედვით </a:t>
            </a:r>
            <a:r>
              <a:rPr lang="ka-GE" dirty="0" smtClean="0">
                <a:cs typeface="BPG Algeti" pitchFamily="2" charset="0"/>
              </a:rPr>
              <a:t>გამოსაშვები </a:t>
            </a:r>
            <a:r>
              <a:rPr lang="ka-GE" dirty="0">
                <a:cs typeface="BPG Algeti" pitchFamily="2" charset="0"/>
              </a:rPr>
              <a:t>გამოცდების მონიტორინგი და საგამოცდო კომისიების მუშაობის ოქმების მომზადება</a:t>
            </a:r>
            <a:r>
              <a:rPr lang="ka-GE" dirty="0" smtClean="0">
                <a:cs typeface="BPG Algeti" pitchFamily="2" charset="0"/>
              </a:rPr>
              <a:t>;</a:t>
            </a:r>
            <a:endParaRPr lang="ka-GE" dirty="0">
              <a:cs typeface="BPG Algeti" pitchFamily="2" charset="0"/>
            </a:endParaRPr>
          </a:p>
          <a:p>
            <a:pPr marL="179388" indent="-179388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ka-GE" dirty="0" smtClean="0">
                <a:cs typeface="BPG Algeti" pitchFamily="2" charset="0"/>
              </a:rPr>
              <a:t> ბაკალავრიატის </a:t>
            </a:r>
            <a:r>
              <a:rPr lang="ka-GE" dirty="0">
                <a:cs typeface="BPG Algeti" pitchFamily="2" charset="0"/>
              </a:rPr>
              <a:t>და თავდაცვის ანალიზის სამაგისტრო საგანმანათლებლო პროგრამების </a:t>
            </a:r>
            <a:r>
              <a:rPr lang="ka-GE" dirty="0" smtClean="0">
                <a:cs typeface="BPG Algeti" pitchFamily="2" charset="0"/>
              </a:rPr>
              <a:t>კურსდამთავრებულთათვის </a:t>
            </a:r>
            <a:r>
              <a:rPr lang="ka-GE" dirty="0">
                <a:cs typeface="BPG Algeti" pitchFamily="2" charset="0"/>
              </a:rPr>
              <a:t>დიპლომების, დიპლომის დანართების,  აკადემიური ცნობების და სასწავლო ბარათების მომზადება დადგენილი წესის შესაბამისად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0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00200" y="152400"/>
            <a:ext cx="6019800" cy="10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000"/>
              </a:spcAft>
            </a:pPr>
            <a:r>
              <a:rPr lang="ka-GE" sz="2400" b="1" dirty="0" smtClean="0">
                <a:latin typeface="LitNusx" pitchFamily="2" charset="0"/>
              </a:rPr>
              <a:t>ხარისხის უზრუნველყოფის სა</a:t>
            </a:r>
            <a:r>
              <a:rPr lang="en-US" sz="2400" b="1" dirty="0" smtClean="0">
                <a:latin typeface="LitNusx" pitchFamily="2" charset="0"/>
              </a:rPr>
              <a:t>m</a:t>
            </a:r>
            <a:r>
              <a:rPr lang="ka-GE" sz="2400" b="1" dirty="0" smtClean="0">
                <a:latin typeface="LitNusx" pitchFamily="2" charset="0"/>
              </a:rPr>
              <a:t>სახურის მიერ შესრულებული დაგეგმილი ღონისძიებები</a:t>
            </a:r>
            <a:endParaRPr lang="ka-GE" sz="2400" dirty="0">
              <a:latin typeface="Calibri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48394695"/>
              </p:ext>
            </p:extLst>
          </p:nvPr>
        </p:nvGraphicFramePr>
        <p:xfrm>
          <a:off x="736848" y="1941533"/>
          <a:ext cx="7795592" cy="414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8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00200" y="152400"/>
            <a:ext cx="6019800" cy="10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000"/>
              </a:spcAft>
            </a:pPr>
            <a:r>
              <a:rPr lang="ka-GE" sz="2400" b="1" dirty="0" smtClean="0">
                <a:latin typeface="LitNusx" pitchFamily="2" charset="0"/>
              </a:rPr>
              <a:t>ხარისხის უზრუნველყოფის სამსახურის მიერ შესრულებული დაგეგმილი ღონისძიებები</a:t>
            </a:r>
            <a:endParaRPr lang="ka-GE" sz="24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15949"/>
              </p:ext>
            </p:extLst>
          </p:nvPr>
        </p:nvGraphicFramePr>
        <p:xfrm>
          <a:off x="37578" y="1396999"/>
          <a:ext cx="8968636" cy="52227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2811"/>
                <a:gridCol w="1352811"/>
                <a:gridCol w="2480154"/>
                <a:gridCol w="1478071"/>
                <a:gridCol w="2304789"/>
              </a:tblGrid>
              <a:tr h="456853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dirty="0" err="1" smtClean="0">
                          <a:latin typeface="Sanet" pitchFamily="34" charset="0"/>
                        </a:rPr>
                        <a:t>skola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net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dirty="0" err="1" smtClean="0">
                          <a:latin typeface="Sanet" pitchFamily="34" charset="0"/>
                        </a:rPr>
                        <a:t>eqspertiza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net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dirty="0" err="1" smtClean="0">
                          <a:latin typeface="Sanet" pitchFamily="34" charset="0"/>
                        </a:rPr>
                        <a:t>kvleva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net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dirty="0" err="1" smtClean="0">
                          <a:latin typeface="Sanet" pitchFamily="34" charset="0"/>
                        </a:rPr>
                        <a:t>monitoringi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net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dirty="0" err="1" smtClean="0">
                          <a:latin typeface="Sanet" pitchFamily="34" charset="0"/>
                        </a:rPr>
                        <a:t>treningi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Sanet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80952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i="0" dirty="0" err="1" smtClean="0">
                          <a:latin typeface="Sanet" pitchFamily="34" charset="0"/>
                        </a:rPr>
                        <a:t>bakalavriati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Sane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სასწავლო პროცესის დაწყებამდე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b="1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იუნკერთა </a:t>
                      </a:r>
                      <a:r>
                        <a:rPr lang="ka-GE" sz="1000" b="1" baseline="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გამოკითხვა  სასწავლო წლის განმავლობაში (იხ.სასწავლო ბატალიონის გრაფაში).</a:t>
                      </a:r>
                      <a:endParaRPr lang="ka-GE" sz="1000" b="1" dirty="0" smtClean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ინსტრუქტორითა / აკ.პერსონალის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:</a:t>
                      </a:r>
                      <a:r>
                        <a:rPr lang="ka-GE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08.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2017,</a:t>
                      </a:r>
                      <a:r>
                        <a:rPr lang="ka-GE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28.02.2018,</a:t>
                      </a:r>
                      <a:r>
                        <a:rPr lang="ka-GE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06.03.2018,</a:t>
                      </a:r>
                      <a:r>
                        <a:rPr lang="ka-GE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10.03.2018</a:t>
                      </a:r>
                      <a:r>
                        <a:rPr lang="ka-GE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09.03.2018</a:t>
                      </a:r>
                      <a:r>
                        <a:rPr lang="ka-GE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05.04.2018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წლის</a:t>
                      </a:r>
                      <a:r>
                        <a:rPr lang="ka-GE" sz="1100" baseline="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განმავლობაში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10.07.2018</a:t>
                      </a: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აკრედიტაციის ახალი სტანდარტები </a:t>
                      </a:r>
                      <a:r>
                        <a:rPr lang="ka-GE" sz="10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(</a:t>
                      </a: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აკრ.სტ.)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386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i="0" dirty="0" err="1" smtClean="0">
                          <a:latin typeface="Sanet" pitchFamily="34" charset="0"/>
                        </a:rPr>
                        <a:t>sameTauro-saStabo</a:t>
                      </a:r>
                      <a:r>
                        <a:rPr lang="en-US" sz="1200" b="1" i="0" dirty="0" smtClean="0">
                          <a:latin typeface="Sanet" pitchFamily="34" charset="0"/>
                        </a:rPr>
                        <a:t> </a:t>
                      </a:r>
                      <a:r>
                        <a:rPr lang="en-US" sz="1200" b="1" i="0" dirty="0" err="1" smtClean="0">
                          <a:latin typeface="Sanet" pitchFamily="34" charset="0"/>
                        </a:rPr>
                        <a:t>koleji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Sane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სასწავლო პროცესის დაწყებამდე</a:t>
                      </a:r>
                      <a:endParaRPr lang="ka-GE" sz="1050" dirty="0">
                        <a:solidFill>
                          <a:srgbClr val="000000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b="1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ამოკითხვა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: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10.02.2017</a:t>
                      </a:r>
                      <a:r>
                        <a:rPr lang="ka-GE" sz="1000" baseline="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14.07.2017,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31.10.2017</a:t>
                      </a:r>
                      <a:r>
                        <a:rPr lang="ka-GE" sz="1000" baseline="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29.11.2017,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baseline="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28.12.2017</a:t>
                      </a:r>
                      <a:r>
                        <a:rPr lang="ka-GE" sz="1000" baseline="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01.03.2018.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a-GE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17.11.2017;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900" dirty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04.09.2017-09</a:t>
                      </a:r>
                      <a:r>
                        <a:rPr lang="ka-GE" sz="1050" dirty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09.</a:t>
                      </a: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2017   ეფექტური სწავლება      (ეფ.სწ.)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09.08.2018      აკრ.სტ. </a:t>
                      </a:r>
                    </a:p>
                  </a:txBody>
                  <a:tcPr marL="68580" marR="68580" marT="0" marB="0" anchor="ctr"/>
                </a:tc>
              </a:tr>
              <a:tr h="844214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i="0" dirty="0" err="1" smtClean="0">
                          <a:latin typeface="Sanet" pitchFamily="34" charset="0"/>
                        </a:rPr>
                        <a:t>enobrivi</a:t>
                      </a:r>
                      <a:r>
                        <a:rPr lang="en-US" sz="1200" b="1" i="0" baseline="0" dirty="0" smtClean="0">
                          <a:latin typeface="Sanet" pitchFamily="34" charset="0"/>
                        </a:rPr>
                        <a:t> </a:t>
                      </a:r>
                      <a:r>
                        <a:rPr lang="en-US" sz="1200" b="1" i="0" baseline="0" dirty="0" err="1" smtClean="0">
                          <a:latin typeface="Sanet" pitchFamily="34" charset="0"/>
                        </a:rPr>
                        <a:t>momzadebis</a:t>
                      </a:r>
                      <a:r>
                        <a:rPr lang="en-US" sz="1200" b="1" i="0" baseline="0" dirty="0" smtClean="0">
                          <a:latin typeface="Sanet" pitchFamily="34" charset="0"/>
                        </a:rPr>
                        <a:t> </a:t>
                      </a:r>
                      <a:r>
                        <a:rPr lang="en-US" sz="1200" b="1" i="0" baseline="0" dirty="0" err="1" smtClean="0">
                          <a:latin typeface="Sanet" pitchFamily="34" charset="0"/>
                        </a:rPr>
                        <a:t>skola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Sane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სასწავლო პროცესის დაწყებამდე</a:t>
                      </a:r>
                      <a:endParaRPr lang="ka-G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ka-G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გამოკითხვა 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26-27.07.2017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00" dirty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31.10.2017 </a:t>
                      </a:r>
                      <a:endParaRPr lang="ka-GE" sz="1000" dirty="0" smtClean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13.02.2018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04.03.2018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19.10.2017-20.10.2017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26.07.2017-28.07.2017</a:t>
                      </a: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   ეფ .სწ.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04.09.2017-09.09.2017</a:t>
                      </a: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kumimoji="0" lang="ka-G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ეფ .სწ.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11.09.2017-13.09.2017</a:t>
                      </a: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kumimoji="0" lang="ka-G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ეფ. სწ.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16.10.2017-18.10.2017     </a:t>
                      </a:r>
                      <a:r>
                        <a:rPr kumimoji="0" lang="ka-G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ეფ. სწ.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20.11.2017-22.11.2017</a:t>
                      </a: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kumimoji="0" lang="ka-GE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ეფ. სწ.</a:t>
                      </a:r>
                      <a:endParaRPr lang="ka-GE" sz="1050" dirty="0" smtClean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058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i="0" dirty="0" err="1" smtClean="0">
                          <a:latin typeface="Sanet" pitchFamily="34" charset="0"/>
                        </a:rPr>
                        <a:t>oficerTa</a:t>
                      </a:r>
                      <a:r>
                        <a:rPr lang="en-US" sz="1200" b="1" i="0" dirty="0" smtClean="0">
                          <a:latin typeface="Sanet" pitchFamily="34" charset="0"/>
                        </a:rPr>
                        <a:t> </a:t>
                      </a:r>
                      <a:r>
                        <a:rPr lang="en-US" sz="1200" b="1" i="0" dirty="0" err="1" smtClean="0">
                          <a:latin typeface="Sanet" pitchFamily="34" charset="0"/>
                        </a:rPr>
                        <a:t>mimarTuleba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Sane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სასწავლო პროცესის დაწყებამდე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a-G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გამოკითხვა:          </a:t>
                      </a:r>
                      <a:r>
                        <a:rPr lang="ka-GE" sz="1000" kern="120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25.05.2018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SakarMtavr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ეფექტური სწავლება: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3.10.2017-31.10.2017   </a:t>
                      </a:r>
                      <a:r>
                        <a:rPr lang="ka-GE" sz="1050" dirty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ოფიცრ.)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27.11.2017-01.12.2017</a:t>
                      </a:r>
                      <a:r>
                        <a:rPr lang="ka-GE" sz="1050" dirty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Sylfaen"/>
                          <a:ea typeface="Calibri"/>
                          <a:cs typeface="Times New Roman"/>
                        </a:rPr>
                        <a:t>სერჟანტ.)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15.01.2018-22-02-2018 (ოფიცრ.)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16.04.2018-08.05.2018 (ოფიცრ.)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23.04.2018-02.05.2018 (ფიზ.მომზ.</a:t>
                      </a:r>
                      <a:r>
                        <a:rPr lang="ka-GE" sz="10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a-GE" sz="10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ინსტრ.)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661">
                <a:tc>
                  <a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i="0" dirty="0" err="1" smtClean="0">
                          <a:latin typeface="Sanet" pitchFamily="34" charset="0"/>
                        </a:rPr>
                        <a:t>saswavlo</a:t>
                      </a:r>
                      <a:r>
                        <a:rPr lang="en-US" sz="1200" b="1" i="0" dirty="0" smtClean="0">
                          <a:latin typeface="Sanet" pitchFamily="34" charset="0"/>
                        </a:rPr>
                        <a:t> </a:t>
                      </a:r>
                      <a:r>
                        <a:rPr lang="en-US" sz="1200" b="1" i="0" dirty="0" err="1" smtClean="0">
                          <a:latin typeface="Sanet" pitchFamily="34" charset="0"/>
                        </a:rPr>
                        <a:t>batalioni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Sane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სასწავლო პროცესის დაწყებამდე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25.07.2017  ყველა კურსი ;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06.09.2017 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lfaen"/>
                          <a:ea typeface="Calibri"/>
                          <a:cs typeface="Times New Roman"/>
                        </a:rPr>
                        <a:t>IV </a:t>
                      </a: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კურსი;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lfaen"/>
                          <a:ea typeface="Calibri"/>
                          <a:cs typeface="Times New Roman"/>
                        </a:rPr>
                        <a:t>.11</a:t>
                      </a: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lfaen"/>
                          <a:ea typeface="Calibri"/>
                          <a:cs typeface="Times New Roman"/>
                        </a:rPr>
                        <a:t>01.12</a:t>
                      </a: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.2017 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lfaen"/>
                          <a:ea typeface="Calibri"/>
                          <a:cs typeface="Times New Roman"/>
                        </a:rPr>
                        <a:t>I</a:t>
                      </a: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ylfaen"/>
                          <a:ea typeface="Calibri"/>
                          <a:cs typeface="Times New Roman"/>
                        </a:rPr>
                        <a:t>III  </a:t>
                      </a: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კურსი;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10.11.2017;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27-28.11.2017;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08-12.12.2017;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a-G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2018 წლის  მარტი ყველა კურსი;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a-GE" sz="1000" b="0" dirty="0" smtClean="0">
                          <a:solidFill>
                            <a:schemeClr val="tx1"/>
                          </a:solidFill>
                          <a:latin typeface="SakarMtavr" pitchFamily="2" charset="0"/>
                        </a:rPr>
                        <a:t>წლის განმავლობაში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SakarMtavr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SakarMtavr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7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00200" y="152400"/>
            <a:ext cx="6019800" cy="10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1000"/>
              </a:spcAft>
            </a:pPr>
            <a:r>
              <a:rPr lang="ka-GE" sz="2400" b="1" dirty="0">
                <a:latin typeface="LitNusx" pitchFamily="2" charset="0"/>
              </a:rPr>
              <a:t>ხარისხის უზრუნველყოფის </a:t>
            </a:r>
            <a:r>
              <a:rPr lang="ka-GE" sz="2400" b="1" dirty="0" smtClean="0">
                <a:latin typeface="LitNusx" pitchFamily="2" charset="0"/>
              </a:rPr>
              <a:t>სამსახურის </a:t>
            </a:r>
            <a:r>
              <a:rPr lang="ka-GE" sz="2400" b="1" dirty="0">
                <a:latin typeface="LitNusx" pitchFamily="2" charset="0"/>
              </a:rPr>
              <a:t>მიერ შესრულებული დაგეგმილი ღონისძიებები</a:t>
            </a:r>
            <a:endParaRPr lang="ka-GE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305800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ka-GE" b="1" dirty="0"/>
              <a:t>მენეჯმენტის და ინფორმატიკის საბაკალავრო საგანმანათლებლო პროგრამების აკრედიტაცია;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ka-GE" b="1" dirty="0" smtClean="0"/>
              <a:t>მომზადდა </a:t>
            </a:r>
            <a:r>
              <a:rPr lang="ka-GE" b="1" dirty="0"/>
              <a:t>იუნკერთა კონტიგენტის განსაზღვრის  წესი;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ka-GE" b="1" dirty="0"/>
              <a:t>ცვლილებები სასწავლო პროცესის მარეგულირებელ წესში;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ka-GE" b="1" dirty="0"/>
              <a:t>სტრატეგიული დაგეგმარების მეთოდოლოგია;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ka-GE" b="1" dirty="0"/>
              <a:t>კორექტირება მოხდა ხარისხის კითხვარებში;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ka-GE" b="1" dirty="0"/>
              <a:t>ჩატარდა ვებგვერდის მონიტორინგი;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b="1" dirty="0" smtClean="0"/>
              <a:t>ინჟინერიის საბაკალავრო საგანმანათლებლო პროგრამის სააკრედიტაციოდ წარდგენა.</a:t>
            </a:r>
            <a:endParaRPr lang="en-US" b="1" dirty="0" smtClean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b="1" dirty="0"/>
              <a:t>აკადემიის 7 წლიანი სტრატეგია;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a-GE" b="1" dirty="0"/>
              <a:t>აკადემიის 3 წლიანი და 7 წლიანი სამოქმედო გეგმები</a:t>
            </a:r>
            <a:r>
              <a:rPr lang="ka-GE" b="1" dirty="0" smtClean="0"/>
              <a:t>;</a:t>
            </a:r>
            <a:endParaRPr lang="ka-GE" b="1" dirty="0"/>
          </a:p>
          <a:p>
            <a:pPr lvl="0">
              <a:lnSpc>
                <a:spcPct val="150000"/>
              </a:lnSpc>
            </a:pPr>
            <a:endParaRPr lang="ka-GE" b="1" dirty="0"/>
          </a:p>
        </p:txBody>
      </p:sp>
    </p:spTree>
    <p:extLst>
      <p:ext uri="{BB962C8B-B14F-4D97-AF65-F5344CB8AC3E}">
        <p14:creationId xmlns:p14="http://schemas.microsoft.com/office/powerpoint/2010/main" val="19955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00200" y="152400"/>
            <a:ext cx="6019800" cy="10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ka-GE" sz="2400" b="1" dirty="0">
                <a:latin typeface="LitNusx" pitchFamily="2" charset="0"/>
              </a:rPr>
              <a:t>ხარისხის უზრუნველყოფის </a:t>
            </a:r>
            <a:r>
              <a:rPr lang="ka-GE" sz="2400" b="1" dirty="0" smtClean="0">
                <a:latin typeface="LitNusx" pitchFamily="2" charset="0"/>
              </a:rPr>
              <a:t>სამსახურის </a:t>
            </a:r>
            <a:r>
              <a:rPr lang="ka-GE" sz="2400" b="1" dirty="0">
                <a:latin typeface="LitNusx" pitchFamily="2" charset="0"/>
              </a:rPr>
              <a:t>მიერ შესრულებული დაგეგმილი ღონისძიებები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800100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b="1" dirty="0"/>
              <a:t>დაინერგა ურთიერთდასწრების პრაქტიკა;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b="1" dirty="0"/>
              <a:t>დაინერგა  პლაგიატის წინააღმდეგ  მიმართული პოლიტიკა;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b="1" dirty="0"/>
              <a:t>პერსონალის შეფასების წესი;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b="1" dirty="0"/>
              <a:t>ხარისხის სახელმძღვანელო;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b="1" dirty="0"/>
              <a:t>კონკურსის ჩატარების წესი;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b="1" dirty="0"/>
              <a:t>შეიქმნა აფილირების წესი;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b="1" dirty="0" smtClean="0"/>
              <a:t>მოდიფიცირდა </a:t>
            </a:r>
            <a:r>
              <a:rPr lang="ka-GE" sz="2000" b="1" dirty="0"/>
              <a:t>ნორმატიული </a:t>
            </a:r>
            <a:r>
              <a:rPr lang="ka-GE" sz="2000" b="1" dirty="0" smtClean="0"/>
              <a:t>დოკუმენტები;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b="1" dirty="0" smtClean="0"/>
              <a:t>მონაწილეობა  ბაკალავრიატზე აბიტურიენტთა მიმღებ საკონკურსო კომისიაში</a:t>
            </a:r>
            <a:r>
              <a:rPr lang="ka-GE" sz="1600" dirty="0" smtClean="0"/>
              <a:t>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85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 flipV="1">
            <a:off x="4543425" y="-3331819"/>
            <a:ext cx="45719" cy="915543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/>
          <p:cNvSpPr/>
          <p:nvPr/>
        </p:nvSpPr>
        <p:spPr>
          <a:xfrm rot="16200000">
            <a:off x="4353647" y="2099688"/>
            <a:ext cx="436710" cy="9144004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3450" y="1388431"/>
            <a:ext cx="1735014" cy="245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093" y="1388431"/>
            <a:ext cx="1735014" cy="245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625" y="1381565"/>
            <a:ext cx="1736412" cy="245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0735" y="1381565"/>
            <a:ext cx="1735014" cy="245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5845" y="3929806"/>
            <a:ext cx="1735014" cy="245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0508" y="3929806"/>
            <a:ext cx="1735014" cy="245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8917" y="3839953"/>
            <a:ext cx="1736412" cy="245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 rot="16200000" flipV="1">
            <a:off x="3931906" y="-3943336"/>
            <a:ext cx="1268760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 rot="16200000" flipV="1">
            <a:off x="4456684" y="2170680"/>
            <a:ext cx="219205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ounded Rectangle 32"/>
          <p:cNvSpPr/>
          <p:nvPr/>
        </p:nvSpPr>
        <p:spPr>
          <a:xfrm>
            <a:off x="-597072" y="473374"/>
            <a:ext cx="6231672" cy="68785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27"/>
          <p:cNvSpPr/>
          <p:nvPr/>
        </p:nvSpPr>
        <p:spPr>
          <a:xfrm>
            <a:off x="251520" y="454074"/>
            <a:ext cx="5510453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000" b="1" dirty="0">
                <a:solidFill>
                  <a:schemeClr val="bg1"/>
                </a:solidFill>
                <a:latin typeface="Sanet" pitchFamily="34" charset="0"/>
              </a:rPr>
              <a:t>momzadda akademiuri da samxedro </a:t>
            </a:r>
            <a:endParaRPr lang="nn-NO" sz="2000" b="1" dirty="0" smtClean="0">
              <a:solidFill>
                <a:schemeClr val="bg1"/>
              </a:solidFill>
              <a:latin typeface="Sane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2000" b="1" dirty="0" smtClean="0">
                <a:solidFill>
                  <a:schemeClr val="bg1"/>
                </a:solidFill>
                <a:latin typeface="Sanet" pitchFamily="34" charset="0"/>
              </a:rPr>
              <a:t>programebis </a:t>
            </a:r>
            <a:r>
              <a:rPr lang="nn-NO" sz="2000" b="1" dirty="0">
                <a:solidFill>
                  <a:schemeClr val="bg1"/>
                </a:solidFill>
                <a:latin typeface="Sanet" pitchFamily="34" charset="0"/>
              </a:rPr>
              <a:t>katalogebi;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n-NO" sz="2000" b="1" dirty="0" err="1">
              <a:solidFill>
                <a:schemeClr val="bg1"/>
              </a:solidFill>
              <a:latin typeface="Sane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37" y="1268760"/>
            <a:ext cx="868669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საინფორმაციო გასვლები საქართველოს რეგიონებში;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გასვლები 4+1 პროგრამის ფარგლებში შერიგებისა და სამოქალაქო თანასწორობის საკითხებშ</a:t>
            </a:r>
            <a:r>
              <a:rPr lang="ka-GE" sz="2000" dirty="0"/>
              <a:t>ი</a:t>
            </a:r>
            <a:r>
              <a:rPr lang="en-US" sz="2000" dirty="0" smtClean="0"/>
              <a:t> </a:t>
            </a:r>
            <a:r>
              <a:rPr lang="ka-GE" sz="2000" dirty="0" smtClean="0"/>
              <a:t>საქართველოს სახელწიფო მინისტრის აპარატთან ერთად;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გასვლები საქართველოს ეთნიკური უმცირესობებით დასახლებულ რეგიონებში რონდელის ფონდთან ერთად;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ka-GE" sz="2000" dirty="0" smtClean="0"/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 rot="16200000" flipV="1">
            <a:off x="3931906" y="-3943336"/>
            <a:ext cx="1268760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-609599" y="639964"/>
            <a:ext cx="6308942" cy="52126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6200000" flipV="1">
            <a:off x="4456684" y="2170680"/>
            <a:ext cx="219205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91858" y="665016"/>
            <a:ext cx="7795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2000" b="1" dirty="0" smtClean="0">
                <a:solidFill>
                  <a:schemeClr val="bg1"/>
                </a:solidFill>
                <a:latin typeface="Sanet" pitchFamily="34" charset="0"/>
              </a:rPr>
              <a:t>გასვლები რეგიონებში</a:t>
            </a:r>
            <a:endParaRPr lang="en-US" sz="2000" b="1" dirty="0">
              <a:solidFill>
                <a:schemeClr val="bg1"/>
              </a:solidFill>
              <a:latin typeface="Sanet" pitchFamily="34" charset="0"/>
            </a:endParaRPr>
          </a:p>
        </p:txBody>
      </p:sp>
      <p:pic>
        <p:nvPicPr>
          <p:cNvPr id="2060" name="Picture 12" descr="C:\Users\mdarbaidze\Desktop\29662617_1866681563371541_689461633618790835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48" y="4383609"/>
            <a:ext cx="3119730" cy="20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4308" y="2204578"/>
            <a:ext cx="43590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პროექტის მიზანი;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პროექტის ჩართულობა;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პროექტის მონაწილეები;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პროექტის შედეგი;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ანგარიში;</a:t>
            </a:r>
            <a:endParaRPr lang="ru-RU" sz="2000" dirty="0"/>
          </a:p>
        </p:txBody>
      </p:sp>
      <p:sp>
        <p:nvSpPr>
          <p:cNvPr id="7" name="Rectangle 6"/>
          <p:cNvSpPr/>
          <p:nvPr/>
        </p:nvSpPr>
        <p:spPr>
          <a:xfrm rot="16200000" flipV="1">
            <a:off x="3931906" y="-3943336"/>
            <a:ext cx="1268760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 flipV="1">
            <a:off x="4456684" y="2170680"/>
            <a:ext cx="219205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ounded Rectangle 11"/>
          <p:cNvSpPr/>
          <p:nvPr/>
        </p:nvSpPr>
        <p:spPr>
          <a:xfrm>
            <a:off x="-597073" y="473374"/>
            <a:ext cx="7924799" cy="68785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80369" y="456555"/>
            <a:ext cx="769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proeqti-kursdamTavrebulTa</a:t>
            </a:r>
            <a:r>
              <a:rPr lang="en-US" sz="2000" b="1" dirty="0" smtClean="0">
                <a:solidFill>
                  <a:schemeClr val="bg1"/>
                </a:solidFill>
                <a:latin typeface="Sanet" pitchFamily="34" charset="0"/>
              </a:rPr>
              <a:t> da </a:t>
            </a: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damsaqmebelTa</a:t>
            </a:r>
            <a:r>
              <a:rPr lang="en-US" sz="2000" b="1" dirty="0" smtClean="0">
                <a:solidFill>
                  <a:schemeClr val="bg1"/>
                </a:solidFill>
                <a:latin typeface="Sanet" pitchFamily="34" charset="0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Sedegebisa</a:t>
            </a:r>
            <a:r>
              <a:rPr lang="en-US" sz="2000" b="1" dirty="0" smtClean="0">
                <a:solidFill>
                  <a:schemeClr val="bg1"/>
                </a:solidFill>
                <a:latin typeface="Sanet" pitchFamily="34" charset="0"/>
              </a:rPr>
              <a:t> da </a:t>
            </a: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molodinebis</a:t>
            </a:r>
            <a:r>
              <a:rPr lang="en-US" sz="2000" b="1" dirty="0" smtClean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kvleva</a:t>
            </a:r>
            <a:endParaRPr lang="en-US" sz="2000" b="1" dirty="0">
              <a:solidFill>
                <a:schemeClr val="bg1"/>
              </a:solidFill>
              <a:latin typeface="Sanet" pitchFamily="34" charset="0"/>
            </a:endParaRPr>
          </a:p>
        </p:txBody>
      </p:sp>
      <p:pic>
        <p:nvPicPr>
          <p:cNvPr id="1029" name="Picture 5" descr="C:\Users\mdarbaidze\Downloads\36269295_1972638972775799_997590237070753792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27" y="1268761"/>
            <a:ext cx="3727973" cy="24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5647" y="2204579"/>
            <a:ext cx="43590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პროექტის მიზანი;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პროექტის ჩართულობა;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პროექტის მონაწილეები;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პროექტის შედეგი;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ანგარიში;</a:t>
            </a:r>
            <a:endParaRPr lang="ru-RU" sz="2000" dirty="0"/>
          </a:p>
        </p:txBody>
      </p:sp>
      <p:sp>
        <p:nvSpPr>
          <p:cNvPr id="7" name="Rectangle 6"/>
          <p:cNvSpPr/>
          <p:nvPr/>
        </p:nvSpPr>
        <p:spPr>
          <a:xfrm rot="16200000" flipV="1">
            <a:off x="3931906" y="-3943336"/>
            <a:ext cx="1268760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 flipV="1">
            <a:off x="4456684" y="2170680"/>
            <a:ext cx="219205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ounded Rectangle 11"/>
          <p:cNvSpPr/>
          <p:nvPr/>
        </p:nvSpPr>
        <p:spPr>
          <a:xfrm>
            <a:off x="-597073" y="473374"/>
            <a:ext cx="7924799" cy="68785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80369" y="456555"/>
            <a:ext cx="769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p</a:t>
            </a: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roeqti-swavlebis</a:t>
            </a:r>
            <a:r>
              <a:rPr lang="en-US" sz="2000" b="1" dirty="0" smtClean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xarisxis</a:t>
            </a:r>
            <a:r>
              <a:rPr lang="en-US" sz="2000" b="1" dirty="0" smtClean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kultura</a:t>
            </a:r>
            <a:r>
              <a:rPr lang="en-US" sz="2000" b="1" dirty="0" smtClean="0">
                <a:solidFill>
                  <a:schemeClr val="bg1"/>
                </a:solidFill>
                <a:latin typeface="Sanet" pitchFamily="34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samxedro</a:t>
            </a:r>
            <a:r>
              <a:rPr lang="en-US" sz="2000" b="1" dirty="0" smtClean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ganaTlebaSi</a:t>
            </a:r>
            <a:r>
              <a:rPr lang="en-US" sz="2000" b="1" dirty="0" smtClean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saqarTveloSi</a:t>
            </a:r>
            <a:endParaRPr lang="en-US" sz="2000" b="1" dirty="0">
              <a:solidFill>
                <a:schemeClr val="bg1"/>
              </a:solidFill>
              <a:latin typeface="Sanet" pitchFamily="34" charset="0"/>
            </a:endParaRPr>
          </a:p>
        </p:txBody>
      </p:sp>
      <p:pic>
        <p:nvPicPr>
          <p:cNvPr id="1026" name="Picture 2" descr="C:\Users\mdarbaidze\Downloads\29665446_1872489916124039_201558309243142459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48" y="3814227"/>
            <a:ext cx="4400052" cy="29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3332" y="2893511"/>
            <a:ext cx="407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46725" y="3197299"/>
            <a:ext cx="871396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sz="2000" dirty="0"/>
              <a:t> „აკადემიური კეთილსინდისიერება ხარისხიანი სწავლისა და სწავლებისთვის ქართულ უმაღლეს საგანმანათლებლო დაწესებულებაში (</a:t>
            </a:r>
            <a:r>
              <a:rPr lang="en-US" sz="2000" dirty="0"/>
              <a:t>INTEGRITY)</a:t>
            </a:r>
          </a:p>
          <a:p>
            <a:pPr>
              <a:lnSpc>
                <a:spcPct val="150000"/>
              </a:lnSpc>
            </a:pPr>
            <a:r>
              <a:rPr lang="ka-GE" sz="1400" dirty="0" smtClean="0"/>
              <a:t>განხორციელდა ვიზიტი ვენის უნივერსიტეტში, ავსტრია 2018;</a:t>
            </a:r>
          </a:p>
          <a:p>
            <a:pPr>
              <a:lnSpc>
                <a:spcPct val="150000"/>
              </a:lnSpc>
            </a:pPr>
            <a:r>
              <a:rPr lang="ka-GE" sz="1400" dirty="0" smtClean="0"/>
              <a:t>ქუთაისის აკაკი წერეთლის სახელობის სახელმწიფო უნივერსიტეტში;</a:t>
            </a:r>
          </a:p>
          <a:p>
            <a:pPr>
              <a:lnSpc>
                <a:spcPct val="150000"/>
              </a:lnSpc>
            </a:pPr>
            <a:r>
              <a:rPr lang="ka-GE" sz="1400" dirty="0" smtClean="0"/>
              <a:t>უფსალას უნივერსიტეტში, შვედეთი 2018</a:t>
            </a:r>
            <a:r>
              <a:rPr lang="ka-GE" sz="1400" dirty="0"/>
              <a:t>;</a:t>
            </a:r>
            <a:endParaRPr lang="ka-GE" sz="1400" dirty="0" smtClean="0"/>
          </a:p>
          <a:p>
            <a:pPr>
              <a:lnSpc>
                <a:spcPct val="150000"/>
              </a:lnSpc>
            </a:pPr>
            <a:r>
              <a:rPr lang="ka-GE" sz="1400" dirty="0" smtClean="0"/>
              <a:t>შუალედური ანგარიში - ოქტომბერი, 2018 წელი.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ka-GE" sz="1400" dirty="0" smtClean="0"/>
              <a:t>ტრენინგები; </a:t>
            </a:r>
            <a:r>
              <a:rPr lang="en-US" sz="1400" dirty="0" err="1" smtClean="0"/>
              <a:t>turn</a:t>
            </a:r>
            <a:r>
              <a:rPr lang="en-US" sz="1400" dirty="0" err="1"/>
              <a:t>i</a:t>
            </a:r>
            <a:r>
              <a:rPr lang="en-US" sz="1400" dirty="0" err="1" smtClean="0"/>
              <a:t>tin</a:t>
            </a:r>
            <a:r>
              <a:rPr lang="en-US" sz="1400" dirty="0" smtClean="0"/>
              <a:t> </a:t>
            </a:r>
            <a:r>
              <a:rPr lang="ka-GE" sz="1400" dirty="0" smtClean="0"/>
              <a:t>-ის ინსტალაცია </a:t>
            </a:r>
            <a:r>
              <a:rPr lang="ru-RU" sz="1400" dirty="0" smtClean="0"/>
              <a:t> 250 </a:t>
            </a:r>
            <a:r>
              <a:rPr lang="ka-GE" sz="1400" dirty="0" smtClean="0"/>
              <a:t>ლიცენზიის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6200000" flipV="1">
            <a:off x="3931906" y="-3943336"/>
            <a:ext cx="1268760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16200000" flipV="1">
            <a:off x="4456684" y="2170680"/>
            <a:ext cx="219205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ounded Rectangle 24"/>
          <p:cNvSpPr/>
          <p:nvPr/>
        </p:nvSpPr>
        <p:spPr>
          <a:xfrm>
            <a:off x="-609599" y="639964"/>
            <a:ext cx="8526048" cy="52126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Rectangle 23"/>
          <p:cNvSpPr/>
          <p:nvPr/>
        </p:nvSpPr>
        <p:spPr>
          <a:xfrm>
            <a:off x="-501041" y="700539"/>
            <a:ext cx="8329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Sanet" pitchFamily="34" charset="0"/>
              </a:rPr>
              <a:t>proeqti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ERASMUS+</a:t>
            </a:r>
            <a:endParaRPr lang="en-US" sz="2000" b="1" dirty="0">
              <a:solidFill>
                <a:schemeClr val="bg1"/>
              </a:solidFill>
              <a:latin typeface="Sane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38" y="1268761"/>
            <a:ext cx="2893512" cy="1928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1"/>
            <a:ext cx="2682039" cy="17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darbaidze\Desktop\logo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9835"/>
            <a:ext cx="12763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1577750"/>
            <a:ext cx="7364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მაინორ პროგრამის ,,საერთო საჯარისო მართვა“-ოფიცრის საწყისი განათლების სტანდარტთან შესაბამისობაში მოყვანა </a:t>
            </a:r>
            <a:r>
              <a:rPr lang="en-US" sz="2000" b="1" dirty="0" smtClean="0"/>
              <a:t>J7 </a:t>
            </a:r>
            <a:r>
              <a:rPr lang="ka-GE" sz="2000" b="1" dirty="0" smtClean="0"/>
              <a:t>სამხედრო განათლების და საბრძოლო მომზადების  დეპარტამენტთან კოორდინირებით.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b="1" dirty="0" smtClean="0"/>
              <a:t>წვრთნებისა და სამხედრო განათლების სარდლობასთან </a:t>
            </a:r>
            <a:r>
              <a:rPr lang="ka-GE" sz="2000" dirty="0" smtClean="0"/>
              <a:t>კოორდინირებით გაკვეთილის გეგმა-კონსპექტში ცვლილებების შეტანა;</a:t>
            </a:r>
            <a:endParaRPr lang="ka-GE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a-GE" sz="2000" dirty="0" smtClean="0"/>
              <a:t>რეკომენდაციები ,,ინსტრუქტორის სახელმძღვანელოში.“-</a:t>
            </a:r>
            <a:r>
              <a:rPr lang="ka-GE" sz="2000" b="1" dirty="0" smtClean="0"/>
              <a:t>სპეციალური დანიშნულების ძალები.</a:t>
            </a:r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 rot="16200000" flipV="1">
            <a:off x="3931906" y="-3943336"/>
            <a:ext cx="1268760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6200000" flipV="1">
            <a:off x="4456684" y="2170680"/>
            <a:ext cx="219205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ounded Rectangle 20"/>
          <p:cNvSpPr/>
          <p:nvPr/>
        </p:nvSpPr>
        <p:spPr>
          <a:xfrm>
            <a:off x="-597072" y="473374"/>
            <a:ext cx="5163358" cy="68785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85914" y="4442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koordinacia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saqarTvelos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Tavdacvis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saministrosTan</a:t>
            </a:r>
            <a:endParaRPr lang="en-US" sz="2000" b="1" dirty="0">
              <a:solidFill>
                <a:schemeClr val="bg1"/>
              </a:solidFill>
              <a:latin typeface="Sane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43608" y="381000"/>
            <a:ext cx="6705600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ka-GE" sz="2400" b="1" dirty="0" smtClean="0">
                <a:latin typeface="+mn-lt"/>
              </a:rPr>
              <a:t>დაგეგმილი ღონისძიებები:</a:t>
            </a:r>
          </a:p>
          <a:p>
            <a:pPr algn="ctr" eaLnBrk="1" hangingPunct="1">
              <a:spcAft>
                <a:spcPts val="1000"/>
              </a:spcAft>
            </a:pPr>
            <a:r>
              <a:rPr lang="ka-GE" sz="2200" b="1" dirty="0" smtClean="0"/>
              <a:t>ბაკალავრიატი</a:t>
            </a:r>
            <a:endParaRPr lang="ka-GE" sz="2200" b="1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484784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ka-GE" dirty="0" smtClean="0"/>
              <a:t>აკადემიის საგანმანათლებლო და სამეცნიერო პროცესის განვითარების ხელშეწყობა, ინოვაციური მიდგომების დანერგვა და მეცნიერული კვლევის შედეგების სასწავლო პროცესში ინტეგრირება;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a-GE" dirty="0"/>
              <a:t> </a:t>
            </a:r>
            <a:r>
              <a:rPr lang="ka-GE" dirty="0" smtClean="0"/>
              <a:t>ინჟინერიის პროგრამის ამოქმედებასთან დაკავშირებით საჭირო მატერიალურ  ტექნიკური ბაზის შექმნა;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 ინგლისურენოვანი </a:t>
            </a:r>
            <a:r>
              <a:rPr lang="ka-GE" dirty="0" smtClean="0"/>
              <a:t>ღონისძიებების (ბრიფინგები/პრეზენტაციები) დაგეგმვა იუნკერების მონაწილეობით;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 </a:t>
            </a:r>
            <a:r>
              <a:rPr lang="ka-GE" dirty="0" smtClean="0"/>
              <a:t>საბაკალავრო საგანმანათლებლო პროგრამების მიხედვით სასწავლო პროცესის დაგეგმვა და ორგანიზება. თანამედროვე სტანდარტების შესაბამისი, მომავალზე ორიენტირებული  აკადემიური განათლების მიღების უზრუნველყოფა იუნკერთათვის;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 იუნკერთათვის შესაბამისი აკადემიური ხარისხის </a:t>
            </a:r>
            <a:r>
              <a:rPr lang="ka-GE" dirty="0" smtClean="0"/>
              <a:t>მინიჭება.</a:t>
            </a:r>
            <a:endParaRPr lang="ka-GE" dirty="0"/>
          </a:p>
          <a:p>
            <a:pPr lvl="0">
              <a:lnSpc>
                <a:spcPct val="150000"/>
              </a:lnSpc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5934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0" y="1665962"/>
            <a:ext cx="10493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5752" y="1406691"/>
            <a:ext cx="72024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dirty="0" smtClean="0"/>
              <a:t>2018-</a:t>
            </a:r>
            <a:r>
              <a:rPr lang="ka-GE" b="1" dirty="0" smtClean="0"/>
              <a:t>უმაღლესი განათლების ხარისხის უზრუნველყოფის სისტემის რეფორმა;</a:t>
            </a:r>
          </a:p>
          <a:p>
            <a:pPr>
              <a:lnSpc>
                <a:spcPct val="150000"/>
              </a:lnSpc>
            </a:pPr>
            <a:r>
              <a:rPr lang="ka-GE" dirty="0" smtClean="0"/>
              <a:t>2018-კონფერენცია </a:t>
            </a:r>
            <a:r>
              <a:rPr lang="ka-GE" dirty="0"/>
              <a:t>განათლების ინტერნაციონალიზაციის თემაზე: „</a:t>
            </a:r>
            <a:r>
              <a:rPr lang="ka-GE" b="1" dirty="0"/>
              <a:t>Find your way“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ka-GE" dirty="0" smtClean="0"/>
              <a:t>2018-აკრედიტაციის </a:t>
            </a:r>
            <a:r>
              <a:rPr lang="ka-GE" dirty="0"/>
              <a:t>განახლებული სტანდარტები და უმაღლესი განათლების ინტერნაციონალიზაცია;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ka-GE" dirty="0" smtClean="0"/>
              <a:t>2018-</a:t>
            </a:r>
            <a:r>
              <a:rPr lang="ka-GE" dirty="0"/>
              <a:t>„</a:t>
            </a:r>
            <a:r>
              <a:rPr lang="ka-GE" b="1" dirty="0"/>
              <a:t>უმაღლესი განათლების ხარისხის შეფასების განახლებული მიდგომები</a:t>
            </a:r>
            <a:r>
              <a:rPr lang="ka-GE" b="1" dirty="0" smtClean="0"/>
              <a:t>“;</a:t>
            </a:r>
            <a:endParaRPr lang="ru-RU" b="1" dirty="0"/>
          </a:p>
        </p:txBody>
      </p:sp>
      <p:sp>
        <p:nvSpPr>
          <p:cNvPr id="8" name="Rectangle 7"/>
          <p:cNvSpPr/>
          <p:nvPr/>
        </p:nvSpPr>
        <p:spPr>
          <a:xfrm rot="16200000" flipV="1">
            <a:off x="3931906" y="-3943336"/>
            <a:ext cx="1268760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 flipV="1">
            <a:off x="4456684" y="2170680"/>
            <a:ext cx="219205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ounded Rectangle 11"/>
          <p:cNvSpPr/>
          <p:nvPr/>
        </p:nvSpPr>
        <p:spPr>
          <a:xfrm>
            <a:off x="-597072" y="473374"/>
            <a:ext cx="5163358" cy="68785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113366" y="43973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koordinacia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ganaTlebisa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mecnierebis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saministrosTan</a:t>
            </a:r>
            <a:endParaRPr lang="en-US" sz="2000" b="1" dirty="0">
              <a:solidFill>
                <a:schemeClr val="bg1"/>
              </a:solidFill>
              <a:latin typeface="Sane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0" y="1681397"/>
            <a:ext cx="944962" cy="98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8488" y="1528175"/>
            <a:ext cx="738931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თავდაცვისა და უსაფრთხოების საბაკალავრო საგანმანათლებლო პროგრამაში განხორციელებული ცვლილებების ანგარიში;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,,კანონში უმაღლესი განათლების შესახებ“ ცვლილებებზე მოსაზრებები;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რეესტრის სამსახურს მიეწოდა ინფორმაცია აკადემიური პერსონალისა და მოწვეული სპეციალისტების დატვირთვის შესახებ;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მენეჯემენტის და ინფორმატიკის საბაკალავრო საგანმანათლებლო პროგრამების აკრედიტაცია.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sz="1600" dirty="0"/>
          </a:p>
        </p:txBody>
      </p:sp>
      <p:sp>
        <p:nvSpPr>
          <p:cNvPr id="8" name="Rectangle 7"/>
          <p:cNvSpPr/>
          <p:nvPr/>
        </p:nvSpPr>
        <p:spPr>
          <a:xfrm rot="16200000" flipV="1">
            <a:off x="3931906" y="-3943336"/>
            <a:ext cx="1268760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 flipV="1">
            <a:off x="4456684" y="2170680"/>
            <a:ext cx="219205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ounded Rectangle 11"/>
          <p:cNvSpPr/>
          <p:nvPr/>
        </p:nvSpPr>
        <p:spPr>
          <a:xfrm>
            <a:off x="-597073" y="473374"/>
            <a:ext cx="6747351" cy="68785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44049" y="473374"/>
            <a:ext cx="5693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koordinacia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ssip-ganaTlebis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xarisxis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ganviTarebis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erovnul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centrTan</a:t>
            </a:r>
            <a:endParaRPr lang="en-US" sz="2000" b="1" dirty="0">
              <a:solidFill>
                <a:schemeClr val="bg1"/>
              </a:solidFill>
              <a:latin typeface="Sane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darbaidze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0" y="1660003"/>
            <a:ext cx="1193769" cy="9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7814" y="2159869"/>
            <a:ext cx="68166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a-GE" b="1" dirty="0" smtClean="0"/>
              <a:t>201</a:t>
            </a:r>
            <a:r>
              <a:rPr lang="en-US" b="1" dirty="0" smtClean="0"/>
              <a:t>8 </a:t>
            </a:r>
            <a:r>
              <a:rPr lang="ka-GE" b="1" smtClean="0"/>
              <a:t>წლის </a:t>
            </a:r>
            <a:r>
              <a:rPr lang="ka-GE" b="1" dirty="0" smtClean="0"/>
              <a:t>მიღებასთან დაკავშირებული ღონისძიებების </a:t>
            </a:r>
            <a:r>
              <a:rPr lang="ka-GE" b="1" smtClean="0"/>
              <a:t>კოორდინაცია: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შესარჩევი ტურის შედეგების მიწოდება;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მიღება საბაკალავრო პროგრამებზე;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მიღება ქართულ ენაში მომზადების პროგრამაზე;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მიღება სამაგისტრო საგანმანათლებლო პროგრამაზე;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ka-GE" dirty="0" smtClean="0"/>
              <a:t>გრანტები;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 rot="16200000" flipV="1">
            <a:off x="3931906" y="-3943336"/>
            <a:ext cx="1268760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1079"/>
            <a:ext cx="864096" cy="9936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 flipV="1">
            <a:off x="4456684" y="2170680"/>
            <a:ext cx="219205" cy="9155433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ounded Rectangle 11"/>
          <p:cNvSpPr/>
          <p:nvPr/>
        </p:nvSpPr>
        <p:spPr>
          <a:xfrm>
            <a:off x="-597073" y="473374"/>
            <a:ext cx="6747351" cy="687850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/>
          <p:nvPr/>
        </p:nvSpPr>
        <p:spPr>
          <a:xfrm>
            <a:off x="180369" y="456555"/>
            <a:ext cx="5807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koordinacia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ssip-Sefasebisa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gamocdebis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erovnul</a:t>
            </a:r>
            <a:r>
              <a:rPr lang="en-US" sz="2000" b="1" dirty="0">
                <a:solidFill>
                  <a:schemeClr val="bg1"/>
                </a:solidFill>
                <a:latin typeface="Sanet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Sanet" pitchFamily="34" charset="0"/>
              </a:rPr>
              <a:t>centrTan</a:t>
            </a:r>
            <a:endParaRPr lang="en-US" sz="2000" b="1" dirty="0">
              <a:solidFill>
                <a:schemeClr val="bg1"/>
              </a:solidFill>
              <a:latin typeface="Sane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00200" y="152400"/>
            <a:ext cx="6019800" cy="10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ka-GE" sz="2400" b="1" dirty="0" smtClean="0">
                <a:latin typeface="LitNusx" pitchFamily="2" charset="0"/>
              </a:rPr>
              <a:t>ხარისხის უზრუნველყოფის სამსახურის მიერ  არ შესრულებული დაგეგმილი ღონისძიებები-მიზეზი</a:t>
            </a:r>
            <a:endParaRPr lang="ka-GE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56" y="1485543"/>
            <a:ext cx="8374743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000" b="1" dirty="0" smtClean="0"/>
              <a:t>აკადემიის შვიდწლიანი სტრატეგია და იმპლემენტაციის გეგმა;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000" b="1" dirty="0" smtClean="0"/>
              <a:t>ინჟინერიის საბაკალავრო საგანმანათლებლო პროგრამის წარდგენა სააკრედიტაციოდ;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000" b="1" dirty="0" smtClean="0"/>
              <a:t>თავდაცვის რესურსების მართვის სამაგისტრო საგანმანათლებლო პროგრამის აკრედიტაცია;</a:t>
            </a:r>
          </a:p>
        </p:txBody>
      </p:sp>
    </p:spTree>
    <p:extLst>
      <p:ext uri="{BB962C8B-B14F-4D97-AF65-F5344CB8AC3E}">
        <p14:creationId xmlns:p14="http://schemas.microsoft.com/office/powerpoint/2010/main" val="6611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152400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ka-GE" sz="2400" b="1" dirty="0" smtClean="0">
                <a:latin typeface="+mj-lt"/>
              </a:rPr>
              <a:t>ხარისხის უზრუნველყოფის სამსახურის </a:t>
            </a:r>
          </a:p>
          <a:p>
            <a:pPr algn="ctr" eaLnBrk="1" hangingPunct="1">
              <a:spcAft>
                <a:spcPts val="1000"/>
              </a:spcAft>
            </a:pPr>
            <a:r>
              <a:rPr lang="ka-GE" sz="2400" b="1" dirty="0" smtClean="0">
                <a:latin typeface="+mj-lt"/>
              </a:rPr>
              <a:t>2019 წლის  ძირითადი  ღონისძიებები</a:t>
            </a:r>
            <a:endParaRPr lang="ka-GE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447856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000" dirty="0" smtClean="0"/>
              <a:t>კანონში ,,უმაღლესი განათლების შესახებ“ ცვლილებებთან დაკავშირებით საგანმანათლებლო პროგრამებისა და ნორმატიული დოკუმენტების თანხვედრაში მოყვანა;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000" dirty="0" smtClean="0"/>
              <a:t>აკადემიის 7 წლიანი სტრატეგიის დასრულება;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000" dirty="0" smtClean="0"/>
              <a:t>ინჟინერიის საბაკალავრო საგანმანათლებლო პროგრამის აკრედიტაცია;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000" dirty="0" smtClean="0"/>
              <a:t>სამხედრო კომპონენტის გაზრდა, მოდულურ მოდელზე გადასვლა;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000" dirty="0" smtClean="0"/>
              <a:t>ექსპერტიზა/მონიტორინგი/კვლევა/ტრენინგი;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2000" dirty="0" smtClean="0"/>
              <a:t>სამსახურის კომპეტენციის ფარგლებში ურთიერთობა შესამაბის სამსახურებთან.</a:t>
            </a:r>
          </a:p>
          <a:p>
            <a:pPr lvl="0"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33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355600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ka-GE" sz="2400" b="1" dirty="0">
                <a:latin typeface="+mj-lt"/>
              </a:rPr>
              <a:t>ხარისხის უზრუნველყოფის სამსახურის პრობლემები </a:t>
            </a:r>
            <a:r>
              <a:rPr lang="ka-GE" sz="2400" b="1" dirty="0" smtClean="0">
                <a:latin typeface="+mj-lt"/>
              </a:rPr>
              <a:t>და გამოწვევები</a:t>
            </a:r>
            <a:endParaRPr lang="ka-GE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423563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/>
              <a:t>სწავლების, სწავლის, კვლევის და მართვის ხარისხის მუდმივი </a:t>
            </a:r>
            <a:r>
              <a:rPr lang="ka-GE" dirty="0" smtClean="0"/>
              <a:t>გაუმჯობესება;</a:t>
            </a:r>
            <a:endParaRPr lang="ka-GE" dirty="0"/>
          </a:p>
          <a:p>
            <a:pPr lvl="0"/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/>
              <a:t>იუნკერების, მსმენელების, აკადემიური და მოწვეული პერსონალის, მასწავლებლების და ინსტრუქტორების (შემდგომში პედაგოგების) შესაძლებლობების რეალიზება;</a:t>
            </a:r>
          </a:p>
          <a:p>
            <a:pPr lvl="0"/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/>
              <a:t>სწავლების ოპტიმალური გარემოს შექმნის პროცესის ხელშეწყობა</a:t>
            </a:r>
            <a:r>
              <a:rPr lang="ka-GE" dirty="0" smtClean="0"/>
              <a:t>;</a:t>
            </a:r>
          </a:p>
          <a:p>
            <a:pPr lvl="0"/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/>
              <a:t>ავტორიზაცია/აკრედიტაცია</a:t>
            </a:r>
            <a:r>
              <a:rPr lang="ka-GE" dirty="0" smtClean="0"/>
              <a:t>;</a:t>
            </a:r>
          </a:p>
          <a:p>
            <a:pPr lvl="0"/>
            <a:endParaRPr lang="ka-GE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/>
              <a:t>სასწავლო პროცესის ინტერნაციონალიზაციის ხარისხის განსაზღვრა</a:t>
            </a:r>
            <a:r>
              <a:rPr lang="ka-GE" dirty="0" smtClean="0"/>
              <a:t>;</a:t>
            </a:r>
          </a:p>
          <a:p>
            <a:pPr lvl="0"/>
            <a:endParaRPr lang="ka-GE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/>
              <a:t>პროექტების </a:t>
            </a:r>
            <a:r>
              <a:rPr lang="ka-GE" dirty="0" smtClean="0"/>
              <a:t>ორგანიზება</a:t>
            </a:r>
            <a:r>
              <a:rPr lang="ka-GE" dirty="0"/>
              <a:t>;</a:t>
            </a:r>
            <a:endParaRPr lang="ka-GE" dirty="0" smtClean="0"/>
          </a:p>
          <a:p>
            <a:pPr lvl="0">
              <a:lnSpc>
                <a:spcPct val="150000"/>
              </a:lnSpc>
            </a:pPr>
            <a:r>
              <a:rPr lang="ka-GE" sz="2800" b="1" dirty="0" smtClean="0"/>
              <a:t>                 3+1 / 4+1 მოდელის შემუშავება</a:t>
            </a:r>
          </a:p>
        </p:txBody>
      </p:sp>
    </p:spTree>
    <p:extLst>
      <p:ext uri="{BB962C8B-B14F-4D97-AF65-F5344CB8AC3E}">
        <p14:creationId xmlns:p14="http://schemas.microsoft.com/office/powerpoint/2010/main" val="18631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30300" y="139700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ka-GE" sz="2400" b="1" dirty="0">
                <a:latin typeface="+mn-lt"/>
              </a:rPr>
              <a:t>დაგეგმილი </a:t>
            </a:r>
            <a:r>
              <a:rPr lang="ka-GE" sz="2400" b="1" dirty="0" smtClean="0">
                <a:latin typeface="+mn-lt"/>
              </a:rPr>
              <a:t>ღონისძიებები:</a:t>
            </a:r>
          </a:p>
          <a:p>
            <a:pPr algn="ctr" eaLnBrk="1" hangingPunct="1">
              <a:spcAft>
                <a:spcPts val="1000"/>
              </a:spcAft>
            </a:pPr>
            <a:r>
              <a:rPr lang="ka-GE" sz="2000" b="1" dirty="0" smtClean="0">
                <a:latin typeface="+mn-lt"/>
              </a:rPr>
              <a:t>ენობრივი მომზადების სკოლა</a:t>
            </a:r>
            <a:endParaRPr lang="ka-GE" sz="20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981200"/>
            <a:ext cx="830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ka-GE" dirty="0"/>
              <a:t>საქართველოს თავდაცვის სამინისტროსა და შეიარაღებული ძალების სამხედრო მოსამსახურეებისა და სამოქალაქო პირების მომზადება ინგლისური, გერმანული, ფრანგული, რუსული და თურქული ენების ინტენსიური სწავლების კურსებზე და ინგლისური ენის ნახევრადინტენსიური სწავლების კურსზე</a:t>
            </a:r>
            <a:r>
              <a:rPr lang="ka-GE" dirty="0" smtClean="0"/>
              <a:t>:</a:t>
            </a:r>
            <a:endParaRPr lang="en-US" dirty="0" smtClean="0"/>
          </a:p>
          <a:p>
            <a:pPr lvl="0" algn="just"/>
            <a:endParaRPr lang="ru-RU" dirty="0"/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US" sz="2000" dirty="0" smtClean="0"/>
              <a:t>IMET</a:t>
            </a:r>
            <a:r>
              <a:rPr lang="ka-GE" sz="2000" dirty="0" smtClean="0"/>
              <a:t>-ის პროგრამაში მონაწილეობის მისაღებად</a:t>
            </a:r>
            <a:r>
              <a:rPr lang="en-US" sz="2000" dirty="0" smtClean="0"/>
              <a:t>;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ru-RU" sz="2000" dirty="0" smtClean="0"/>
              <a:t>,,ავღანეთში ნატო-ს მტკიცე მხარდაჭერის მისიაში" (Resolute Support Mission) </a:t>
            </a:r>
            <a:r>
              <a:rPr lang="ka-GE" sz="2000" dirty="0" smtClean="0"/>
              <a:t>მონაწილეობის მისაღებად;</a:t>
            </a:r>
            <a:endParaRPr lang="en-US" sz="2000" dirty="0" smtClean="0"/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ka-GE" sz="2000" dirty="0" smtClean="0"/>
              <a:t>მიზნობრივი დანიშნულების შესაბამისად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4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152400"/>
            <a:ext cx="6705600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ka-GE" sz="2400" b="1" dirty="0">
                <a:latin typeface="+mn-lt"/>
              </a:rPr>
              <a:t>დაგეგმილი ღონისძიებები:</a:t>
            </a:r>
          </a:p>
          <a:p>
            <a:pPr algn="ctr" eaLnBrk="1" hangingPunct="1">
              <a:spcAft>
                <a:spcPts val="1000"/>
              </a:spcAft>
            </a:pPr>
            <a:r>
              <a:rPr lang="ka-GE" sz="2000" dirty="0" smtClean="0">
                <a:latin typeface="+mn-lt"/>
              </a:rPr>
              <a:t>საგამოცდო ცენტრი</a:t>
            </a:r>
            <a:endParaRPr lang="ka-GE" sz="2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8305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Silfaen"/>
              </a:rPr>
              <a:t> </a:t>
            </a:r>
            <a:r>
              <a:rPr lang="ka-GE" sz="2000" dirty="0" smtClean="0">
                <a:latin typeface="Silfaen"/>
              </a:rPr>
              <a:t>აკადემიის ბაკალავრიატისა და სამხედრო - საგანმანათლებლო პროგრამების სასწავლო წლის გეგმა კალენდრით განსაზღვრული გამოცდების ჩატარება და საჭირო დოკუმენტაციის მომზადება;</a:t>
            </a:r>
          </a:p>
          <a:p>
            <a:endParaRPr lang="ka-GE" sz="2000" dirty="0" smtClean="0">
              <a:latin typeface="Silfae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ka-GE" sz="2000" dirty="0" smtClean="0"/>
              <a:t>2019 </a:t>
            </a:r>
            <a:r>
              <a:rPr lang="ka-GE" sz="2000" dirty="0"/>
              <a:t>წლის პირველ ნახევარში დასრულდეს კომპიუტერული პლატფორმების გამოყენების (</a:t>
            </a:r>
            <a:r>
              <a:rPr lang="en-US" sz="2000" dirty="0"/>
              <a:t>ILIAS, Moodle</a:t>
            </a:r>
            <a:r>
              <a:rPr lang="ka-GE" sz="2000" dirty="0"/>
              <a:t> და ა. შ.) მარეგულირებელი დოკუმენტაციის ამოქმედება</a:t>
            </a:r>
            <a:r>
              <a:rPr lang="ka-GE" sz="2000" dirty="0" smtClean="0"/>
              <a:t>;</a:t>
            </a:r>
          </a:p>
          <a:p>
            <a:endParaRPr lang="ka-GE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ka-GE" sz="2000" dirty="0" smtClean="0"/>
              <a:t> გამოცდების </a:t>
            </a:r>
            <a:r>
              <a:rPr lang="ka-GE" sz="2000" dirty="0"/>
              <a:t>ელექტრონული უწყისების შემუშავებისა და </a:t>
            </a:r>
            <a:r>
              <a:rPr lang="ka-GE" sz="2000" dirty="0" smtClean="0"/>
              <a:t>   ამოქმედებისათვის </a:t>
            </a:r>
            <a:r>
              <a:rPr lang="ka-GE" sz="2000" dirty="0"/>
              <a:t>საფუძვლის </a:t>
            </a:r>
            <a:r>
              <a:rPr lang="ka-GE" sz="2000" dirty="0" smtClean="0"/>
              <a:t>მომზადება.</a:t>
            </a:r>
            <a:endParaRPr lang="ka-GE" sz="2000" dirty="0" smtClean="0">
              <a:latin typeface="Silfaen"/>
            </a:endParaRPr>
          </a:p>
          <a:p>
            <a:pPr algn="ctr"/>
            <a:endParaRPr lang="ka-GE" dirty="0">
              <a:latin typeface="Silfaen"/>
            </a:endParaRPr>
          </a:p>
          <a:p>
            <a:pPr algn="ctr"/>
            <a:endParaRPr lang="ka-GE" dirty="0" smtClean="0">
              <a:latin typeface="Silfaen"/>
            </a:endParaRPr>
          </a:p>
          <a:p>
            <a:pPr algn="ctr"/>
            <a:endParaRPr lang="ru-RU" dirty="0">
              <a:solidFill>
                <a:srgbClr val="FF0000"/>
              </a:solidFill>
              <a:latin typeface="Silfaen"/>
            </a:endParaRPr>
          </a:p>
        </p:txBody>
      </p:sp>
    </p:spTree>
    <p:extLst>
      <p:ext uri="{BB962C8B-B14F-4D97-AF65-F5344CB8AC3E}">
        <p14:creationId xmlns:p14="http://schemas.microsoft.com/office/powerpoint/2010/main" val="9326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8864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/>
              <a:t>დაგეგმილი ღონისძიებები:</a:t>
            </a:r>
          </a:p>
          <a:p>
            <a:pPr algn="ctr"/>
            <a:endParaRPr lang="ka-GE" dirty="0" smtClean="0"/>
          </a:p>
          <a:p>
            <a:pPr algn="ctr"/>
            <a:r>
              <a:rPr lang="ka-GE" sz="2000" dirty="0" smtClean="0"/>
              <a:t>ფსიქოლოგიური </a:t>
            </a:r>
            <a:r>
              <a:rPr lang="ka-GE" sz="2000" dirty="0"/>
              <a:t>მომსახურების განყოფილება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8380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საწყისი საბრძოლო მომზადების </a:t>
            </a:r>
            <a:r>
              <a:rPr lang="ka-GE" dirty="0" smtClean="0"/>
              <a:t>მონიტორინგი;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იუნკერთა ბატალიონში კვლევების </a:t>
            </a:r>
            <a:r>
              <a:rPr lang="ka-GE" dirty="0" smtClean="0"/>
              <a:t>ჩატარება;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/>
              <a:t> 2017 წელს საპილოტე პროექტის „ლიდერული უნარების განვითარება“ </a:t>
            </a:r>
            <a:r>
              <a:rPr lang="ka-GE" dirty="0" smtClean="0"/>
              <a:t>გაგრძელება;</a:t>
            </a:r>
            <a:endParaRPr lang="ka-GE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dirty="0" smtClean="0"/>
              <a:t>  საინფორმაციო </a:t>
            </a:r>
            <a:r>
              <a:rPr lang="ka-GE" dirty="0"/>
              <a:t>მეთოდურ ლიტერატურაზე მუშაობა(“აგრესია”, “ადაპტაცია</a:t>
            </a:r>
            <a:r>
              <a:rPr lang="ka-GE" dirty="0" smtClean="0"/>
              <a:t>”);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b="1" dirty="0" smtClean="0"/>
              <a:t>  </a:t>
            </a:r>
            <a:r>
              <a:rPr lang="ka-GE" dirty="0" smtClean="0"/>
              <a:t>კონსულტირება </a:t>
            </a:r>
            <a:r>
              <a:rPr lang="ka-GE" dirty="0"/>
              <a:t>სამხედრო მოსამსახურეებთან </a:t>
            </a:r>
            <a:r>
              <a:rPr lang="ka-GE" dirty="0" smtClean="0"/>
              <a:t>საჭიროებისამებრ.</a:t>
            </a:r>
            <a:endParaRPr lang="ka-GE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ka-GE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1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285750" indent="-285750">
          <a:lnSpc>
            <a:spcPct val="170000"/>
          </a:lnSpc>
          <a:buFont typeface="Wingdings" pitchFamily="2" charset="2"/>
          <a:buChar char="Ø"/>
          <a:defRPr sz="1600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8801</TotalTime>
  <Words>4451</Words>
  <Application>Microsoft Office PowerPoint</Application>
  <PresentationFormat>On-screen Show (4:3)</PresentationFormat>
  <Paragraphs>627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BPG Algeti</vt:lpstr>
      <vt:lpstr>Calibri</vt:lpstr>
      <vt:lpstr>Courier New</vt:lpstr>
      <vt:lpstr>LitNusx</vt:lpstr>
      <vt:lpstr>SakarMtavr</vt:lpstr>
      <vt:lpstr>Sanet</vt:lpstr>
      <vt:lpstr>Silfaen</vt:lpstr>
      <vt:lpstr>Sylfaen</vt:lpstr>
      <vt:lpstr>Times New Roman</vt:lpstr>
      <vt:lpstr>Wingdings</vt:lpstr>
      <vt:lpstr>Office Theme</vt:lpstr>
      <vt:lpstr>ეროვნული თავდაცვის აკადემია</vt:lpstr>
      <vt:lpstr>ეროვნული თავდაცვის აკადემია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იუნკერთა/მსმენელთა კუთხით: </vt:lpstr>
      <vt:lpstr>სასწავლო პროცესის კუთხით:</vt:lpstr>
      <vt:lpstr>სხვა ღონისძიებები</vt:lpstr>
      <vt:lpstr>2019 წლის ძირითადი ღონისძიებები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soso</dc:creator>
  <cp:lastModifiedBy>Mariam Ghambashidze</cp:lastModifiedBy>
  <cp:revision>609</cp:revision>
  <cp:lastPrinted>2019-01-11T06:25:58Z</cp:lastPrinted>
  <dcterms:created xsi:type="dcterms:W3CDTF">2006-08-16T00:00:00Z</dcterms:created>
  <dcterms:modified xsi:type="dcterms:W3CDTF">2022-02-10T06:49:17Z</dcterms:modified>
</cp:coreProperties>
</file>