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437" r:id="rId3"/>
    <p:sldId id="444" r:id="rId4"/>
    <p:sldId id="445" r:id="rId5"/>
    <p:sldId id="446" r:id="rId6"/>
    <p:sldId id="447" r:id="rId7"/>
    <p:sldId id="448" r:id="rId8"/>
    <p:sldId id="449" r:id="rId9"/>
    <p:sldId id="450" r:id="rId10"/>
    <p:sldId id="451" r:id="rId11"/>
    <p:sldId id="385" r:id="rId12"/>
    <p:sldId id="386" r:id="rId13"/>
    <p:sldId id="387" r:id="rId14"/>
    <p:sldId id="388" r:id="rId15"/>
    <p:sldId id="389" r:id="rId16"/>
    <p:sldId id="390" r:id="rId17"/>
    <p:sldId id="391" r:id="rId18"/>
    <p:sldId id="392" r:id="rId19"/>
    <p:sldId id="393" r:id="rId20"/>
    <p:sldId id="394" r:id="rId21"/>
    <p:sldId id="395" r:id="rId22"/>
    <p:sldId id="396" r:id="rId23"/>
    <p:sldId id="432" r:id="rId24"/>
    <p:sldId id="433" r:id="rId25"/>
    <p:sldId id="434" r:id="rId26"/>
    <p:sldId id="435" r:id="rId27"/>
    <p:sldId id="436" r:id="rId28"/>
    <p:sldId id="429" r:id="rId29"/>
    <p:sldId id="430" r:id="rId30"/>
    <p:sldId id="431" r:id="rId31"/>
    <p:sldId id="397" r:id="rId32"/>
    <p:sldId id="398" r:id="rId33"/>
    <p:sldId id="404" r:id="rId34"/>
    <p:sldId id="408" r:id="rId35"/>
    <p:sldId id="405" r:id="rId36"/>
    <p:sldId id="406" r:id="rId37"/>
    <p:sldId id="407" r:id="rId38"/>
    <p:sldId id="409" r:id="rId39"/>
    <p:sldId id="411" r:id="rId40"/>
    <p:sldId id="412" r:id="rId41"/>
    <p:sldId id="413" r:id="rId42"/>
    <p:sldId id="414" r:id="rId43"/>
    <p:sldId id="415" r:id="rId44"/>
    <p:sldId id="416" r:id="rId45"/>
    <p:sldId id="417" r:id="rId46"/>
    <p:sldId id="418" r:id="rId47"/>
    <p:sldId id="419" r:id="rId48"/>
    <p:sldId id="422" r:id="rId49"/>
    <p:sldId id="424" r:id="rId50"/>
    <p:sldId id="375" r:id="rId51"/>
    <p:sldId id="376" r:id="rId52"/>
    <p:sldId id="377" r:id="rId5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F6E4A1A-6B0E-444A-AD93-AE042CE4098D}" type="datetimeFigureOut">
              <a:rPr lang="en-US" smtClean="0"/>
              <a:t>2/10/2022</a:t>
            </a:fld>
            <a:endParaRPr lang="en-US"/>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4A75665-CCC8-4337-89BB-DEF097E0BC97}" type="slidenum">
              <a:rPr lang="en-US" smtClean="0"/>
              <a:t>‹#›</a:t>
            </a:fld>
            <a:endParaRPr lang="en-US"/>
          </a:p>
        </p:txBody>
      </p:sp>
    </p:spTree>
    <p:extLst>
      <p:ext uri="{BB962C8B-B14F-4D97-AF65-F5344CB8AC3E}">
        <p14:creationId xmlns:p14="http://schemas.microsoft.com/office/powerpoint/2010/main" val="1088954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C9AA10-9981-4761-88B9-DF29D4F44A84}"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3302732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9AA10-9981-4761-88B9-DF29D4F44A84}"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3186410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9AA10-9981-4761-88B9-DF29D4F44A84}"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412442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9AA10-9981-4761-88B9-DF29D4F44A84}"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33535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C9AA10-9981-4761-88B9-DF29D4F44A84}"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152406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C9AA10-9981-4761-88B9-DF29D4F44A84}" type="datetimeFigureOut">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3462783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C9AA10-9981-4761-88B9-DF29D4F44A84}" type="datetimeFigureOut">
              <a:rPr lang="en-US" smtClean="0"/>
              <a:t>2/10/2022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1400001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C9AA10-9981-4761-88B9-DF29D4F44A84}" type="datetimeFigureOut">
              <a:rPr lang="en-US" smtClean="0"/>
              <a:t>2/10/2022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992249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9AA10-9981-4761-88B9-DF29D4F44A84}" type="datetimeFigureOut">
              <a:rPr lang="en-US" smtClean="0"/>
              <a:t>2/10/2022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84726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9AA10-9981-4761-88B9-DF29D4F44A84}" type="datetimeFigureOut">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53866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9AA10-9981-4761-88B9-DF29D4F44A84}" type="datetimeFigureOut">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22628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9AA10-9981-4761-88B9-DF29D4F44A84}" type="datetimeFigureOut">
              <a:rPr lang="en-US" smtClean="0"/>
              <a:t>2/10/2022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DECAF-0503-48D5-B2DF-CB541E15722B}" type="slidenum">
              <a:rPr lang="en-US" smtClean="0"/>
              <a:t>‹#›</a:t>
            </a:fld>
            <a:endParaRPr lang="en-US"/>
          </a:p>
        </p:txBody>
      </p:sp>
    </p:spTree>
    <p:extLst>
      <p:ext uri="{BB962C8B-B14F-4D97-AF65-F5344CB8AC3E}">
        <p14:creationId xmlns:p14="http://schemas.microsoft.com/office/powerpoint/2010/main" val="1766039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57200" y="3124200"/>
            <a:ext cx="8382000" cy="1754326"/>
          </a:xfrm>
          <a:prstGeom prst="rect">
            <a:avLst/>
          </a:prstGeom>
          <a:noFill/>
        </p:spPr>
        <p:txBody>
          <a:bodyPr wrap="square" rtlCol="0">
            <a:spAutoFit/>
          </a:bodyPr>
          <a:lstStyle/>
          <a:p>
            <a:pPr algn="ctr">
              <a:lnSpc>
                <a:spcPct val="150000"/>
              </a:lnSpc>
            </a:pPr>
            <a:r>
              <a:rPr lang="ka-GE" sz="2400" b="1" dirty="0">
                <a:latin typeface="BPG Banner Caps" pitchFamily="18" charset="0"/>
              </a:rPr>
              <a:t>სსიპ-დავით აღმაშენებლის სახელობის </a:t>
            </a:r>
          </a:p>
          <a:p>
            <a:pPr algn="ctr">
              <a:lnSpc>
                <a:spcPct val="150000"/>
              </a:lnSpc>
            </a:pPr>
            <a:r>
              <a:rPr lang="ka-GE" sz="2400" b="1" dirty="0">
                <a:latin typeface="BPG Banner Caps" pitchFamily="18" charset="0"/>
              </a:rPr>
              <a:t>საქართველოს </a:t>
            </a:r>
          </a:p>
          <a:p>
            <a:pPr algn="ctr">
              <a:lnSpc>
                <a:spcPct val="150000"/>
              </a:lnSpc>
            </a:pPr>
            <a:r>
              <a:rPr lang="ka-GE" sz="2400" b="1" dirty="0">
                <a:latin typeface="BPG Banner Caps" pitchFamily="18" charset="0"/>
              </a:rPr>
              <a:t>ეროვნული თავდაცვის აკადემია</a:t>
            </a:r>
          </a:p>
        </p:txBody>
      </p:sp>
      <p:sp>
        <p:nvSpPr>
          <p:cNvPr id="5" name="TextBox 4"/>
          <p:cNvSpPr txBox="1">
            <a:spLocks noChangeArrowheads="1"/>
          </p:cNvSpPr>
          <p:nvPr/>
        </p:nvSpPr>
        <p:spPr bwMode="auto">
          <a:xfrm>
            <a:off x="2915729" y="6192589"/>
            <a:ext cx="33845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ka-GE" sz="2400" b="1" dirty="0" smtClean="0">
                <a:solidFill>
                  <a:schemeClr val="accent2">
                    <a:lumMod val="50000"/>
                  </a:schemeClr>
                </a:solidFill>
                <a:latin typeface="BPG Banner Caps" pitchFamily="18" charset="0"/>
              </a:rPr>
              <a:t>2019</a:t>
            </a:r>
          </a:p>
        </p:txBody>
      </p:sp>
      <p:sp>
        <p:nvSpPr>
          <p:cNvPr id="6" name="TextBox 5"/>
          <p:cNvSpPr txBox="1"/>
          <p:nvPr/>
        </p:nvSpPr>
        <p:spPr>
          <a:xfrm>
            <a:off x="899592" y="5181600"/>
            <a:ext cx="7416824" cy="523220"/>
          </a:xfrm>
          <a:prstGeom prst="rect">
            <a:avLst/>
          </a:prstGeom>
          <a:noFill/>
        </p:spPr>
        <p:txBody>
          <a:bodyPr wrap="square" rtlCol="0">
            <a:spAutoFit/>
          </a:bodyPr>
          <a:lstStyle/>
          <a:p>
            <a:pPr algn="ctr" fontAlgn="auto">
              <a:spcBef>
                <a:spcPts val="0"/>
              </a:spcBef>
              <a:spcAft>
                <a:spcPts val="0"/>
              </a:spcAft>
              <a:defRPr/>
            </a:pPr>
            <a:r>
              <a:rPr lang="ka-GE" sz="2800" b="1" dirty="0" smtClean="0">
                <a:solidFill>
                  <a:schemeClr val="accent2">
                    <a:lumMod val="50000"/>
                  </a:schemeClr>
                </a:solidFill>
                <a:latin typeface="BPG Banner Caps" panose="02060504020202060204" pitchFamily="18" charset="0"/>
              </a:rPr>
              <a:t>ანგარიში</a:t>
            </a:r>
            <a:endParaRPr lang="en-US" sz="2800" b="1" dirty="0">
              <a:solidFill>
                <a:schemeClr val="accent2">
                  <a:lumMod val="50000"/>
                </a:schemeClr>
              </a:solidFill>
              <a:latin typeface="BPG Banner Caps" panose="02060504020202060204" pitchFamily="18" charset="0"/>
            </a:endParaRPr>
          </a:p>
        </p:txBody>
      </p:sp>
      <p:sp>
        <p:nvSpPr>
          <p:cNvPr id="7" name="Rectangle 6"/>
          <p:cNvSpPr/>
          <p:nvPr/>
        </p:nvSpPr>
        <p:spPr>
          <a:xfrm>
            <a:off x="137770" y="152400"/>
            <a:ext cx="9006230" cy="1447800"/>
          </a:xfrm>
          <a:prstGeom prst="rect">
            <a:avLst/>
          </a:prstGeom>
          <a:ln>
            <a:noFill/>
          </a:ln>
        </p:spPr>
        <p:style>
          <a:lnRef idx="1">
            <a:schemeClr val="dk1"/>
          </a:lnRef>
          <a:fillRef idx="1002">
            <a:schemeClr val="lt2"/>
          </a:fillRef>
          <a:effectRef idx="1">
            <a:schemeClr val="dk1"/>
          </a:effectRef>
          <a:fontRef idx="minor">
            <a:schemeClr val="dk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5896" y="729996"/>
            <a:ext cx="1740407" cy="1740407"/>
          </a:xfrm>
          <a:prstGeom prst="rect">
            <a:avLst/>
          </a:prstGeom>
        </p:spPr>
      </p:pic>
    </p:spTree>
    <p:extLst>
      <p:ext uri="{BB962C8B-B14F-4D97-AF65-F5344CB8AC3E}">
        <p14:creationId xmlns:p14="http://schemas.microsoft.com/office/powerpoint/2010/main" val="1379686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3445"/>
            <a:ext cx="9144000" cy="900955"/>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43637"/>
            <a:ext cx="716268" cy="716268"/>
          </a:xfrm>
          <a:prstGeom prst="rect">
            <a:avLst/>
          </a:prstGeom>
        </p:spPr>
      </p:pic>
      <p:sp>
        <p:nvSpPr>
          <p:cNvPr id="12" name="TextBox 11"/>
          <p:cNvSpPr txBox="1"/>
          <p:nvPr/>
        </p:nvSpPr>
        <p:spPr>
          <a:xfrm>
            <a:off x="1375480" y="113573"/>
            <a:ext cx="7598682" cy="646331"/>
          </a:xfrm>
          <a:prstGeom prst="rect">
            <a:avLst/>
          </a:prstGeom>
          <a:noFill/>
        </p:spPr>
        <p:txBody>
          <a:bodyPr wrap="square" rtlCol="0">
            <a:spAutoFit/>
          </a:bodyPr>
          <a:lstStyle/>
          <a:p>
            <a:pPr algn="r"/>
            <a:r>
              <a:rPr lang="ka-GE" b="1" dirty="0" smtClean="0">
                <a:solidFill>
                  <a:schemeClr val="accent2">
                    <a:lumMod val="50000"/>
                  </a:schemeClr>
                </a:solidFill>
                <a:latin typeface="BPG Banner Caps" pitchFamily="18" charset="0"/>
              </a:rPr>
              <a:t>ბაკალავრიატში გამოკვეთილი </a:t>
            </a:r>
            <a:r>
              <a:rPr lang="ka-GE" b="1" dirty="0" smtClean="0">
                <a:solidFill>
                  <a:schemeClr val="accent2">
                    <a:lumMod val="50000"/>
                  </a:schemeClr>
                </a:solidFill>
                <a:latin typeface="BPG Banner Caps" pitchFamily="18" charset="0"/>
                <a:cs typeface="Arial" panose="020B0604020202020204" pitchFamily="34" charset="0"/>
              </a:rPr>
              <a:t>ძირითადი</a:t>
            </a:r>
          </a:p>
          <a:p>
            <a:pPr algn="r"/>
            <a:r>
              <a:rPr lang="ka-GE" b="1" dirty="0" smtClean="0">
                <a:solidFill>
                  <a:schemeClr val="accent2">
                    <a:lumMod val="50000"/>
                  </a:schemeClr>
                </a:solidFill>
                <a:latin typeface="BPG Banner Caps" pitchFamily="18" charset="0"/>
                <a:cs typeface="Arial" panose="020B0604020202020204" pitchFamily="34" charset="0"/>
              </a:rPr>
              <a:t>  პრობლემატური</a:t>
            </a:r>
            <a:r>
              <a:rPr lang="en-US" b="1" dirty="0" smtClean="0">
                <a:solidFill>
                  <a:schemeClr val="accent2">
                    <a:lumMod val="50000"/>
                  </a:schemeClr>
                </a:solidFill>
                <a:latin typeface="BPG Banner Caps" pitchFamily="18" charset="0"/>
                <a:cs typeface="Arial" panose="020B0604020202020204" pitchFamily="34" charset="0"/>
              </a:rPr>
              <a:t> </a:t>
            </a:r>
            <a:r>
              <a:rPr lang="ka-GE" b="1" dirty="0" smtClean="0">
                <a:solidFill>
                  <a:schemeClr val="accent2">
                    <a:lumMod val="50000"/>
                  </a:schemeClr>
                </a:solidFill>
                <a:latin typeface="BPG Banner Caps" pitchFamily="18" charset="0"/>
                <a:cs typeface="Arial" panose="020B0604020202020204" pitchFamily="34" charset="0"/>
              </a:rPr>
              <a:t>ღონისძიებები</a:t>
            </a:r>
            <a:endParaRPr lang="en-US" b="1" dirty="0">
              <a:solidFill>
                <a:schemeClr val="accent2">
                  <a:lumMod val="50000"/>
                </a:schemeClr>
              </a:solidFill>
              <a:latin typeface="BPG Banner Caps" pitchFamily="18" charset="0"/>
            </a:endParaRPr>
          </a:p>
        </p:txBody>
      </p:sp>
      <p:sp>
        <p:nvSpPr>
          <p:cNvPr id="2" name="Rectangle 1"/>
          <p:cNvSpPr/>
          <p:nvPr/>
        </p:nvSpPr>
        <p:spPr>
          <a:xfrm>
            <a:off x="304800" y="1143000"/>
            <a:ext cx="8458200" cy="5062924"/>
          </a:xfrm>
          <a:prstGeom prst="rect">
            <a:avLst/>
          </a:prstGeom>
        </p:spPr>
        <p:txBody>
          <a:bodyPr wrap="square">
            <a:spAutoFit/>
          </a:bodyPr>
          <a:lstStyle/>
          <a:p>
            <a:pPr marL="274320" marR="0" lvl="0" fontAlgn="auto">
              <a:lnSpc>
                <a:spcPct val="150000"/>
              </a:lnSpc>
              <a:spcBef>
                <a:spcPts val="0"/>
              </a:spcBef>
              <a:spcAft>
                <a:spcPts val="700"/>
              </a:spcAft>
              <a:buClrTx/>
              <a:buSzTx/>
              <a:tabLst/>
              <a:defRPr/>
            </a:pPr>
            <a:r>
              <a:rPr lang="ka-GE" sz="1600" b="1" dirty="0">
                <a:solidFill>
                  <a:schemeClr val="accent2">
                    <a:lumMod val="50000"/>
                  </a:schemeClr>
                </a:solidFill>
                <a:latin typeface="BPG Banner Caps" pitchFamily="18" charset="0"/>
                <a:cs typeface="Arial" panose="020B0604020202020204" pitchFamily="34" charset="0"/>
              </a:rPr>
              <a:t>ძირითადი პრობლემატური საკითხები:</a:t>
            </a:r>
          </a:p>
          <a:p>
            <a:pPr marL="640080" marR="0" lvl="0" indent="-365760"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იუნკერების მხრიდან თვითმომზადების დროის არამიზნობრივად გამოყენება (არასაკმარისი დრო);</a:t>
            </a:r>
          </a:p>
          <a:p>
            <a:pPr marL="640080" marR="0" lvl="0" indent="-365760"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ინდივიდუალური სასწავლო გეგმის მქონე იუნკერების განთავისუფლება არაგეგმიური ღონისძიებებისგან;</a:t>
            </a:r>
          </a:p>
          <a:p>
            <a:pPr marL="640080" marR="0" lvl="0" indent="-365760"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არაგეგმიური ღონისძიებების მაქსიმალურად შემცირება;</a:t>
            </a:r>
          </a:p>
          <a:p>
            <a:pPr marL="640080" marR="0" lvl="0" indent="-365760"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ბატალიონის დაგეგმილი ღონისძიებების ბაკალავრიტთან შეთანხმება / ინფორმირება;</a:t>
            </a:r>
            <a:endParaRPr lang="en-US" sz="1600" b="1" dirty="0">
              <a:solidFill>
                <a:schemeClr val="accent2">
                  <a:lumMod val="50000"/>
                </a:schemeClr>
              </a:solidFill>
              <a:latin typeface="BPG Banner Caps" pitchFamily="18" charset="0"/>
              <a:cs typeface="Arial" panose="020B0604020202020204" pitchFamily="34" charset="0"/>
            </a:endParaRPr>
          </a:p>
          <a:p>
            <a:pPr marL="640080" marR="0" lvl="0" indent="-365760"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დაგეგმილ ღონისძიებებში ცვლილებების განხორციელებამდე ბაკალავრიატის ხელმძღვანელობასთან შეთანხმება;</a:t>
            </a:r>
            <a:endParaRPr lang="en-US" sz="1600" b="1" dirty="0">
              <a:solidFill>
                <a:schemeClr val="accent2">
                  <a:lumMod val="50000"/>
                </a:schemeClr>
              </a:solidFill>
              <a:latin typeface="BPG Banner Caps" pitchFamily="18" charset="0"/>
              <a:cs typeface="Arial" panose="020B0604020202020204" pitchFamily="34" charset="0"/>
            </a:endParaRPr>
          </a:p>
          <a:p>
            <a:pPr marL="640080" marR="0" lvl="0" indent="-365760"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ინგლისური ენის შესწავლის დაბალი უნარი (სურვილის არქონა / მოტივაციის ნაკლებობა).</a:t>
            </a:r>
            <a:r>
              <a:rPr lang="en-US" sz="1600" b="1" dirty="0">
                <a:solidFill>
                  <a:schemeClr val="accent2">
                    <a:lumMod val="50000"/>
                  </a:schemeClr>
                </a:solidFill>
                <a:latin typeface="BPG Banner Caps" pitchFamily="18" charset="0"/>
                <a:cs typeface="Arial" panose="020B0604020202020204" pitchFamily="34" charset="0"/>
              </a:rPr>
              <a:t> </a:t>
            </a:r>
          </a:p>
        </p:txBody>
      </p:sp>
    </p:spTree>
    <p:extLst>
      <p:ext uri="{BB962C8B-B14F-4D97-AF65-F5344CB8AC3E}">
        <p14:creationId xmlns:p14="http://schemas.microsoft.com/office/powerpoint/2010/main" val="2157009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1205642" y="1219610"/>
            <a:ext cx="7598683"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spcBef>
                <a:spcPts val="0"/>
              </a:spcBef>
              <a:buNone/>
              <a:defRPr/>
            </a:pPr>
            <a:r>
              <a:rPr lang="ka-GE" sz="1400" b="1" dirty="0" smtClean="0">
                <a:solidFill>
                  <a:schemeClr val="accent2">
                    <a:lumMod val="50000"/>
                  </a:schemeClr>
                </a:solidFill>
                <a:latin typeface="BPG Banner Caps" pitchFamily="18" charset="0"/>
                <a:cs typeface="Arial" panose="020B0604020202020204" pitchFamily="34" charset="0"/>
              </a:rPr>
              <a:t> </a:t>
            </a:r>
            <a:endParaRPr lang="ka-GE" sz="1400" b="1" dirty="0">
              <a:solidFill>
                <a:schemeClr val="accent2">
                  <a:lumMod val="50000"/>
                </a:schemeClr>
              </a:solidFill>
              <a:latin typeface="BPG Banner Caps" pitchFamily="18" charset="0"/>
              <a:cs typeface="Arial" panose="020B0604020202020204" pitchFamily="34" charset="0"/>
            </a:endParaRPr>
          </a:p>
          <a:p>
            <a:pPr>
              <a:lnSpc>
                <a:spcPct val="200000"/>
              </a:lnSpc>
              <a:buFont typeface="Wingdings" pitchFamily="2" charset="2"/>
              <a:buChar char="q"/>
            </a:pPr>
            <a:r>
              <a:rPr lang="ka-GE" sz="1400" b="1" dirty="0">
                <a:solidFill>
                  <a:schemeClr val="accent2">
                    <a:lumMod val="50000"/>
                  </a:schemeClr>
                </a:solidFill>
                <a:latin typeface="BPG Banner Caps" pitchFamily="18" charset="0"/>
                <a:cs typeface="Arial" panose="020B0604020202020204" pitchFamily="34" charset="0"/>
              </a:rPr>
              <a:t>ა</a:t>
            </a:r>
            <a:r>
              <a:rPr lang="en-US" sz="1800" b="1" dirty="0" err="1">
                <a:solidFill>
                  <a:schemeClr val="accent2">
                    <a:lumMod val="50000"/>
                  </a:schemeClr>
                </a:solidFill>
                <a:latin typeface="BPG Banner Caps" pitchFamily="18" charset="0"/>
                <a:cs typeface="Arial" panose="020B0604020202020204" pitchFamily="34" charset="0"/>
              </a:rPr>
              <a:t>კრედიტაცი</a:t>
            </a:r>
            <a:r>
              <a:rPr lang="ka-GE" sz="1800" b="1" dirty="0">
                <a:solidFill>
                  <a:schemeClr val="accent2">
                    <a:lumMod val="50000"/>
                  </a:schemeClr>
                </a:solidFill>
                <a:latin typeface="BPG Banner Caps" pitchFamily="18" charset="0"/>
                <a:cs typeface="Arial" panose="020B0604020202020204" pitchFamily="34" charset="0"/>
              </a:rPr>
              <a:t>ა გაიარა </a:t>
            </a:r>
            <a:r>
              <a:rPr lang="en-US" sz="1800" b="1" dirty="0" err="1">
                <a:solidFill>
                  <a:schemeClr val="accent2">
                    <a:lumMod val="50000"/>
                  </a:schemeClr>
                </a:solidFill>
                <a:latin typeface="BPG Banner Caps" pitchFamily="18" charset="0"/>
                <a:cs typeface="Arial" panose="020B0604020202020204" pitchFamily="34" charset="0"/>
              </a:rPr>
              <a:t>მექანიკის</a:t>
            </a:r>
            <a:r>
              <a:rPr lang="en-US" sz="1800" b="1" dirty="0">
                <a:solidFill>
                  <a:schemeClr val="accent2">
                    <a:lumMod val="50000"/>
                  </a:schemeClr>
                </a:solidFill>
                <a:latin typeface="BPG Banner Caps" pitchFamily="18" charset="0"/>
                <a:cs typeface="Arial" panose="020B0604020202020204" pitchFamily="34" charset="0"/>
              </a:rPr>
              <a:t> </a:t>
            </a:r>
            <a:r>
              <a:rPr lang="en-US" sz="1800" b="1" dirty="0" err="1">
                <a:solidFill>
                  <a:schemeClr val="accent2">
                    <a:lumMod val="50000"/>
                  </a:schemeClr>
                </a:solidFill>
                <a:latin typeface="BPG Banner Caps" pitchFamily="18" charset="0"/>
                <a:cs typeface="Arial" panose="020B0604020202020204" pitchFamily="34" charset="0"/>
              </a:rPr>
              <a:t>ინჟინერიის</a:t>
            </a:r>
            <a:r>
              <a:rPr lang="en-US" sz="1800" b="1" dirty="0">
                <a:solidFill>
                  <a:schemeClr val="accent2">
                    <a:lumMod val="50000"/>
                  </a:schemeClr>
                </a:solidFill>
                <a:latin typeface="BPG Banner Caps" pitchFamily="18" charset="0"/>
                <a:cs typeface="Arial" panose="020B0604020202020204" pitchFamily="34" charset="0"/>
              </a:rPr>
              <a:t> </a:t>
            </a:r>
            <a:r>
              <a:rPr lang="en-US" sz="1800" b="1" dirty="0" err="1">
                <a:solidFill>
                  <a:schemeClr val="accent2">
                    <a:lumMod val="50000"/>
                  </a:schemeClr>
                </a:solidFill>
                <a:latin typeface="BPG Banner Caps" pitchFamily="18" charset="0"/>
                <a:cs typeface="Arial" panose="020B0604020202020204" pitchFamily="34" charset="0"/>
              </a:rPr>
              <a:t>საბაკალავრო</a:t>
            </a:r>
            <a:r>
              <a:rPr lang="en-US" sz="1800" b="1" dirty="0">
                <a:solidFill>
                  <a:schemeClr val="accent2">
                    <a:lumMod val="50000"/>
                  </a:schemeClr>
                </a:solidFill>
                <a:latin typeface="BPG Banner Caps" pitchFamily="18" charset="0"/>
                <a:cs typeface="Arial" panose="020B0604020202020204" pitchFamily="34" charset="0"/>
              </a:rPr>
              <a:t> </a:t>
            </a:r>
            <a:r>
              <a:rPr lang="en-US" sz="1800" b="1" dirty="0" err="1">
                <a:solidFill>
                  <a:schemeClr val="accent2">
                    <a:lumMod val="50000"/>
                  </a:schemeClr>
                </a:solidFill>
                <a:latin typeface="BPG Banner Caps" pitchFamily="18" charset="0"/>
                <a:cs typeface="Arial" panose="020B0604020202020204" pitchFamily="34" charset="0"/>
              </a:rPr>
              <a:t>საგანმანათლებლო</a:t>
            </a:r>
            <a:r>
              <a:rPr lang="en-US" sz="1800" b="1" dirty="0">
                <a:solidFill>
                  <a:schemeClr val="accent2">
                    <a:lumMod val="50000"/>
                  </a:schemeClr>
                </a:solidFill>
                <a:latin typeface="BPG Banner Caps" pitchFamily="18" charset="0"/>
                <a:cs typeface="Arial" panose="020B0604020202020204" pitchFamily="34" charset="0"/>
              </a:rPr>
              <a:t> </a:t>
            </a:r>
            <a:r>
              <a:rPr lang="en-US" sz="1800" b="1" dirty="0" err="1">
                <a:solidFill>
                  <a:schemeClr val="accent2">
                    <a:lumMod val="50000"/>
                  </a:schemeClr>
                </a:solidFill>
                <a:latin typeface="BPG Banner Caps" pitchFamily="18" charset="0"/>
                <a:cs typeface="Arial" panose="020B0604020202020204" pitchFamily="34" charset="0"/>
              </a:rPr>
              <a:t>პროგრამ</a:t>
            </a:r>
            <a:r>
              <a:rPr lang="ka-GE" sz="1800" b="1" dirty="0" smtClean="0">
                <a:solidFill>
                  <a:schemeClr val="accent2">
                    <a:lumMod val="50000"/>
                  </a:schemeClr>
                </a:solidFill>
                <a:latin typeface="BPG Banner Caps" pitchFamily="18" charset="0"/>
                <a:cs typeface="Arial" panose="020B0604020202020204" pitchFamily="34" charset="0"/>
              </a:rPr>
              <a:t>ამ   </a:t>
            </a:r>
            <a:r>
              <a:rPr lang="ka-GE" sz="1800" b="1" dirty="0">
                <a:solidFill>
                  <a:schemeClr val="accent2">
                    <a:lumMod val="50000"/>
                  </a:schemeClr>
                </a:solidFill>
                <a:latin typeface="BPG Banner Caps" pitchFamily="18" charset="0"/>
                <a:cs typeface="Arial" panose="020B0604020202020204" pitchFamily="34" charset="0"/>
              </a:rPr>
              <a:t>სსიპ - ხარისხის განვითარების ეროვნულ ცენტრში; </a:t>
            </a:r>
            <a:endParaRPr lang="ru-RU" sz="1800" b="1" dirty="0">
              <a:solidFill>
                <a:schemeClr val="accent2">
                  <a:lumMod val="50000"/>
                </a:schemeClr>
              </a:solidFill>
              <a:latin typeface="BPG Banner Caps" pitchFamily="18" charset="0"/>
              <a:cs typeface="Arial" panose="020B0604020202020204" pitchFamily="34" charset="0"/>
            </a:endParaRPr>
          </a:p>
          <a:p>
            <a:pPr>
              <a:lnSpc>
                <a:spcPct val="200000"/>
              </a:lnSpc>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მიმდინარეობს მუშაობა უსაფრთხოების კვლევების  ახალ სამაგისტრო საგანმანათლებლო პროგრამაზე;</a:t>
            </a:r>
            <a:endParaRPr lang="ru-RU" sz="18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859967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320423" y="1219610"/>
            <a:ext cx="8118525"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spcBef>
                <a:spcPts val="0"/>
              </a:spcBef>
              <a:buNone/>
              <a:defRPr/>
            </a:pPr>
            <a:r>
              <a:rPr lang="ka-GE" sz="1400" b="1" dirty="0" smtClean="0">
                <a:solidFill>
                  <a:schemeClr val="accent2">
                    <a:lumMod val="50000"/>
                  </a:schemeClr>
                </a:solidFill>
                <a:latin typeface="BPG Banner Caps" pitchFamily="18" charset="0"/>
                <a:cs typeface="Arial" panose="020B0604020202020204" pitchFamily="34" charset="0"/>
              </a:rPr>
              <a:t> </a:t>
            </a:r>
            <a:endParaRPr lang="ka-GE" sz="14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pitchFamily="2" charset="2"/>
              <a:buChar char="q"/>
            </a:pPr>
            <a:r>
              <a:rPr lang="en-US" sz="2000" b="1" dirty="0" err="1" smtClean="0">
                <a:solidFill>
                  <a:schemeClr val="accent2">
                    <a:lumMod val="50000"/>
                  </a:schemeClr>
                </a:solidFill>
                <a:latin typeface="BPG Banner Caps" pitchFamily="18" charset="0"/>
                <a:cs typeface="Arial" panose="020B0604020202020204" pitchFamily="34" charset="0"/>
              </a:rPr>
              <a:t>ბაკალავრიატის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სასწავლო</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ბატალიონის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ოფიცერთა</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მომზადების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საკანდიდატო</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კურსის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სამეთაურო-საშტაბო</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კოლეჯის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ენობრივი</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მომზადების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სკოლის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საგანმანათლებლო</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პროგრამების</a:t>
            </a:r>
            <a:r>
              <a:rPr lang="en-US" sz="2000" b="1" dirty="0">
                <a:solidFill>
                  <a:schemeClr val="accent2">
                    <a:lumMod val="50000"/>
                  </a:schemeClr>
                </a:solidFill>
                <a:latin typeface="BPG Banner Caps" pitchFamily="18" charset="0"/>
                <a:cs typeface="Arial" panose="020B0604020202020204" pitchFamily="34" charset="0"/>
              </a:rPr>
              <a:t> </a:t>
            </a:r>
            <a:r>
              <a:rPr lang="ka-GE" sz="2000" b="1" dirty="0">
                <a:solidFill>
                  <a:schemeClr val="accent2">
                    <a:lumMod val="50000"/>
                  </a:schemeClr>
                </a:solidFill>
                <a:latin typeface="BPG Banner Caps" pitchFamily="18" charset="0"/>
                <a:cs typeface="Arial" panose="020B0604020202020204" pitchFamily="34" charset="0"/>
              </a:rPr>
              <a:t>ხარისხის </a:t>
            </a:r>
            <a:r>
              <a:rPr lang="ka-GE" sz="2000" b="1" dirty="0" smtClean="0">
                <a:solidFill>
                  <a:schemeClr val="accent2">
                    <a:lumMod val="50000"/>
                  </a:schemeClr>
                </a:solidFill>
                <a:latin typeface="BPG Banner Caps" pitchFamily="18" charset="0"/>
                <a:cs typeface="Arial" panose="020B0604020202020204" pitchFamily="34" charset="0"/>
              </a:rPr>
              <a:t>განვითარების </a:t>
            </a:r>
            <a:r>
              <a:rPr lang="ka-GE" sz="2000" b="1" dirty="0">
                <a:solidFill>
                  <a:schemeClr val="accent2">
                    <a:lumMod val="50000"/>
                  </a:schemeClr>
                </a:solidFill>
                <a:latin typeface="BPG Banner Caps" pitchFamily="18" charset="0"/>
                <a:cs typeface="Arial" panose="020B0604020202020204" pitchFamily="34" charset="0"/>
              </a:rPr>
              <a:t>ეროვნული ცენტრის მიერ შემუშავებულ სტანდარტებსა და </a:t>
            </a:r>
            <a:r>
              <a:rPr lang="en-US" sz="2000" b="1" dirty="0" err="1">
                <a:solidFill>
                  <a:schemeClr val="accent2">
                    <a:lumMod val="50000"/>
                  </a:schemeClr>
                </a:solidFill>
                <a:latin typeface="BPG Banner Caps" pitchFamily="18" charset="0"/>
                <a:cs typeface="Arial" panose="020B0604020202020204" pitchFamily="34" charset="0"/>
              </a:rPr>
              <a:t>თავდაცვის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სამინისტროს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smtClean="0">
                <a:solidFill>
                  <a:schemeClr val="accent2">
                    <a:lumMod val="50000"/>
                  </a:schemeClr>
                </a:solidFill>
                <a:latin typeface="BPG Banner Caps" pitchFamily="18" charset="0"/>
                <a:cs typeface="Arial" panose="020B0604020202020204" pitchFamily="34" charset="0"/>
              </a:rPr>
              <a:t>სამხედრო</a:t>
            </a:r>
            <a:r>
              <a:rPr lang="en-US" sz="2000" b="1" dirty="0" smtClean="0">
                <a:solidFill>
                  <a:schemeClr val="accent2">
                    <a:lumMod val="50000"/>
                  </a:schemeClr>
                </a:solidFill>
                <a:latin typeface="BPG Banner Caps" pitchFamily="18" charset="0"/>
                <a:cs typeface="Arial" panose="020B0604020202020204" pitchFamily="34" charset="0"/>
              </a:rPr>
              <a:t> </a:t>
            </a:r>
            <a:r>
              <a:rPr lang="en-US" sz="2000" b="1" dirty="0" err="1" smtClean="0">
                <a:solidFill>
                  <a:schemeClr val="accent2">
                    <a:lumMod val="50000"/>
                  </a:schemeClr>
                </a:solidFill>
                <a:latin typeface="BPG Banner Caps" pitchFamily="18" charset="0"/>
                <a:cs typeface="Arial" panose="020B0604020202020204" pitchFamily="34" charset="0"/>
              </a:rPr>
              <a:t>საგანმანათლებლო</a:t>
            </a:r>
            <a:r>
              <a:rPr lang="en-US" sz="2000" b="1" dirty="0" smtClean="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პროცესის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ორგანიზების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სახელმძღვანელოს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მოთხოვნ</a:t>
            </a:r>
            <a:r>
              <a:rPr lang="ka-GE" sz="2000" b="1" dirty="0">
                <a:solidFill>
                  <a:schemeClr val="accent2">
                    <a:lumMod val="50000"/>
                  </a:schemeClr>
                </a:solidFill>
                <a:latin typeface="BPG Banner Caps" pitchFamily="18" charset="0"/>
                <a:cs typeface="Arial" panose="020B0604020202020204" pitchFamily="34" charset="0"/>
              </a:rPr>
              <a:t>ებთან </a:t>
            </a:r>
            <a:r>
              <a:rPr lang="ka-GE" sz="2000" b="1" dirty="0" smtClean="0">
                <a:solidFill>
                  <a:schemeClr val="accent2">
                    <a:lumMod val="50000"/>
                  </a:schemeClr>
                </a:solidFill>
                <a:latin typeface="BPG Banner Caps" pitchFamily="18" charset="0"/>
                <a:cs typeface="Arial" panose="020B0604020202020204" pitchFamily="34" charset="0"/>
              </a:rPr>
              <a:t>შესაბამისობაში </a:t>
            </a:r>
            <a:r>
              <a:rPr lang="ka-GE" sz="2000" b="1" dirty="0">
                <a:solidFill>
                  <a:schemeClr val="accent2">
                    <a:lumMod val="50000"/>
                  </a:schemeClr>
                </a:solidFill>
                <a:latin typeface="BPG Banner Caps" pitchFamily="18" charset="0"/>
                <a:cs typeface="Arial" panose="020B0604020202020204" pitchFamily="34" charset="0"/>
              </a:rPr>
              <a:t>მოყვანა;</a:t>
            </a:r>
            <a:endParaRPr lang="ru-RU"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985559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333363" y="1401336"/>
            <a:ext cx="7998204"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spcBef>
                <a:spcPts val="0"/>
              </a:spcBef>
              <a:buNone/>
              <a:defRPr/>
            </a:pPr>
            <a:r>
              <a:rPr lang="ka-GE" sz="1400" b="1" dirty="0" smtClean="0">
                <a:solidFill>
                  <a:schemeClr val="accent2">
                    <a:lumMod val="50000"/>
                  </a:schemeClr>
                </a:solidFill>
                <a:latin typeface="BPG Banner Caps" pitchFamily="18" charset="0"/>
                <a:cs typeface="Arial" panose="020B0604020202020204" pitchFamily="34" charset="0"/>
              </a:rPr>
              <a:t> </a:t>
            </a:r>
            <a:endParaRPr lang="ka-GE" sz="14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Erasmus</a:t>
            </a:r>
            <a:r>
              <a:rPr lang="ka-GE" sz="2000" b="1" dirty="0">
                <a:solidFill>
                  <a:schemeClr val="accent2">
                    <a:lumMod val="50000"/>
                  </a:schemeClr>
                </a:solidFill>
                <a:latin typeface="BPG Banner Caps" pitchFamily="18" charset="0"/>
                <a:cs typeface="Arial" panose="020B0604020202020204" pitchFamily="34" charset="0"/>
              </a:rPr>
              <a:t>+“-ის პროგრამის ფარგლებში, ეროვნული თავდაცვის აკადემია მონაწილეობს ერასმუსის საგრანტო პროექტში ,,აკადემიური </a:t>
            </a:r>
            <a:r>
              <a:rPr lang="ka-GE" sz="2000" b="1" dirty="0" smtClean="0">
                <a:solidFill>
                  <a:schemeClr val="accent2">
                    <a:lumMod val="50000"/>
                  </a:schemeClr>
                </a:solidFill>
                <a:latin typeface="BPG Banner Caps" pitchFamily="18" charset="0"/>
                <a:cs typeface="Arial" panose="020B0604020202020204" pitchFamily="34" charset="0"/>
              </a:rPr>
              <a:t>კეთილსინდისიერება </a:t>
            </a:r>
            <a:r>
              <a:rPr lang="ka-GE" sz="2000" b="1" dirty="0">
                <a:solidFill>
                  <a:schemeClr val="accent2">
                    <a:lumMod val="50000"/>
                  </a:schemeClr>
                </a:solidFill>
                <a:latin typeface="BPG Banner Caps" pitchFamily="18" charset="0"/>
                <a:cs typeface="Arial" panose="020B0604020202020204" pitchFamily="34" charset="0"/>
              </a:rPr>
              <a:t>ხარისხიანი სწავლისა და სწავლებისათვის ქართულ უმაღლეს საგანმანათლებლო </a:t>
            </a:r>
            <a:r>
              <a:rPr lang="ka-GE" sz="2000" b="1" dirty="0" smtClean="0">
                <a:solidFill>
                  <a:schemeClr val="accent2">
                    <a:lumMod val="50000"/>
                  </a:schemeClr>
                </a:solidFill>
                <a:latin typeface="BPG Banner Caps" pitchFamily="18" charset="0"/>
                <a:cs typeface="Arial" panose="020B0604020202020204" pitchFamily="34" charset="0"/>
              </a:rPr>
              <a:t>დაწესებულებებში</a:t>
            </a:r>
            <a:r>
              <a:rPr lang="ka-GE" sz="2000" b="1" dirty="0">
                <a:solidFill>
                  <a:schemeClr val="accent2">
                    <a:lumMod val="50000"/>
                  </a:schemeClr>
                </a:solidFill>
                <a:latin typeface="BPG Banner Caps" pitchFamily="18" charset="0"/>
                <a:cs typeface="Arial" panose="020B0604020202020204" pitchFamily="34" charset="0"/>
              </a:rPr>
              <a:t>'', რომლის ფარგლებშიც განხორციელდა ტრე-ნინგები, მონიტორინგი და ცნობადობის </a:t>
            </a:r>
            <a:r>
              <a:rPr lang="ka-GE" sz="2000" b="1" dirty="0" smtClean="0">
                <a:solidFill>
                  <a:schemeClr val="accent2">
                    <a:lumMod val="50000"/>
                  </a:schemeClr>
                </a:solidFill>
                <a:latin typeface="BPG Banner Caps" pitchFamily="18" charset="0"/>
                <a:cs typeface="Arial" panose="020B0604020202020204" pitchFamily="34" charset="0"/>
              </a:rPr>
              <a:t>ასამაღლებელი </a:t>
            </a:r>
            <a:r>
              <a:rPr lang="ka-GE" sz="2000" b="1" dirty="0">
                <a:solidFill>
                  <a:schemeClr val="accent2">
                    <a:lumMod val="50000"/>
                  </a:schemeClr>
                </a:solidFill>
                <a:latin typeface="BPG Banner Caps" pitchFamily="18" charset="0"/>
                <a:cs typeface="Arial" panose="020B0604020202020204" pitchFamily="34" charset="0"/>
              </a:rPr>
              <a:t>შეხვედრები, კვლევები, საბაკალავრო და </a:t>
            </a:r>
            <a:r>
              <a:rPr lang="ka-GE" sz="2000" b="1" dirty="0" smtClean="0">
                <a:solidFill>
                  <a:schemeClr val="accent2">
                    <a:lumMod val="50000"/>
                  </a:schemeClr>
                </a:solidFill>
                <a:latin typeface="BPG Banner Caps" pitchFamily="18" charset="0"/>
                <a:cs typeface="Arial" panose="020B0604020202020204" pitchFamily="34" charset="0"/>
              </a:rPr>
              <a:t>სამაგისტრო </a:t>
            </a:r>
            <a:r>
              <a:rPr lang="ka-GE" sz="2000" b="1" dirty="0">
                <a:solidFill>
                  <a:schemeClr val="accent2">
                    <a:lumMod val="50000"/>
                  </a:schemeClr>
                </a:solidFill>
                <a:latin typeface="BPG Banner Caps" pitchFamily="18" charset="0"/>
                <a:cs typeface="Arial" panose="020B0604020202020204" pitchFamily="34" charset="0"/>
              </a:rPr>
              <a:t>ნაშრომების მონიტორინგი. </a:t>
            </a:r>
            <a:endParaRPr lang="en-US"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401466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879958" y="1168349"/>
            <a:ext cx="7598683"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spcBef>
                <a:spcPts val="0"/>
              </a:spcBef>
              <a:buNone/>
              <a:defRPr/>
            </a:pPr>
            <a:r>
              <a:rPr lang="ka-GE" sz="1400" b="1" dirty="0" smtClean="0">
                <a:solidFill>
                  <a:schemeClr val="accent2">
                    <a:lumMod val="50000"/>
                  </a:schemeClr>
                </a:solidFill>
                <a:latin typeface="BPG Banner Caps" pitchFamily="18" charset="0"/>
                <a:cs typeface="Arial" panose="020B0604020202020204" pitchFamily="34" charset="0"/>
              </a:rPr>
              <a:t> </a:t>
            </a:r>
            <a:endParaRPr lang="ka-GE" sz="2000" b="1" dirty="0">
              <a:solidFill>
                <a:schemeClr val="accent2">
                  <a:lumMod val="50000"/>
                </a:schemeClr>
              </a:solidFill>
              <a:latin typeface="BPG Banner Caps" pitchFamily="18" charset="0"/>
              <a:cs typeface="Arial" panose="020B0604020202020204" pitchFamily="34" charset="0"/>
            </a:endParaRPr>
          </a:p>
          <a:p>
            <a:pPr lvl="0">
              <a:lnSpc>
                <a:spcPct val="150000"/>
              </a:lnSpc>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დაინერგა  </a:t>
            </a:r>
            <a:r>
              <a:rPr lang="ka-GE" sz="2000" b="1" dirty="0">
                <a:solidFill>
                  <a:schemeClr val="accent2">
                    <a:lumMod val="50000"/>
                  </a:schemeClr>
                </a:solidFill>
                <a:latin typeface="BPG Banner Caps" pitchFamily="18" charset="0"/>
                <a:cs typeface="Arial" panose="020B0604020202020204" pitchFamily="34" charset="0"/>
              </a:rPr>
              <a:t>ანტიპლაგიატის soft   (Ternitiny-Account-ები); </a:t>
            </a:r>
            <a:endParaRPr lang="en-US" sz="2000" b="1" dirty="0">
              <a:solidFill>
                <a:schemeClr val="accent2">
                  <a:lumMod val="50000"/>
                </a:schemeClr>
              </a:solidFill>
              <a:latin typeface="BPG Banner Caps" pitchFamily="18" charset="0"/>
              <a:cs typeface="Arial" panose="020B0604020202020204" pitchFamily="34" charset="0"/>
            </a:endParaRPr>
          </a:p>
          <a:p>
            <a:pPr lvl="0">
              <a:lnSpc>
                <a:spcPct val="150000"/>
              </a:lnSpc>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სასწავლო პლატფორმა „Moodle“-ზე განთავსებული იუნკერთა სერვისების განვითარება;</a:t>
            </a:r>
            <a:endParaRPr lang="ru-RU" sz="2000" b="1" dirty="0">
              <a:solidFill>
                <a:schemeClr val="accent2">
                  <a:lumMod val="50000"/>
                </a:schemeClr>
              </a:solidFill>
              <a:latin typeface="BPG Banner Caps" pitchFamily="18" charset="0"/>
              <a:cs typeface="Arial" panose="020B0604020202020204" pitchFamily="34" charset="0"/>
            </a:endParaRPr>
          </a:p>
          <a:p>
            <a:pPr lvl="0">
              <a:lnSpc>
                <a:spcPct val="150000"/>
              </a:lnSpc>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I</a:t>
            </a:r>
            <a:r>
              <a:rPr lang="en-US" sz="2000" b="1" dirty="0" err="1">
                <a:solidFill>
                  <a:schemeClr val="accent2">
                    <a:lumMod val="50000"/>
                  </a:schemeClr>
                </a:solidFill>
                <a:latin typeface="BPG Banner Caps" pitchFamily="18" charset="0"/>
                <a:cs typeface="Arial" panose="020B0604020202020204" pitchFamily="34" charset="0"/>
              </a:rPr>
              <a:t>ntegrity</a:t>
            </a:r>
            <a:r>
              <a:rPr lang="ka-GE" sz="2000" b="1" dirty="0">
                <a:solidFill>
                  <a:schemeClr val="accent2">
                    <a:lumMod val="50000"/>
                  </a:schemeClr>
                </a:solidFill>
                <a:latin typeface="BPG Banner Caps" pitchFamily="18" charset="0"/>
                <a:cs typeface="Arial" panose="020B0604020202020204" pitchFamily="34" charset="0"/>
              </a:rPr>
              <a:t> - ჩართულობა ანტიპლაგიატის პროექტში (პროექტის მიმდინარეობის შიდა მონიტო­რინგი)</a:t>
            </a:r>
            <a:r>
              <a:rPr lang="en-US" sz="2000" b="1" dirty="0">
                <a:solidFill>
                  <a:schemeClr val="accent2">
                    <a:lumMod val="50000"/>
                  </a:schemeClr>
                </a:solidFill>
                <a:latin typeface="BPG Banner Caps" pitchFamily="18" charset="0"/>
                <a:cs typeface="Arial" panose="020B0604020202020204" pitchFamily="34" charset="0"/>
              </a:rPr>
              <a:t>;</a:t>
            </a:r>
          </a:p>
          <a:p>
            <a:pPr>
              <a:lnSpc>
                <a:spcPct val="150000"/>
              </a:lnSpc>
              <a:buFont typeface="Wingdings" pitchFamily="2" charset="2"/>
              <a:buChar char="q"/>
            </a:pPr>
            <a:r>
              <a:rPr lang="ru-RU" sz="2000" b="1" dirty="0">
                <a:solidFill>
                  <a:schemeClr val="accent2">
                    <a:lumMod val="50000"/>
                  </a:schemeClr>
                </a:solidFill>
                <a:latin typeface="BPG Banner Caps" pitchFamily="18" charset="0"/>
                <a:cs typeface="Arial" panose="020B0604020202020204" pitchFamily="34" charset="0"/>
              </a:rPr>
              <a:t>ხარისხის უზრუნველყოფის სამსახურის </a:t>
            </a:r>
            <a:r>
              <a:rPr lang="ru-RU" sz="2000" b="1" dirty="0" smtClean="0">
                <a:solidFill>
                  <a:schemeClr val="accent2">
                    <a:lumMod val="50000"/>
                  </a:schemeClr>
                </a:solidFill>
                <a:latin typeface="BPG Banner Caps" pitchFamily="18" charset="0"/>
                <a:cs typeface="Arial" panose="020B0604020202020204" pitchFamily="34" charset="0"/>
              </a:rPr>
              <a:t>ორგანიზებით  </a:t>
            </a:r>
            <a:r>
              <a:rPr lang="ka-GE" sz="2000" b="1" dirty="0">
                <a:solidFill>
                  <a:schemeClr val="accent2">
                    <a:lumMod val="50000"/>
                  </a:schemeClr>
                </a:solidFill>
                <a:latin typeface="BPG Banner Caps" pitchFamily="18" charset="0"/>
                <a:cs typeface="Arial" panose="020B0604020202020204" pitchFamily="34" charset="0"/>
              </a:rPr>
              <a:t>ტრენინგების ჩატარება; (საჭიროებისამებრ)</a:t>
            </a:r>
            <a:endParaRPr lang="en-US"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949850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1227208" y="1486224"/>
            <a:ext cx="7598683"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მოდიფიცირდა </a:t>
            </a:r>
            <a:r>
              <a:rPr lang="ka-GE" sz="2000" b="1" dirty="0">
                <a:solidFill>
                  <a:schemeClr val="accent2">
                    <a:lumMod val="50000"/>
                  </a:schemeClr>
                </a:solidFill>
                <a:latin typeface="BPG Banner Caps" pitchFamily="18" charset="0"/>
                <a:cs typeface="Arial" panose="020B0604020202020204" pitchFamily="34" charset="0"/>
              </a:rPr>
              <a:t>ნორმატიული დოკუმენტები;</a:t>
            </a:r>
          </a:p>
          <a:p>
            <a:pPr>
              <a:lnSpc>
                <a:spcPct val="150000"/>
              </a:lnSpc>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მონაწილეობა  ბაკალავრიატზე აბიტურიენტთა მიმღებ საკონკურსო კომისიაში.</a:t>
            </a:r>
            <a:endParaRPr lang="en-US" sz="2000" b="1" dirty="0">
              <a:solidFill>
                <a:schemeClr val="accent2">
                  <a:lumMod val="50000"/>
                </a:schemeClr>
              </a:solidFill>
              <a:latin typeface="BPG Banner Caps" pitchFamily="18" charset="0"/>
              <a:cs typeface="Arial" panose="020B0604020202020204" pitchFamily="34" charset="0"/>
            </a:endParaRPr>
          </a:p>
          <a:p>
            <a:pPr>
              <a:lnSpc>
                <a:spcPct val="150000"/>
              </a:lnSpc>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კურსდამთავრებული იუნკერების  (ქვედანაყოფებში) დამსაქმებელთა  კვლევა.</a:t>
            </a:r>
            <a:endParaRPr lang="ru-RU" sz="2000" b="1" dirty="0">
              <a:solidFill>
                <a:schemeClr val="accent2">
                  <a:lumMod val="50000"/>
                </a:schemeClr>
              </a:solidFill>
              <a:latin typeface="BPG Banner Caps" pitchFamily="18" charset="0"/>
              <a:cs typeface="Arial" panose="020B0604020202020204" pitchFamily="34" charset="0"/>
            </a:endParaRPr>
          </a:p>
          <a:p>
            <a:pPr>
              <a:lnSpc>
                <a:spcPct val="150000"/>
              </a:lnSpc>
              <a:buFont typeface="Wingdings" pitchFamily="2" charset="2"/>
              <a:buChar char="q"/>
            </a:pPr>
            <a:r>
              <a:rPr lang="ru-RU" sz="2000" b="1" dirty="0">
                <a:solidFill>
                  <a:schemeClr val="accent2">
                    <a:lumMod val="50000"/>
                  </a:schemeClr>
                </a:solidFill>
                <a:latin typeface="BPG Banner Caps" pitchFamily="18" charset="0"/>
                <a:cs typeface="Arial" panose="020B0604020202020204" pitchFamily="34" charset="0"/>
              </a:rPr>
              <a:t>აკადემიის ცნობადობის ამაღლების მიზნით საინფ</a:t>
            </a:r>
            <a:r>
              <a:rPr lang="ka-GE" sz="2000" b="1" dirty="0">
                <a:solidFill>
                  <a:schemeClr val="accent2">
                    <a:lumMod val="50000"/>
                  </a:schemeClr>
                </a:solidFill>
                <a:latin typeface="BPG Banner Caps" pitchFamily="18" charset="0"/>
                <a:cs typeface="Arial" panose="020B0604020202020204" pitchFamily="34" charset="0"/>
              </a:rPr>
              <a:t>ორმაციო </a:t>
            </a:r>
            <a:r>
              <a:rPr lang="ru-RU" sz="2000" b="1" dirty="0">
                <a:solidFill>
                  <a:schemeClr val="accent2">
                    <a:lumMod val="50000"/>
                  </a:schemeClr>
                </a:solidFill>
                <a:latin typeface="BPG Banner Caps" pitchFamily="18" charset="0"/>
                <a:cs typeface="Arial" panose="020B0604020202020204" pitchFamily="34" charset="0"/>
              </a:rPr>
              <a:t> ვიზიტები სკოლებში; </a:t>
            </a:r>
            <a:endParaRPr lang="en-US"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178191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838201" y="1219610"/>
            <a:ext cx="7772400"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კოორდინირებული </a:t>
            </a:r>
            <a:r>
              <a:rPr lang="ka-GE" sz="2000" b="1" dirty="0">
                <a:solidFill>
                  <a:schemeClr val="accent2">
                    <a:lumMod val="50000"/>
                  </a:schemeClr>
                </a:solidFill>
                <a:latin typeface="BPG Banner Caps" pitchFamily="18" charset="0"/>
                <a:cs typeface="Arial" panose="020B0604020202020204" pitchFamily="34" charset="0"/>
              </a:rPr>
              <a:t>მუშაობა განათლებისა და მეცნიერების სამინისტროსთან, სსიპ-განათლების ხარისხის განვითარების ეროვნულ ცენტრთან და სსიპ-შეფასებისა და გამოცდების ეროვნულ </a:t>
            </a:r>
            <a:r>
              <a:rPr lang="ka-GE" sz="2000" b="1" dirty="0" smtClean="0">
                <a:solidFill>
                  <a:schemeClr val="accent2">
                    <a:lumMod val="50000"/>
                  </a:schemeClr>
                </a:solidFill>
                <a:latin typeface="BPG Banner Caps" pitchFamily="18" charset="0"/>
                <a:cs typeface="Arial" panose="020B0604020202020204" pitchFamily="34" charset="0"/>
              </a:rPr>
              <a:t>ცენტრთან</a:t>
            </a:r>
            <a:r>
              <a:rPr lang="ka-GE" sz="2000" b="1" dirty="0">
                <a:solidFill>
                  <a:schemeClr val="accent2">
                    <a:lumMod val="50000"/>
                  </a:schemeClr>
                </a:solidFill>
                <a:latin typeface="BPG Banner Caps" pitchFamily="18" charset="0"/>
                <a:cs typeface="Arial" panose="020B0604020202020204" pitchFamily="34" charset="0"/>
              </a:rPr>
              <a:t>;</a:t>
            </a:r>
            <a:endParaRPr lang="en-US" sz="2000" b="1" dirty="0">
              <a:solidFill>
                <a:schemeClr val="accent2">
                  <a:lumMod val="50000"/>
                </a:schemeClr>
              </a:solidFill>
              <a:latin typeface="BPG Banner Caps" pitchFamily="18" charset="0"/>
              <a:cs typeface="Arial" panose="020B0604020202020204" pitchFamily="34" charset="0"/>
            </a:endParaRPr>
          </a:p>
          <a:p>
            <a:pPr lvl="0" algn="just">
              <a:lnSpc>
                <a:spcPct val="150000"/>
              </a:lnSpc>
              <a:spcBef>
                <a:spcPts val="0"/>
              </a:spcBef>
              <a:buFont typeface="Wingdings" pitchFamily="2" charset="2"/>
              <a:buChar char="q"/>
            </a:pPr>
            <a:endParaRPr lang="ka-GE" sz="2000" b="1" dirty="0">
              <a:solidFill>
                <a:schemeClr val="accent2">
                  <a:lumMod val="50000"/>
                </a:schemeClr>
              </a:solidFill>
              <a:latin typeface="BPG Banner Caps" pitchFamily="18" charset="0"/>
              <a:cs typeface="Arial" panose="020B0604020202020204" pitchFamily="34" charset="0"/>
            </a:endParaRPr>
          </a:p>
          <a:p>
            <a:pPr lvl="0" algn="just">
              <a:lnSpc>
                <a:spcPct val="150000"/>
              </a:lnSpc>
              <a:spcBef>
                <a:spcPts val="0"/>
              </a:spcBef>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სამხედრო-საგანმანათლებლო პროგრამების </a:t>
            </a:r>
            <a:r>
              <a:rPr lang="ka-GE" sz="2000" b="1" dirty="0" smtClean="0">
                <a:solidFill>
                  <a:schemeClr val="accent2">
                    <a:lumMod val="50000"/>
                  </a:schemeClr>
                </a:solidFill>
                <a:latin typeface="BPG Banner Caps" pitchFamily="18" charset="0"/>
                <a:cs typeface="Arial" panose="020B0604020202020204" pitchFamily="34" charset="0"/>
              </a:rPr>
              <a:t>დადგენილ </a:t>
            </a:r>
            <a:r>
              <a:rPr lang="ka-GE" sz="2000" b="1" dirty="0">
                <a:solidFill>
                  <a:schemeClr val="accent2">
                    <a:lumMod val="50000"/>
                  </a:schemeClr>
                </a:solidFill>
                <a:latin typeface="BPG Banner Caps" pitchFamily="18" charset="0"/>
                <a:cs typeface="Arial" panose="020B0604020202020204" pitchFamily="34" charset="0"/>
              </a:rPr>
              <a:t>სტანდარტებთან თავსებადობაში მოყვანის მიზნით კოორდინირებული მუშაობა თავდაცვის ძალებთან,  J-7 დეპარტამენტთან და წვრთნებისა და სამხედრო განათლების სარდლობასთან;</a:t>
            </a:r>
            <a:endParaRPr lang="ru-RU" sz="2000" b="1" dirty="0">
              <a:solidFill>
                <a:schemeClr val="accent2">
                  <a:lumMod val="50000"/>
                </a:schemeClr>
              </a:solidFill>
              <a:latin typeface="BPG Banner Caps" pitchFamily="18" charset="0"/>
              <a:cs typeface="Arial" panose="020B0604020202020204" pitchFamily="34" charset="0"/>
            </a:endParaRPr>
          </a:p>
          <a:p>
            <a:pPr>
              <a:lnSpc>
                <a:spcPct val="150000"/>
              </a:lnSpc>
              <a:buFont typeface="Wingdings" pitchFamily="2" charset="2"/>
              <a:buChar char="q"/>
            </a:pPr>
            <a:endParaRPr lang="ka-GE" sz="18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795502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862705" y="1190997"/>
            <a:ext cx="7598683"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სწავლების </a:t>
            </a:r>
            <a:r>
              <a:rPr lang="ka-GE" sz="2000" b="1" dirty="0">
                <a:solidFill>
                  <a:schemeClr val="accent2">
                    <a:lumMod val="50000"/>
                  </a:schemeClr>
                </a:solidFill>
                <a:latin typeface="BPG Banner Caps" pitchFamily="18" charset="0"/>
                <a:cs typeface="Arial" panose="020B0604020202020204" pitchFamily="34" charset="0"/>
              </a:rPr>
              <a:t>ხარისხის ამაღლების მიზნით სასწავლო პროცესის კვლევა;</a:t>
            </a:r>
          </a:p>
          <a:p>
            <a:pPr lvl="0">
              <a:lnSpc>
                <a:spcPct val="150000"/>
              </a:lnSpc>
              <a:spcBef>
                <a:spcPts val="0"/>
              </a:spcBef>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 იუნკერთა/ მსმენელთა კმაყოფილების კვლევა</a:t>
            </a:r>
            <a:r>
              <a:rPr lang="en-US" sz="2000" b="1" dirty="0">
                <a:solidFill>
                  <a:schemeClr val="accent2">
                    <a:lumMod val="50000"/>
                  </a:schemeClr>
                </a:solidFill>
                <a:latin typeface="BPG Banner Caps" pitchFamily="18" charset="0"/>
                <a:cs typeface="Arial" panose="020B0604020202020204" pitchFamily="34" charset="0"/>
              </a:rPr>
              <a:t>;</a:t>
            </a:r>
            <a:endParaRPr lang="ka-GE" sz="20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 უკუკავშირი;</a:t>
            </a:r>
          </a:p>
          <a:p>
            <a:pPr lvl="0">
              <a:lnSpc>
                <a:spcPct val="150000"/>
              </a:lnSpc>
              <a:spcBef>
                <a:spcPts val="0"/>
              </a:spcBef>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შედეგების გაანალიზება და რეკომენდაციების შემუშავება</a:t>
            </a:r>
            <a:r>
              <a:rPr lang="en-US" sz="2000" b="1" dirty="0">
                <a:solidFill>
                  <a:schemeClr val="accent2">
                    <a:lumMod val="50000"/>
                  </a:schemeClr>
                </a:solidFill>
                <a:latin typeface="BPG Banner Caps" pitchFamily="18" charset="0"/>
                <a:cs typeface="Arial" panose="020B0604020202020204" pitchFamily="34" charset="0"/>
              </a:rPr>
              <a:t>.</a:t>
            </a:r>
            <a:endParaRPr lang="ka-GE" sz="2000" b="1" dirty="0">
              <a:solidFill>
                <a:schemeClr val="accent2">
                  <a:lumMod val="50000"/>
                </a:schemeClr>
              </a:solidFill>
              <a:latin typeface="BPG Banner Caps" pitchFamily="18" charset="0"/>
              <a:cs typeface="Arial" panose="020B0604020202020204" pitchFamily="34" charset="0"/>
            </a:endParaRPr>
          </a:p>
          <a:p>
            <a:pPr marL="0" lvl="0" indent="0">
              <a:spcBef>
                <a:spcPts val="0"/>
              </a:spcBef>
              <a:buNone/>
            </a:pPr>
            <a:endParaRPr lang="ka-GE" sz="2000" b="1" dirty="0">
              <a:solidFill>
                <a:schemeClr val="accent2">
                  <a:lumMod val="50000"/>
                </a:schemeClr>
              </a:solidFill>
              <a:latin typeface="BPG Banner Caps" pitchFamily="18" charset="0"/>
              <a:cs typeface="Arial" panose="020B0604020202020204" pitchFamily="34" charset="0"/>
            </a:endParaRPr>
          </a:p>
          <a:p>
            <a:pPr marL="0" lvl="0" indent="0">
              <a:spcBef>
                <a:spcPts val="0"/>
              </a:spcBef>
              <a:buNone/>
              <a:tabLst>
                <a:tab pos="449263" algn="l"/>
              </a:tabLst>
            </a:pPr>
            <a:r>
              <a:rPr lang="ka-GE" sz="2000" b="1" dirty="0">
                <a:solidFill>
                  <a:schemeClr val="accent2">
                    <a:lumMod val="50000"/>
                  </a:schemeClr>
                </a:solidFill>
                <a:latin typeface="BPG Banner Caps" pitchFamily="18" charset="0"/>
                <a:cs typeface="Arial" panose="020B0604020202020204" pitchFamily="34" charset="0"/>
              </a:rPr>
              <a:t> 	(ბაკალავრიატი, სამეთაურო-საშტაბო კოლეჯი, 	ოფიცერთა საწყისი სამხედრო განათლების 	მიმართულება, ენობრივი მომზადების სკოლა) </a:t>
            </a:r>
            <a:endParaRPr lang="ru-RU" sz="2000" b="1" dirty="0">
              <a:solidFill>
                <a:schemeClr val="accent2">
                  <a:lumMod val="50000"/>
                </a:schemeClr>
              </a:solidFill>
              <a:latin typeface="BPG Banner Caps" pitchFamily="18" charset="0"/>
              <a:cs typeface="Arial" panose="020B0604020202020204" pitchFamily="34" charset="0"/>
            </a:endParaRPr>
          </a:p>
          <a:p>
            <a:pPr>
              <a:lnSpc>
                <a:spcPct val="150000"/>
              </a:lnSpc>
              <a:buFont typeface="Wingdings" pitchFamily="2" charset="2"/>
              <a:buChar char="q"/>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451511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14400" y="1219610"/>
            <a:ext cx="7598683"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nSpc>
                <a:spcPct val="150000"/>
              </a:lnSpc>
              <a:spcBef>
                <a:spcPts val="0"/>
              </a:spcBef>
              <a:buFont typeface="Wingdings" pitchFamily="2" charset="2"/>
              <a:buChar char="q"/>
            </a:pPr>
            <a:r>
              <a:rPr lang="ka-GE" sz="1800" b="1" dirty="0" smtClean="0">
                <a:solidFill>
                  <a:schemeClr val="accent2">
                    <a:lumMod val="50000"/>
                  </a:schemeClr>
                </a:solidFill>
                <a:latin typeface="BPG Banner Caps" pitchFamily="18" charset="0"/>
                <a:cs typeface="Arial" panose="020B0604020202020204" pitchFamily="34" charset="0"/>
              </a:rPr>
              <a:t>საგანმანათლებლო </a:t>
            </a:r>
            <a:r>
              <a:rPr lang="ka-GE" sz="1800" b="1" dirty="0">
                <a:solidFill>
                  <a:schemeClr val="accent2">
                    <a:lumMod val="50000"/>
                  </a:schemeClr>
                </a:solidFill>
                <a:latin typeface="BPG Banner Caps" pitchFamily="18" charset="0"/>
                <a:cs typeface="Arial" panose="020B0604020202020204" pitchFamily="34" charset="0"/>
              </a:rPr>
              <a:t>პროგრამების </a:t>
            </a:r>
            <a:r>
              <a:rPr lang="ka-GE" sz="1800" b="1" dirty="0" smtClean="0">
                <a:solidFill>
                  <a:schemeClr val="accent2">
                    <a:lumMod val="50000"/>
                  </a:schemeClr>
                </a:solidFill>
                <a:latin typeface="BPG Banner Caps" pitchFamily="18" charset="0"/>
                <a:cs typeface="Arial" panose="020B0604020202020204" pitchFamily="34" charset="0"/>
              </a:rPr>
              <a:t>განხორციელებისათვის </a:t>
            </a:r>
            <a:r>
              <a:rPr lang="ka-GE" sz="1800" b="1" dirty="0">
                <a:solidFill>
                  <a:schemeClr val="accent2">
                    <a:lumMod val="50000"/>
                  </a:schemeClr>
                </a:solidFill>
                <a:latin typeface="BPG Banner Caps" pitchFamily="18" charset="0"/>
                <a:cs typeface="Arial" panose="020B0604020202020204" pitchFamily="34" charset="0"/>
              </a:rPr>
              <a:t>მატერიალურ-ტექნიკური ბაზის შესაბამისობის კონტროლი; </a:t>
            </a:r>
          </a:p>
          <a:p>
            <a:pPr lvl="0">
              <a:lnSpc>
                <a:spcPct val="150000"/>
              </a:lnSpc>
              <a:spcBef>
                <a:spcPts val="0"/>
              </a:spcBef>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აკრედიტაცია/ავტორიზაციის სტანდარტებთან თავსებადობის დადგენის მიზნით ბიბლიოთეკის მონიტორინგი;</a:t>
            </a:r>
          </a:p>
          <a:p>
            <a:pPr lvl="0">
              <a:lnSpc>
                <a:spcPct val="150000"/>
              </a:lnSpc>
              <a:spcBef>
                <a:spcPts val="0"/>
              </a:spcBef>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აკადემიური და სამხედრო საგანმანათლებლო </a:t>
            </a:r>
            <a:r>
              <a:rPr lang="ka-GE" sz="1800" b="1" dirty="0" smtClean="0">
                <a:solidFill>
                  <a:schemeClr val="accent2">
                    <a:lumMod val="50000"/>
                  </a:schemeClr>
                </a:solidFill>
                <a:latin typeface="BPG Banner Caps" pitchFamily="18" charset="0"/>
                <a:cs typeface="Arial" panose="020B0604020202020204" pitchFamily="34" charset="0"/>
              </a:rPr>
              <a:t>პროგრამების </a:t>
            </a:r>
            <a:r>
              <a:rPr lang="ka-GE" sz="1800" b="1" dirty="0">
                <a:solidFill>
                  <a:schemeClr val="accent2">
                    <a:lumMod val="50000"/>
                  </a:schemeClr>
                </a:solidFill>
                <a:latin typeface="BPG Banner Caps" pitchFamily="18" charset="0"/>
                <a:cs typeface="Arial" panose="020B0604020202020204" pitchFamily="34" charset="0"/>
              </a:rPr>
              <a:t>და მათში შემავალი სასწავლო კურსების/ </a:t>
            </a:r>
            <a:r>
              <a:rPr lang="ka-GE" sz="1800" b="1" dirty="0" smtClean="0">
                <a:solidFill>
                  <a:schemeClr val="accent2">
                    <a:lumMod val="50000"/>
                  </a:schemeClr>
                </a:solidFill>
                <a:latin typeface="BPG Banner Caps" pitchFamily="18" charset="0"/>
                <a:cs typeface="Arial" panose="020B0604020202020204" pitchFamily="34" charset="0"/>
              </a:rPr>
              <a:t>მოდულების </a:t>
            </a:r>
            <a:r>
              <a:rPr lang="ka-GE" sz="1800" b="1" dirty="0">
                <a:solidFill>
                  <a:schemeClr val="accent2">
                    <a:lumMod val="50000"/>
                  </a:schemeClr>
                </a:solidFill>
                <a:latin typeface="BPG Banner Caps" pitchFamily="18" charset="0"/>
                <a:cs typeface="Arial" panose="020B0604020202020204" pitchFamily="34" charset="0"/>
              </a:rPr>
              <a:t>ექსპერტიზა;</a:t>
            </a:r>
            <a:endParaRPr lang="ru-RU" sz="18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საგანმანათლებლო პროცესების მონიტორინგი;   </a:t>
            </a:r>
            <a:endParaRPr lang="ru-RU" sz="18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აკრედიტაცია და ავტორიზაციის ნორმატიული დოკუმენტაციის ექსპერტიზა;</a:t>
            </a:r>
          </a:p>
          <a:p>
            <a:pPr lvl="0">
              <a:lnSpc>
                <a:spcPct val="150000"/>
              </a:lnSpc>
              <a:spcBef>
                <a:spcPts val="0"/>
              </a:spcBef>
              <a:buFont typeface="Wingdings" pitchFamily="2" charset="2"/>
              <a:buChar char="q"/>
            </a:pPr>
            <a:endParaRPr lang="ka-GE" sz="18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603939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838199" y="1219610"/>
            <a:ext cx="7966125"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nSpc>
                <a:spcPct val="150000"/>
              </a:lnSpc>
              <a:spcBef>
                <a:spcPts val="0"/>
              </a:spcBef>
              <a:buFont typeface="Wingdings" pitchFamily="2" charset="2"/>
              <a:buChar char="q"/>
            </a:pPr>
            <a:r>
              <a:rPr lang="ka-GE" sz="1800" b="1" dirty="0" smtClean="0">
                <a:solidFill>
                  <a:schemeClr val="accent2">
                    <a:lumMod val="50000"/>
                  </a:schemeClr>
                </a:solidFill>
                <a:latin typeface="BPG Banner Caps" pitchFamily="18" charset="0"/>
                <a:cs typeface="Arial" panose="020B0604020202020204" pitchFamily="34" charset="0"/>
              </a:rPr>
              <a:t>საგანმანათლებლო </a:t>
            </a:r>
            <a:r>
              <a:rPr lang="ka-GE" sz="1800" b="1" dirty="0">
                <a:solidFill>
                  <a:schemeClr val="accent2">
                    <a:lumMod val="50000"/>
                  </a:schemeClr>
                </a:solidFill>
                <a:latin typeface="BPG Banner Caps" pitchFamily="18" charset="0"/>
                <a:cs typeface="Arial" panose="020B0604020202020204" pitchFamily="34" charset="0"/>
              </a:rPr>
              <a:t>პროგრამების განხორციელებისა-თვის მატერიალურ-ტექნიკური ბაზის შესაბამისობის კონტროლი; </a:t>
            </a:r>
          </a:p>
          <a:p>
            <a:pPr lvl="0">
              <a:lnSpc>
                <a:spcPct val="150000"/>
              </a:lnSpc>
              <a:spcBef>
                <a:spcPts val="0"/>
              </a:spcBef>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აკრედიტაცია/ავტორიზაციის სტანდარტებთან თავსებადობის დადგენის მიზნით ბიბლიოთეკის მონიტორინგი;</a:t>
            </a:r>
          </a:p>
          <a:p>
            <a:pPr lvl="0">
              <a:lnSpc>
                <a:spcPct val="150000"/>
              </a:lnSpc>
              <a:spcBef>
                <a:spcPts val="0"/>
              </a:spcBef>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აკადემიური და სამხედრო საგანმანათლებლო </a:t>
            </a:r>
            <a:r>
              <a:rPr lang="ka-GE" sz="1800" b="1" dirty="0" smtClean="0">
                <a:solidFill>
                  <a:schemeClr val="accent2">
                    <a:lumMod val="50000"/>
                  </a:schemeClr>
                </a:solidFill>
                <a:latin typeface="BPG Banner Caps" pitchFamily="18" charset="0"/>
                <a:cs typeface="Arial" panose="020B0604020202020204" pitchFamily="34" charset="0"/>
              </a:rPr>
              <a:t>პროგრამების </a:t>
            </a:r>
            <a:r>
              <a:rPr lang="ka-GE" sz="1800" b="1" dirty="0">
                <a:solidFill>
                  <a:schemeClr val="accent2">
                    <a:lumMod val="50000"/>
                  </a:schemeClr>
                </a:solidFill>
                <a:latin typeface="BPG Banner Caps" pitchFamily="18" charset="0"/>
                <a:cs typeface="Arial" panose="020B0604020202020204" pitchFamily="34" charset="0"/>
              </a:rPr>
              <a:t>და მათში შემავალი სასწავლო კურსების/ </a:t>
            </a:r>
            <a:r>
              <a:rPr lang="ka-GE" sz="1800" b="1" dirty="0" smtClean="0">
                <a:solidFill>
                  <a:schemeClr val="accent2">
                    <a:lumMod val="50000"/>
                  </a:schemeClr>
                </a:solidFill>
                <a:latin typeface="BPG Banner Caps" pitchFamily="18" charset="0"/>
                <a:cs typeface="Arial" panose="020B0604020202020204" pitchFamily="34" charset="0"/>
              </a:rPr>
              <a:t>მოდულების </a:t>
            </a:r>
            <a:r>
              <a:rPr lang="ka-GE" sz="1800" b="1" dirty="0">
                <a:solidFill>
                  <a:schemeClr val="accent2">
                    <a:lumMod val="50000"/>
                  </a:schemeClr>
                </a:solidFill>
                <a:latin typeface="BPG Banner Caps" pitchFamily="18" charset="0"/>
                <a:cs typeface="Arial" panose="020B0604020202020204" pitchFamily="34" charset="0"/>
              </a:rPr>
              <a:t>ექსპერტიზა;</a:t>
            </a:r>
            <a:endParaRPr lang="ru-RU" sz="18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საგანმანათლებლო პროცესების მონიტორინგი;   </a:t>
            </a:r>
            <a:endParaRPr lang="ru-RU" sz="18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აკრედიტაცია და ავტორიზაციის ნორმატიული დოკუმენტაციის ექსპერტიზა;</a:t>
            </a:r>
          </a:p>
          <a:p>
            <a:pPr lvl="0">
              <a:lnSpc>
                <a:spcPct val="150000"/>
              </a:lnSpc>
              <a:spcBef>
                <a:spcPts val="0"/>
              </a:spcBef>
              <a:buFont typeface="Wingdings" pitchFamily="2" charset="2"/>
              <a:buChar char="q"/>
            </a:pPr>
            <a:endParaRPr lang="ka-GE" sz="18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825101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27415" y="152400"/>
            <a:ext cx="7785958" cy="1200329"/>
          </a:xfrm>
          <a:prstGeom prst="rect">
            <a:avLst/>
          </a:prstGeom>
          <a:noFill/>
        </p:spPr>
        <p:txBody>
          <a:bodyPr wrap="square" rtlCol="0">
            <a:spAutoFit/>
          </a:bodyPr>
          <a:lstStyle/>
          <a:p>
            <a:pPr algn="r"/>
            <a:r>
              <a:rPr lang="ka-GE" sz="2400" b="1" dirty="0">
                <a:solidFill>
                  <a:schemeClr val="accent2">
                    <a:lumMod val="50000"/>
                  </a:schemeClr>
                </a:solidFill>
                <a:latin typeface="BPG Banner Caps" pitchFamily="18" charset="0"/>
              </a:rPr>
              <a:t>ოფიცერთა საწყისი სამხედრო </a:t>
            </a:r>
            <a:r>
              <a:rPr lang="ka-GE" sz="2400" b="1" dirty="0" smtClean="0">
                <a:solidFill>
                  <a:schemeClr val="accent2">
                    <a:lumMod val="50000"/>
                  </a:schemeClr>
                </a:solidFill>
                <a:latin typeface="BPG Banner Caps" pitchFamily="18" charset="0"/>
              </a:rPr>
              <a:t>განათლების მიმართულება </a:t>
            </a:r>
            <a:r>
              <a:rPr lang="en-US" sz="2400" b="1" dirty="0" smtClean="0">
                <a:solidFill>
                  <a:schemeClr val="accent2">
                    <a:lumMod val="50000"/>
                  </a:schemeClr>
                </a:solidFill>
                <a:latin typeface="BPG Banner Caps" pitchFamily="18" charset="0"/>
              </a:rPr>
              <a:t>/</a:t>
            </a:r>
            <a:r>
              <a:rPr lang="ka-GE" sz="2400" b="1" dirty="0">
                <a:solidFill>
                  <a:schemeClr val="accent2">
                    <a:lumMod val="50000"/>
                  </a:schemeClr>
                </a:solidFill>
                <a:latin typeface="BPG Banner Caps" pitchFamily="18" charset="0"/>
                <a:cs typeface="Arial" panose="020B0604020202020204" pitchFamily="34" charset="0"/>
              </a:rPr>
              <a:t>წვრთნები და სწავლებები</a:t>
            </a:r>
            <a:r>
              <a:rPr lang="en-US" sz="2400" b="1" dirty="0">
                <a:solidFill>
                  <a:schemeClr val="accent2">
                    <a:lumMod val="50000"/>
                  </a:schemeClr>
                </a:solidFill>
                <a:latin typeface="BPG Banner Caps" pitchFamily="18" charset="0"/>
                <a:cs typeface="Arial" panose="020B0604020202020204" pitchFamily="34" charset="0"/>
              </a:rPr>
              <a:t> </a:t>
            </a:r>
          </a:p>
          <a:p>
            <a:pPr algn="r"/>
            <a:endParaRPr lang="ru-RU" sz="24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350711" y="1192610"/>
            <a:ext cx="8621486" cy="573704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spcBef>
                <a:spcPts val="0"/>
              </a:spcBef>
              <a:buNone/>
              <a:defRPr/>
            </a:pPr>
            <a:r>
              <a:rPr lang="ka-GE" sz="1800" b="1" dirty="0" smtClean="0">
                <a:solidFill>
                  <a:schemeClr val="accent2">
                    <a:lumMod val="50000"/>
                  </a:schemeClr>
                </a:solidFill>
                <a:latin typeface="BPG Banner Caps" pitchFamily="18" charset="0"/>
                <a:cs typeface="Arial" panose="020B0604020202020204" pitchFamily="34" charset="0"/>
              </a:rPr>
              <a:t>იუნკერთა </a:t>
            </a:r>
            <a:r>
              <a:rPr lang="ka-GE" sz="1800" b="1" dirty="0">
                <a:solidFill>
                  <a:schemeClr val="accent2">
                    <a:lumMod val="50000"/>
                  </a:schemeClr>
                </a:solidFill>
                <a:latin typeface="BPG Banner Caps" pitchFamily="18" charset="0"/>
                <a:cs typeface="Arial" panose="020B0604020202020204" pitchFamily="34" charset="0"/>
              </a:rPr>
              <a:t>ბატალიონის პირად შემადგენლობასთან ჩატარდა თეორიული და პრაქტიკული მეცადინეობები ეროვნული თავდაცვის აკადემიის ბაკალავრიატის 2018 – 2019 და 2019 - 2020 სასწავლო წლების  სასწავლო პროგრამების შესაბამისად;</a:t>
            </a:r>
          </a:p>
          <a:p>
            <a:pPr>
              <a:lnSpc>
                <a:spcPct val="150000"/>
              </a:lnSpc>
              <a:spcBef>
                <a:spcPts val="0"/>
              </a:spcBef>
              <a:buFont typeface="Wingdings" pitchFamily="2" charset="2"/>
              <a:buChar char="q"/>
              <a:defRPr/>
            </a:pPr>
            <a:r>
              <a:rPr lang="ka-GE" sz="1800" b="1" dirty="0" smtClean="0">
                <a:solidFill>
                  <a:schemeClr val="accent2">
                    <a:lumMod val="50000"/>
                  </a:schemeClr>
                </a:solidFill>
                <a:latin typeface="BPG Banner Caps" pitchFamily="18" charset="0"/>
                <a:cs typeface="Arial" panose="020B0604020202020204" pitchFamily="34" charset="0"/>
              </a:rPr>
              <a:t>დავით </a:t>
            </a:r>
            <a:r>
              <a:rPr lang="ka-GE" sz="1800" b="1" dirty="0">
                <a:solidFill>
                  <a:schemeClr val="accent2">
                    <a:lumMod val="50000"/>
                  </a:schemeClr>
                </a:solidFill>
                <a:latin typeface="BPG Banner Caps" pitchFamily="18" charset="0"/>
                <a:cs typeface="Arial" panose="020B0604020202020204" pitchFamily="34" charset="0"/>
              </a:rPr>
              <a:t>აღმაშენებლის სახელობის საქართველოს ეროვნული თავდაცვის აკადემიის ბაკალავრიატის 2018-2019 სასწავლო წლის გეგმა-კალენდარში  შეტანილი იქნა </a:t>
            </a:r>
            <a:r>
              <a:rPr lang="ka-GE" sz="1800" b="1" dirty="0" smtClean="0">
                <a:solidFill>
                  <a:schemeClr val="accent2">
                    <a:lumMod val="50000"/>
                  </a:schemeClr>
                </a:solidFill>
                <a:latin typeface="BPG Banner Caps" pitchFamily="18" charset="0"/>
                <a:cs typeface="Arial" panose="020B0604020202020204" pitchFamily="34" charset="0"/>
              </a:rPr>
              <a:t>ცვლილება;</a:t>
            </a:r>
            <a:endParaRPr lang="ka-GE" sz="1800" b="1" dirty="0">
              <a:solidFill>
                <a:schemeClr val="accent2">
                  <a:lumMod val="50000"/>
                </a:schemeClr>
              </a:solidFill>
              <a:latin typeface="BPG Banner Caps" pitchFamily="18" charset="0"/>
              <a:cs typeface="Arial" panose="020B0604020202020204" pitchFamily="34" charset="0"/>
            </a:endParaRPr>
          </a:p>
          <a:p>
            <a:pPr>
              <a:lnSpc>
                <a:spcPct val="150000"/>
              </a:lnSpc>
              <a:spcBef>
                <a:spcPts val="0"/>
              </a:spcBef>
              <a:buFont typeface="Wingdings" pitchFamily="2" charset="2"/>
              <a:buChar char="q"/>
              <a:defRPr/>
            </a:pPr>
            <a:r>
              <a:rPr lang="ka-GE" sz="1800" b="1" dirty="0" smtClean="0">
                <a:solidFill>
                  <a:schemeClr val="accent2">
                    <a:lumMod val="50000"/>
                  </a:schemeClr>
                </a:solidFill>
                <a:latin typeface="BPG Banner Caps" pitchFamily="18" charset="0"/>
                <a:cs typeface="Arial" panose="020B0604020202020204" pitchFamily="34" charset="0"/>
              </a:rPr>
              <a:t> ეროვნული </a:t>
            </a:r>
            <a:r>
              <a:rPr lang="ka-GE" sz="1800" b="1" dirty="0">
                <a:solidFill>
                  <a:schemeClr val="accent2">
                    <a:lumMod val="50000"/>
                  </a:schemeClr>
                </a:solidFill>
                <a:latin typeface="BPG Banner Caps" pitchFamily="18" charset="0"/>
                <a:cs typeface="Arial" panose="020B0604020202020204" pitchFamily="34" charset="0"/>
              </a:rPr>
              <a:t>თავდაცვის აკადემიის ბაკალავრიატის 2018  - 2019 სასწავლო წლის სამხედრო საქმის სილაბუსებში შეტანილი იქნა ცვლილებები;</a:t>
            </a:r>
          </a:p>
          <a:p>
            <a:pPr>
              <a:lnSpc>
                <a:spcPct val="150000"/>
              </a:lnSpc>
              <a:spcBef>
                <a:spcPts val="0"/>
              </a:spcBef>
              <a:buFont typeface="Wingdings" pitchFamily="2" charset="2"/>
              <a:buChar char="q"/>
              <a:defRPr/>
            </a:pPr>
            <a:r>
              <a:rPr lang="ka-GE" sz="1800" b="1" dirty="0" smtClean="0">
                <a:solidFill>
                  <a:schemeClr val="accent2">
                    <a:lumMod val="50000"/>
                  </a:schemeClr>
                </a:solidFill>
                <a:latin typeface="BPG Banner Caps" pitchFamily="18" charset="0"/>
                <a:cs typeface="Arial" panose="020B0604020202020204" pitchFamily="34" charset="0"/>
              </a:rPr>
              <a:t> </a:t>
            </a:r>
            <a:r>
              <a:rPr lang="ka-GE" sz="1800" b="1" dirty="0">
                <a:solidFill>
                  <a:schemeClr val="accent2">
                    <a:lumMod val="50000"/>
                  </a:schemeClr>
                </a:solidFill>
                <a:latin typeface="BPG Banner Caps" pitchFamily="18" charset="0"/>
                <a:cs typeface="Arial" panose="020B0604020202020204" pitchFamily="34" charset="0"/>
              </a:rPr>
              <a:t>ეროვნული თავდაცვის აკადემიის ბაკალავრიატის 2019 - 2020 სასწავლო წლის  სასწავლო პროგრამების შესაბამისად გაიმიჯნა სამოქალაქო საგნები და სამხედრო საქმეები სამხედრო და სამოქალაქო მოდულებად</a:t>
            </a:r>
            <a:r>
              <a:rPr lang="ka-GE" sz="1800" b="1" dirty="0" smtClean="0">
                <a:solidFill>
                  <a:schemeClr val="accent2">
                    <a:lumMod val="50000"/>
                  </a:schemeClr>
                </a:solidFill>
                <a:latin typeface="BPG Banner Caps" pitchFamily="18" charset="0"/>
                <a:cs typeface="Arial" panose="020B0604020202020204" pitchFamily="34" charset="0"/>
              </a:rPr>
              <a:t>;</a:t>
            </a:r>
            <a:endParaRPr lang="ka-GE" altLang="lt-LT" sz="18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42000776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მონაწილეობა  სწავლებებსა და კონფერენციებში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199229" y="1000434"/>
            <a:ext cx="8839200" cy="585037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0" indent="-285750">
              <a:lnSpc>
                <a:spcPct val="150000"/>
              </a:lnSpc>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ახალგაზრდა </a:t>
            </a:r>
            <a:r>
              <a:rPr lang="ka-GE" sz="2000" b="1" dirty="0">
                <a:solidFill>
                  <a:schemeClr val="accent2">
                    <a:lumMod val="50000"/>
                  </a:schemeClr>
                </a:solidFill>
                <a:latin typeface="BPG Banner Caps" pitchFamily="18" charset="0"/>
                <a:cs typeface="Arial" panose="020B0604020202020204" pitchFamily="34" charset="0"/>
              </a:rPr>
              <a:t>ევროპელი ელჩების “ღონისძიება სახელმწიფო მინისტრის აპარატთან კოორდინირებულად (შერიგებისა და თანასწორობის საკითხებში) . 3-4 ივნისი, 2019;</a:t>
            </a:r>
          </a:p>
          <a:p>
            <a:pPr marL="285750" lvl="0" indent="-285750">
              <a:lnSpc>
                <a:spcPct val="150000"/>
              </a:lnSpc>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„თანამშრომლობის დღე“ განათლების ხარისხის განვითარების ეროვნულ ცენტრსა და სსიპ-დავით აღმაშენებლის სახელობის საქართველოს ეროვნული თავდაცვის აკადემიასთან.- 16 მაისი, 2019;</a:t>
            </a:r>
            <a:endParaRPr lang="en-US" sz="2000"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150000"/>
              </a:lnSpc>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საერთაშორისო სამეცნიერო-პრაქტიკული კონფერენცია  ,,</a:t>
            </a:r>
            <a:r>
              <a:rPr lang="ka-GE" sz="2000" b="1" dirty="0" smtClean="0">
                <a:solidFill>
                  <a:schemeClr val="accent2">
                    <a:lumMod val="50000"/>
                  </a:schemeClr>
                </a:solidFill>
                <a:latin typeface="BPG Banner Caps" pitchFamily="18" charset="0"/>
                <a:cs typeface="Arial" panose="020B0604020202020204" pitchFamily="34" charset="0"/>
              </a:rPr>
              <a:t>საქართველოს </a:t>
            </a:r>
            <a:r>
              <a:rPr lang="ka-GE" sz="2000" b="1" dirty="0">
                <a:solidFill>
                  <a:schemeClr val="accent2">
                    <a:lumMod val="50000"/>
                  </a:schemeClr>
                </a:solidFill>
                <a:latin typeface="BPG Banner Caps" pitchFamily="18" charset="0"/>
                <a:cs typeface="Arial" panose="020B0604020202020204" pitchFamily="34" charset="0"/>
              </a:rPr>
              <a:t>თავდაცვის ძალების როლი ჩრდილო ატლანტიკური </a:t>
            </a:r>
            <a:r>
              <a:rPr lang="ka-GE" sz="2000" b="1" dirty="0" smtClean="0">
                <a:solidFill>
                  <a:schemeClr val="accent2">
                    <a:lumMod val="50000"/>
                  </a:schemeClr>
                </a:solidFill>
                <a:latin typeface="BPG Banner Caps" pitchFamily="18" charset="0"/>
                <a:cs typeface="Arial" panose="020B0604020202020204" pitchFamily="34" charset="0"/>
              </a:rPr>
              <a:t>ხელშეკრულების </a:t>
            </a:r>
            <a:r>
              <a:rPr lang="ka-GE" sz="2000" b="1" dirty="0">
                <a:solidFill>
                  <a:schemeClr val="accent2">
                    <a:lumMod val="50000"/>
                  </a:schemeClr>
                </a:solidFill>
                <a:latin typeface="BPG Banner Caps" pitchFamily="18" charset="0"/>
                <a:cs typeface="Arial" panose="020B0604020202020204" pitchFamily="34" charset="0"/>
              </a:rPr>
              <a:t>ალიანსში (NATO) გაწევრიანებისათვის”; სსიპ-გენერალ გიორგი კვინიტაძის სახელობის კადეტთა სამხედრო ლიცეუმსა და სსიპ-დავით აღმაშენებლის სახელობის საქართ-ველოს ეროვნული თავდაცვის აკადემიასთან კოორდინირებით</a:t>
            </a:r>
            <a:r>
              <a:rPr lang="ka-GE" sz="2000" b="1" dirty="0" smtClean="0">
                <a:solidFill>
                  <a:schemeClr val="accent2">
                    <a:lumMod val="50000"/>
                  </a:schemeClr>
                </a:solidFill>
                <a:latin typeface="BPG Banner Caps" pitchFamily="18" charset="0"/>
                <a:cs typeface="Arial" panose="020B0604020202020204" pitchFamily="34" charset="0"/>
              </a:rPr>
              <a:t>.(ქ.ქუთაისი</a:t>
            </a:r>
            <a:r>
              <a:rPr lang="ka-GE" sz="2000" b="1" dirty="0">
                <a:solidFill>
                  <a:schemeClr val="accent2">
                    <a:lumMod val="50000"/>
                  </a:schemeClr>
                </a:solidFill>
                <a:latin typeface="BPG Banner Caps" pitchFamily="18" charset="0"/>
                <a:cs typeface="Arial" panose="020B0604020202020204" pitchFamily="34" charset="0"/>
              </a:rPr>
              <a:t>, 17 ოქტომბერი, 2019)</a:t>
            </a:r>
            <a:endParaRPr lang="ru-RU" sz="20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5434787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სამსახური/ტრენინგები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152400" y="1219610"/>
            <a:ext cx="8359627"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0" indent="-285750" algn="just">
              <a:lnSpc>
                <a:spcPct val="150000"/>
              </a:lnSpc>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მონაწილეობა </a:t>
            </a:r>
            <a:r>
              <a:rPr lang="ka-GE" sz="2000" b="1" dirty="0">
                <a:solidFill>
                  <a:schemeClr val="accent2">
                    <a:lumMod val="50000"/>
                  </a:schemeClr>
                </a:solidFill>
                <a:latin typeface="BPG Banner Caps" pitchFamily="18" charset="0"/>
                <a:cs typeface="Arial" panose="020B0604020202020204" pitchFamily="34" charset="0"/>
              </a:rPr>
              <a:t>ერასმუს + პროექტის გრანტის ფარგლებში დაფინანსებულ პროექტში „აკადემიური კეთილსინდისიერების პრინციპების უზრუნველყოფა“, რომელიც მიზნად ისახავს ისეთი პოლიტიკისა და მექანიზმების შემუშავებას, რომლებიც ხელს შეუწყობს პლაგიატის შემთხვევების გამოვლენას, პრევენციასა და აღმოფხვრას. სამეთაურო საშტაბო კოლეჯი, ქ.თბილისი, 16.10.2019;</a:t>
            </a:r>
          </a:p>
          <a:p>
            <a:pPr marL="285750" indent="-285750" algn="just">
              <a:lnSpc>
                <a:spcPct val="150000"/>
              </a:lnSpc>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სამუშაო შეხვედრა </a:t>
            </a:r>
            <a:r>
              <a:rPr lang="en-US" sz="2000" b="1" dirty="0" smtClean="0">
                <a:solidFill>
                  <a:schemeClr val="accent2">
                    <a:lumMod val="50000"/>
                  </a:schemeClr>
                </a:solidFill>
                <a:latin typeface="BPG Banner Caps" pitchFamily="18" charset="0"/>
                <a:cs typeface="Arial" panose="020B0604020202020204" pitchFamily="34" charset="0"/>
              </a:rPr>
              <a:t>DEEP-</a:t>
            </a:r>
            <a:r>
              <a:rPr lang="ka-GE" sz="2000" b="1" dirty="0">
                <a:solidFill>
                  <a:schemeClr val="accent2">
                    <a:lumMod val="50000"/>
                  </a:schemeClr>
                </a:solidFill>
                <a:latin typeface="BPG Banner Caps" pitchFamily="18" charset="0"/>
                <a:cs typeface="Arial" panose="020B0604020202020204" pitchFamily="34" charset="0"/>
              </a:rPr>
              <a:t>ის წარმომადგენლებთან „ინსტრუქტორის საკვალიფიკაციო მოთხოვნების განსაზღვრის, კვალიფიკაციის ამაღლების, სერტიფიცირების და შეფასების პოლიტიკის შექმნის შესახებ. ქ.თბილისი , 14-15 სექტემბერი, 2019წ.</a:t>
            </a:r>
            <a:endParaRPr lang="ru-RU" sz="20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3977416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სამსახური/შესრულებული დაგეგმილი ღონისძიებები </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320424" y="1183352"/>
            <a:ext cx="8200230"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0" indent="-28575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თავდაცვის </a:t>
            </a:r>
            <a:r>
              <a:rPr lang="ka-GE" sz="2000" b="1" dirty="0">
                <a:solidFill>
                  <a:schemeClr val="accent2">
                    <a:lumMod val="50000"/>
                  </a:schemeClr>
                </a:solidFill>
                <a:latin typeface="BPG Banner Caps" pitchFamily="18" charset="0"/>
                <a:cs typeface="Arial" panose="020B0604020202020204" pitchFamily="34" charset="0"/>
              </a:rPr>
              <a:t>ინსტიტუციური აღმშენებლობის სკოლის (DIBS) ორგანიზებით, საქართველოს თავდაცვის სამინისტროს, ნორვეგიის თავდაცვის უნივერსიტეტისა და აშშ-ს ჯეფერსონის ინსტიტუტის მხარდაჭერით  სასტუმრო „ქორთიარდ მერიოტში“„დისტანციური სწავლების მე-3 ეროვნული კონფერენცია“-ზე </a:t>
            </a:r>
            <a:r>
              <a:rPr lang="ka-GE" sz="2000" b="1" dirty="0" smtClean="0">
                <a:solidFill>
                  <a:schemeClr val="accent2">
                    <a:lumMod val="50000"/>
                  </a:schemeClr>
                </a:solidFill>
                <a:latin typeface="BPG Banner Caps" pitchFamily="18" charset="0"/>
                <a:cs typeface="Arial" panose="020B0604020202020204" pitchFamily="34" charset="0"/>
              </a:rPr>
              <a:t>დასწრება. ქ</a:t>
            </a:r>
            <a:r>
              <a:rPr lang="ka-GE" sz="2000" b="1" dirty="0">
                <a:solidFill>
                  <a:schemeClr val="accent2">
                    <a:lumMod val="50000"/>
                  </a:schemeClr>
                </a:solidFill>
                <a:latin typeface="BPG Banner Caps" pitchFamily="18" charset="0"/>
                <a:cs typeface="Arial" panose="020B0604020202020204" pitchFamily="34" charset="0"/>
              </a:rPr>
              <a:t>. თბილისი , 24.10.2019;</a:t>
            </a:r>
          </a:p>
          <a:p>
            <a:pPr marL="0" lvl="0" indent="0" algn="just">
              <a:lnSpc>
                <a:spcPct val="150000"/>
              </a:lnSpc>
              <a:spcBef>
                <a:spcPts val="0"/>
              </a:spcBef>
              <a:buNone/>
            </a:pPr>
            <a:endParaRPr lang="ru-RU" sz="2000"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150000"/>
              </a:lnSpc>
              <a:spcBef>
                <a:spcPts val="0"/>
              </a:spcBef>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„აკადემიური კეთილსინდისიერების პრინციპების </a:t>
            </a:r>
            <a:r>
              <a:rPr lang="ka-GE" sz="2000" b="1" dirty="0" smtClean="0">
                <a:solidFill>
                  <a:schemeClr val="accent2">
                    <a:lumMod val="50000"/>
                  </a:schemeClr>
                </a:solidFill>
                <a:latin typeface="BPG Banner Caps" pitchFamily="18" charset="0"/>
                <a:cs typeface="Arial" panose="020B0604020202020204" pitchFamily="34" charset="0"/>
              </a:rPr>
              <a:t>უზრუნ ველყოფა“ერასმუს </a:t>
            </a:r>
            <a:r>
              <a:rPr lang="ka-GE" sz="2000" b="1" dirty="0">
                <a:solidFill>
                  <a:schemeClr val="accent2">
                    <a:lumMod val="50000"/>
                  </a:schemeClr>
                </a:solidFill>
                <a:latin typeface="BPG Banner Caps" pitchFamily="18" charset="0"/>
                <a:cs typeface="Arial" panose="020B0604020202020204" pitchFamily="34" charset="0"/>
              </a:rPr>
              <a:t>+ პროექტის გრანტის ფარგლებში დაგეგმილ შეხვედრაზე    მონაწილეობის მიღება  ილიას სახელმწიფო </a:t>
            </a:r>
            <a:r>
              <a:rPr lang="ka-GE" sz="2000" b="1" dirty="0" smtClean="0">
                <a:solidFill>
                  <a:schemeClr val="accent2">
                    <a:lumMod val="50000"/>
                  </a:schemeClr>
                </a:solidFill>
                <a:latin typeface="BPG Banner Caps" pitchFamily="18" charset="0"/>
                <a:cs typeface="Arial" panose="020B0604020202020204" pitchFamily="34" charset="0"/>
              </a:rPr>
              <a:t>უნივერსიტეტში</a:t>
            </a:r>
            <a:r>
              <a:rPr lang="ka-GE" sz="2000" b="1" dirty="0">
                <a:solidFill>
                  <a:schemeClr val="accent2">
                    <a:lumMod val="50000"/>
                  </a:schemeClr>
                </a:solidFill>
                <a:latin typeface="BPG Banner Caps" pitchFamily="18" charset="0"/>
                <a:cs typeface="Arial" panose="020B0604020202020204" pitchFamily="34" charset="0"/>
              </a:rPr>
              <a:t>, თბილისი, 24.10.2019.</a:t>
            </a:r>
            <a:endParaRPr lang="ru-RU" sz="20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059533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სამოქალაქო სასწავლო განყოფილება/</a:t>
            </a:r>
          </a:p>
          <a:p>
            <a:pPr algn="r"/>
            <a:r>
              <a:rPr lang="ka-GE" sz="2000" b="1" dirty="0" smtClean="0">
                <a:solidFill>
                  <a:schemeClr val="accent2">
                    <a:lumMod val="50000"/>
                  </a:schemeClr>
                </a:solidFill>
                <a:latin typeface="BPG Banner Caps" pitchFamily="18" charset="0"/>
              </a:rPr>
              <a:t>ძირითადი ღონისძიებები </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320424" y="1029394"/>
            <a:ext cx="8577538"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0000"/>
              </a:lnSpc>
              <a:spcBef>
                <a:spcPts val="0"/>
              </a:spcBef>
              <a:spcAft>
                <a:spcPts val="600"/>
              </a:spcAft>
              <a:buFont typeface="Wingdings" panose="05000000000000000000"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აკადემიის </a:t>
            </a:r>
            <a:r>
              <a:rPr lang="ka-GE" sz="2000" b="1" dirty="0">
                <a:solidFill>
                  <a:schemeClr val="accent2">
                    <a:lumMod val="50000"/>
                  </a:schemeClr>
                </a:solidFill>
                <a:latin typeface="BPG Banner Caps" pitchFamily="18" charset="0"/>
                <a:cs typeface="Arial" panose="020B0604020202020204" pitchFamily="34" charset="0"/>
              </a:rPr>
              <a:t>საგანმანათლებლო პროგრამებზე (საბაკალავრო  პროგრამები, სამაგისტრო პროგრამა, სამეთაურო - საშტაბო პროგრამა, ოფიცერთა საკანდიდატო მომზადების პროგრამა, ენობრივი მომზადების პროგრამები), მიღებასთან დაკავშირებით დაიგეგმა და განხორციელდა საორგანიზაციო ღონისძიებები და მომზადდა შესაბამისი ბრძანების პროექტები და სხვა დოკუმენტები;</a:t>
            </a:r>
          </a:p>
          <a:p>
            <a:pPr algn="just">
              <a:lnSpc>
                <a:spcPct val="110000"/>
              </a:lnSpc>
              <a:spcBef>
                <a:spcPts val="0"/>
              </a:spcBef>
              <a:spcAft>
                <a:spcPts val="600"/>
              </a:spcAft>
              <a:buFont typeface="Wingdings" panose="05000000000000000000" pitchFamily="2" charset="2"/>
              <a:buChar char="q"/>
            </a:pPr>
            <a:r>
              <a:rPr lang="ka-GE" sz="2000" b="1" dirty="0">
                <a:solidFill>
                  <a:schemeClr val="accent2">
                    <a:lumMod val="50000"/>
                  </a:schemeClr>
                </a:solidFill>
                <a:latin typeface="BPG Banner Caps" pitchFamily="18" charset="0"/>
                <a:cs typeface="Arial" panose="020B0604020202020204" pitchFamily="34" charset="0"/>
              </a:rPr>
              <a:t> მუდმივად მიმდინარეობდა აკადემიაში მიმდინარე სასწავლო პროცესის მონიტორინგი (სასწავლო დოკუმენტაციის შემოწმება, მეცადინეობებზე დაკვირვება, მეცადინეობების მიმდინარეობისას გამოვლენილ ხარვეზებზე ოპერატიული რეაგირება, საველე მეცადინეობების შემოწმება);</a:t>
            </a:r>
          </a:p>
          <a:p>
            <a:pPr algn="just">
              <a:lnSpc>
                <a:spcPct val="110000"/>
              </a:lnSpc>
              <a:spcAft>
                <a:spcPts val="600"/>
              </a:spcAft>
              <a:buFont typeface="Wingdings" panose="05000000000000000000" pitchFamily="2" charset="2"/>
              <a:buChar char="q"/>
            </a:pPr>
            <a:r>
              <a:rPr lang="ka-GE" sz="2000" b="1" dirty="0">
                <a:solidFill>
                  <a:schemeClr val="accent2">
                    <a:lumMod val="50000"/>
                  </a:schemeClr>
                </a:solidFill>
                <a:latin typeface="BPG Banner Caps" pitchFamily="18" charset="0"/>
                <a:cs typeface="Arial" panose="020B0604020202020204" pitchFamily="34" charset="0"/>
              </a:rPr>
              <a:t>მომზადდა და განხორციელდა ცვლილებები სასწავლო პროცესის მარეგულირებელ დოკუმენტებში;</a:t>
            </a:r>
          </a:p>
          <a:p>
            <a:pPr algn="just">
              <a:lnSpc>
                <a:spcPct val="110000"/>
              </a:lnSpc>
              <a:spcBef>
                <a:spcPts val="0"/>
              </a:spcBef>
              <a:spcAft>
                <a:spcPts val="600"/>
              </a:spcAft>
              <a:buFont typeface="Wingdings" panose="05000000000000000000" pitchFamily="2" charset="2"/>
              <a:buChar char="q"/>
            </a:pPr>
            <a:r>
              <a:rPr lang="ka-GE" sz="2000" b="1" dirty="0">
                <a:solidFill>
                  <a:schemeClr val="accent2">
                    <a:lumMod val="50000"/>
                  </a:schemeClr>
                </a:solidFill>
                <a:latin typeface="BPG Banner Caps" pitchFamily="18" charset="0"/>
                <a:cs typeface="Arial" panose="020B0604020202020204" pitchFamily="34" charset="0"/>
              </a:rPr>
              <a:t>  მომზადდა ანკეტა-კითხვარები (განაცხადები) აკადემიის საბაკალავრო და სამაგისტრო საგანმანათლებლო პროგრამებზე იუნერების მიღებაზე;</a:t>
            </a:r>
          </a:p>
          <a:p>
            <a:pPr lvl="0">
              <a:lnSpc>
                <a:spcPct val="150000"/>
              </a:lnSpc>
              <a:spcBef>
                <a:spcPts val="0"/>
              </a:spcBef>
              <a:buFont typeface="Wingdings" pitchFamily="2" charset="2"/>
              <a:buChar char="q"/>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166556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სამოქალაქო სასწავლო განყოფილება/</a:t>
            </a:r>
          </a:p>
          <a:p>
            <a:pPr algn="r"/>
            <a:r>
              <a:rPr lang="ka-GE" sz="2000" b="1" dirty="0" smtClean="0">
                <a:solidFill>
                  <a:schemeClr val="accent2">
                    <a:lumMod val="50000"/>
                  </a:schemeClr>
                </a:solidFill>
                <a:latin typeface="BPG Banner Caps" pitchFamily="18" charset="0"/>
              </a:rPr>
              <a:t>ძირითადი ღონისძიებები </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304800" y="1219610"/>
            <a:ext cx="8593162"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0000"/>
              </a:lnSpc>
              <a:spcBef>
                <a:spcPts val="0"/>
              </a:spcBef>
              <a:spcAft>
                <a:spcPts val="600"/>
              </a:spcAft>
              <a:buFont typeface="Wingdings" panose="05000000000000000000" pitchFamily="2" charset="2"/>
              <a:buChar char="q"/>
            </a:pPr>
            <a:r>
              <a:rPr lang="ka-GE" sz="1800" b="1" dirty="0" smtClean="0">
                <a:solidFill>
                  <a:schemeClr val="accent2">
                    <a:lumMod val="50000"/>
                  </a:schemeClr>
                </a:solidFill>
                <a:latin typeface="BPG Banner Caps" pitchFamily="18" charset="0"/>
                <a:cs typeface="Arial" panose="020B0604020202020204" pitchFamily="34" charset="0"/>
              </a:rPr>
              <a:t>შემუშავდა </a:t>
            </a:r>
            <a:r>
              <a:rPr lang="ka-GE" sz="1800" b="1" dirty="0">
                <a:solidFill>
                  <a:schemeClr val="accent2">
                    <a:lumMod val="50000"/>
                  </a:schemeClr>
                </a:solidFill>
                <a:latin typeface="BPG Banner Caps" pitchFamily="18" charset="0"/>
                <a:cs typeface="Arial" panose="020B0604020202020204" pitchFamily="34" charset="0"/>
              </a:rPr>
              <a:t>და დამტკიცდა თავდაცვის ანალიზის სამაგისტრო საგანმანათლებლო პროგრამის კურსდამთავრებულთა დიპლომების, ენობრივი მომზადების სკოლის კურსდამთავრებულთა  სერტიფიკატების ახალი ფორმები; </a:t>
            </a:r>
          </a:p>
          <a:p>
            <a:pPr algn="just">
              <a:lnSpc>
                <a:spcPct val="110000"/>
              </a:lnSpc>
              <a:spcBef>
                <a:spcPts val="0"/>
              </a:spcBef>
              <a:spcAft>
                <a:spcPts val="600"/>
              </a:spcAft>
              <a:buFont typeface="Wingdings" panose="05000000000000000000" pitchFamily="2" charset="2"/>
              <a:buChar char="q"/>
            </a:pPr>
            <a:r>
              <a:rPr lang="ka-GE" sz="1800" b="1" dirty="0">
                <a:solidFill>
                  <a:schemeClr val="accent2">
                    <a:lumMod val="50000"/>
                  </a:schemeClr>
                </a:solidFill>
                <a:latin typeface="BPG Banner Caps" pitchFamily="18" charset="0"/>
                <a:cs typeface="Arial" panose="020B0604020202020204" pitchFamily="34" charset="0"/>
              </a:rPr>
              <a:t> აკადემიის ცნობადობის ამაღლების მიზნით დაიგეგმა და განხორციელდა საინფორმაციო შეხვედრები საქართველოს რეგიონებში (2019 წლის 12 თებერვლიდან - 2019 წლის 5 აპრილის ჩათვლით), ჩატარდა აკადემიის ღია კარის დღეები</a:t>
            </a:r>
            <a:r>
              <a:rPr lang="en-US" sz="1800" b="1" dirty="0">
                <a:solidFill>
                  <a:schemeClr val="accent2">
                    <a:lumMod val="50000"/>
                  </a:schemeClr>
                </a:solidFill>
                <a:latin typeface="BPG Banner Caps" pitchFamily="18" charset="0"/>
                <a:cs typeface="Arial" panose="020B0604020202020204" pitchFamily="34" charset="0"/>
              </a:rPr>
              <a:t> </a:t>
            </a:r>
            <a:r>
              <a:rPr lang="ka-GE" sz="1800" b="1" dirty="0">
                <a:solidFill>
                  <a:schemeClr val="accent2">
                    <a:lumMod val="50000"/>
                  </a:schemeClr>
                </a:solidFill>
                <a:latin typeface="BPG Banner Caps" pitchFamily="18" charset="0"/>
                <a:cs typeface="Arial" panose="020B0604020202020204" pitchFamily="34" charset="0"/>
              </a:rPr>
              <a:t> </a:t>
            </a:r>
            <a:r>
              <a:rPr lang="en-US" sz="1800" b="1" dirty="0">
                <a:solidFill>
                  <a:schemeClr val="accent2">
                    <a:lumMod val="50000"/>
                  </a:schemeClr>
                </a:solidFill>
                <a:latin typeface="BPG Banner Caps" pitchFamily="18" charset="0"/>
                <a:cs typeface="Arial" panose="020B0604020202020204" pitchFamily="34" charset="0"/>
              </a:rPr>
              <a:t>(</a:t>
            </a:r>
            <a:r>
              <a:rPr lang="ka-GE" sz="1800" b="1" dirty="0">
                <a:solidFill>
                  <a:schemeClr val="accent2">
                    <a:lumMod val="50000"/>
                  </a:schemeClr>
                </a:solidFill>
                <a:latin typeface="BPG Banner Caps" pitchFamily="18" charset="0"/>
                <a:cs typeface="Arial" panose="020B0604020202020204" pitchFamily="34" charset="0"/>
              </a:rPr>
              <a:t>2019 წლის</a:t>
            </a:r>
            <a:r>
              <a:rPr lang="en-US" sz="1800" b="1" dirty="0">
                <a:solidFill>
                  <a:schemeClr val="accent2">
                    <a:lumMod val="50000"/>
                  </a:schemeClr>
                </a:solidFill>
                <a:latin typeface="BPG Banner Caps" pitchFamily="18" charset="0"/>
                <a:cs typeface="Arial" panose="020B0604020202020204" pitchFamily="34" charset="0"/>
              </a:rPr>
              <a:t> </a:t>
            </a:r>
            <a:r>
              <a:rPr lang="ka-GE" sz="1800" b="1" dirty="0">
                <a:solidFill>
                  <a:schemeClr val="accent2">
                    <a:lumMod val="50000"/>
                  </a:schemeClr>
                </a:solidFill>
                <a:latin typeface="BPG Banner Caps" pitchFamily="18" charset="0"/>
                <a:cs typeface="Arial" panose="020B0604020202020204" pitchFamily="34" charset="0"/>
              </a:rPr>
              <a:t>23 მარტი და 15 ნოემბერი</a:t>
            </a:r>
            <a:r>
              <a:rPr lang="en-US" sz="1800" b="1" dirty="0">
                <a:solidFill>
                  <a:schemeClr val="accent2">
                    <a:lumMod val="50000"/>
                  </a:schemeClr>
                </a:solidFill>
                <a:latin typeface="BPG Banner Caps" pitchFamily="18" charset="0"/>
                <a:cs typeface="Arial" panose="020B0604020202020204" pitchFamily="34" charset="0"/>
              </a:rPr>
              <a:t>)</a:t>
            </a:r>
            <a:r>
              <a:rPr lang="ka-GE" sz="1800" b="1" dirty="0">
                <a:solidFill>
                  <a:schemeClr val="accent2">
                    <a:lumMod val="50000"/>
                  </a:schemeClr>
                </a:solidFill>
                <a:latin typeface="BPG Banner Caps" pitchFamily="18" charset="0"/>
                <a:cs typeface="Arial" panose="020B0604020202020204" pitchFamily="34" charset="0"/>
              </a:rPr>
              <a:t>;</a:t>
            </a:r>
          </a:p>
          <a:p>
            <a:pPr algn="just">
              <a:lnSpc>
                <a:spcPct val="110000"/>
              </a:lnSpc>
              <a:spcBef>
                <a:spcPts val="0"/>
              </a:spcBef>
              <a:spcAft>
                <a:spcPts val="600"/>
              </a:spcAft>
              <a:buFont typeface="Wingdings" panose="05000000000000000000" pitchFamily="2" charset="2"/>
              <a:buChar char="q"/>
            </a:pPr>
            <a:r>
              <a:rPr lang="ka-GE" sz="1800" b="1" dirty="0">
                <a:solidFill>
                  <a:schemeClr val="accent2">
                    <a:lumMod val="50000"/>
                  </a:schemeClr>
                </a:solidFill>
                <a:latin typeface="BPG Banner Caps" pitchFamily="18" charset="0"/>
                <a:cs typeface="Arial" panose="020B0604020202020204" pitchFamily="34" charset="0"/>
              </a:rPr>
              <a:t> დაიგეგმა და ჩატარდა შუალედური, დასკვნითი, გადასაბარებელი გამოცდები ბაკალავრიატის საგანმანათლებლო პროგრამებზე დამტკიცებული გეგმა-კალენდრის შესაბამისად;</a:t>
            </a:r>
          </a:p>
          <a:p>
            <a:pPr algn="just">
              <a:lnSpc>
                <a:spcPct val="110000"/>
              </a:lnSpc>
              <a:spcBef>
                <a:spcPts val="0"/>
              </a:spcBef>
              <a:spcAft>
                <a:spcPts val="600"/>
              </a:spcAft>
              <a:buFont typeface="Wingdings" panose="05000000000000000000" pitchFamily="2" charset="2"/>
              <a:buChar char="q"/>
            </a:pPr>
            <a:r>
              <a:rPr lang="ka-GE" sz="1800" b="1" dirty="0">
                <a:solidFill>
                  <a:schemeClr val="accent2">
                    <a:lumMod val="50000"/>
                  </a:schemeClr>
                </a:solidFill>
                <a:latin typeface="BPG Banner Caps" pitchFamily="18" charset="0"/>
                <a:cs typeface="Arial" panose="020B0604020202020204" pitchFamily="34" charset="0"/>
              </a:rPr>
              <a:t>  საბაკალავრო საგანმანათლებლო პროგრამებზე შიდა და გარე მობილობის განსახორციელებლად დაიგეგმა საორგანიზაციო ღონისძიებები და მომზადდა შესაბამისი დოკუმენტები (შიდა მობილობა განახორციელა 20 იუნკერმა; გარე მობილობით სხვა უმაღლესი სასწავლებლიდან აკადემიაში გადმოვიდა 11 სტუდენტი); </a:t>
            </a:r>
          </a:p>
          <a:p>
            <a:pPr algn="just">
              <a:lnSpc>
                <a:spcPct val="110000"/>
              </a:lnSpc>
              <a:spcAft>
                <a:spcPts val="600"/>
              </a:spcAft>
            </a:pPr>
            <a:endParaRPr lang="ka-GE" sz="1800" dirty="0">
              <a:latin typeface="BPG Algeti" pitchFamily="2" charset="0"/>
              <a:cs typeface="BPG Algeti" pitchFamily="2" charset="0"/>
            </a:endParaRPr>
          </a:p>
          <a:p>
            <a:pPr algn="just">
              <a:lnSpc>
                <a:spcPct val="110000"/>
              </a:lnSpc>
              <a:spcBef>
                <a:spcPts val="0"/>
              </a:spcBef>
              <a:spcAft>
                <a:spcPts val="600"/>
              </a:spcAft>
              <a:buFont typeface="Wingdings" panose="05000000000000000000" pitchFamily="2" charset="2"/>
              <a:buChar char="q"/>
            </a:pPr>
            <a:endParaRPr lang="ka-GE" sz="18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7723533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სამოქალაქო სასწავლო განყოფილება/</a:t>
            </a:r>
          </a:p>
          <a:p>
            <a:pPr algn="r"/>
            <a:r>
              <a:rPr lang="ka-GE" sz="2000" b="1" dirty="0" smtClean="0">
                <a:solidFill>
                  <a:schemeClr val="accent2">
                    <a:lumMod val="50000"/>
                  </a:schemeClr>
                </a:solidFill>
                <a:latin typeface="BPG Banner Caps" pitchFamily="18" charset="0"/>
              </a:rPr>
              <a:t>ძირითადი ღონისძიებები </a:t>
            </a:r>
            <a:endParaRPr lang="ru-RU" sz="2000" b="1" dirty="0">
              <a:solidFill>
                <a:schemeClr val="accent2">
                  <a:lumMod val="50000"/>
                </a:schemeClr>
              </a:solidFill>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876263" y="1728398"/>
            <a:ext cx="8593162"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0000"/>
              </a:lnSpc>
              <a:spcBef>
                <a:spcPts val="0"/>
              </a:spcBef>
              <a:spcAft>
                <a:spcPts val="600"/>
              </a:spcAft>
              <a:buFont typeface="Wingdings" panose="05000000000000000000" pitchFamily="2" charset="2"/>
              <a:buChar char="q"/>
            </a:pPr>
            <a:endParaRPr lang="ka-GE" sz="18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63148" y="1092621"/>
            <a:ext cx="8887076" cy="3674852"/>
          </a:xfrm>
          <a:prstGeom prst="rect">
            <a:avLst/>
          </a:prstGeom>
        </p:spPr>
        <p:txBody>
          <a:bodyPr wrap="square">
            <a:spAutoFit/>
          </a:bodyPr>
          <a:lstStyle/>
          <a:p>
            <a:pPr marL="285750" indent="-285750">
              <a:lnSpc>
                <a:spcPct val="110000"/>
              </a:lnSpc>
              <a:spcAft>
                <a:spcPts val="600"/>
              </a:spcAft>
              <a:buFont typeface="Wingdings" panose="05000000000000000000" pitchFamily="2" charset="2"/>
              <a:buChar char="q"/>
            </a:pPr>
            <a:r>
              <a:rPr lang="ka-GE" dirty="0">
                <a:solidFill>
                  <a:prstClr val="black"/>
                </a:solidFill>
                <a:latin typeface="BPG Algeti" pitchFamily="2" charset="0"/>
                <a:cs typeface="BPG Algeti" pitchFamily="2" charset="0"/>
              </a:rPr>
              <a:t> </a:t>
            </a:r>
            <a:r>
              <a:rPr lang="ka-GE" b="1" dirty="0">
                <a:solidFill>
                  <a:schemeClr val="accent2">
                    <a:lumMod val="50000"/>
                  </a:schemeClr>
                </a:solidFill>
                <a:cs typeface="Arial" panose="020B0604020202020204" pitchFamily="34" charset="0"/>
              </a:rPr>
              <a:t>რეგულარულად მიმდინარეობდა / მიმდინარეობს სსიპ - განათლების მართვის საინფორმაციო სისტემის რეესტრში, საბაკალავრო და სამაგისტრო საგანმანათლებლო პროგრამების აკადემიური პერსონალისა და იუნკერების შესახებ ინფორმაციის ასახვა და განახლება;</a:t>
            </a:r>
          </a:p>
          <a:p>
            <a:pPr marL="285750" indent="-285750">
              <a:lnSpc>
                <a:spcPct val="110000"/>
              </a:lnSpc>
              <a:spcAft>
                <a:spcPts val="600"/>
              </a:spcAft>
              <a:buFont typeface="Wingdings" panose="05000000000000000000" pitchFamily="2" charset="2"/>
              <a:buChar char="q"/>
            </a:pPr>
            <a:r>
              <a:rPr lang="ka-GE" dirty="0">
                <a:solidFill>
                  <a:prstClr val="black"/>
                </a:solidFill>
                <a:cs typeface="BPG Algeti" pitchFamily="2" charset="0"/>
              </a:rPr>
              <a:t> </a:t>
            </a:r>
            <a:r>
              <a:rPr lang="ka-GE" b="1" dirty="0">
                <a:solidFill>
                  <a:schemeClr val="accent2">
                    <a:lumMod val="50000"/>
                  </a:schemeClr>
                </a:solidFill>
                <a:cs typeface="Arial" panose="020B0604020202020204" pitchFamily="34" charset="0"/>
              </a:rPr>
              <a:t>მომზადდა აკადემიის საგანმანათლებლო პროგრამებზე მისაღები და </a:t>
            </a:r>
            <a:r>
              <a:rPr lang="ka-GE" b="1" dirty="0" smtClean="0">
                <a:solidFill>
                  <a:schemeClr val="accent2">
                    <a:lumMod val="50000"/>
                  </a:schemeClr>
                </a:solidFill>
                <a:cs typeface="Arial" panose="020B0604020202020204" pitchFamily="34" charset="0"/>
              </a:rPr>
              <a:t>გამოსაშვები/დასკვნითი </a:t>
            </a:r>
            <a:r>
              <a:rPr lang="ka-GE" b="1" dirty="0">
                <a:solidFill>
                  <a:schemeClr val="accent2">
                    <a:lumMod val="50000"/>
                  </a:schemeClr>
                </a:solidFill>
                <a:cs typeface="Arial" panose="020B0604020202020204" pitchFamily="34" charset="0"/>
              </a:rPr>
              <a:t>საგამოცდო კომისიების მუშაობის ოქმები;</a:t>
            </a:r>
          </a:p>
          <a:p>
            <a:pPr marL="285750" indent="-285750">
              <a:lnSpc>
                <a:spcPct val="110000"/>
              </a:lnSpc>
              <a:spcAft>
                <a:spcPts val="600"/>
              </a:spcAft>
              <a:buFont typeface="Wingdings" panose="05000000000000000000" pitchFamily="2" charset="2"/>
              <a:buChar char="q"/>
            </a:pPr>
            <a:r>
              <a:rPr lang="ka-GE" b="1" dirty="0">
                <a:solidFill>
                  <a:schemeClr val="accent2">
                    <a:lumMod val="50000"/>
                  </a:schemeClr>
                </a:solidFill>
                <a:cs typeface="Arial" panose="020B0604020202020204" pitchFamily="34" charset="0"/>
              </a:rPr>
              <a:t>რეგულარულად მიმდინარეობდა აკადემიის საბაკალავრო და სამაგისტრო საგანამანათლებლო პროგრამების იუნკერების სასწავლო ბარათების წარმოება </a:t>
            </a:r>
            <a:endParaRPr lang="ka-GE" b="1" dirty="0" smtClean="0">
              <a:solidFill>
                <a:schemeClr val="accent2">
                  <a:lumMod val="50000"/>
                </a:schemeClr>
              </a:solidFill>
              <a:cs typeface="Arial" panose="020B0604020202020204" pitchFamily="34" charset="0"/>
            </a:endParaRPr>
          </a:p>
          <a:p>
            <a:pPr marL="285750" indent="-285750">
              <a:lnSpc>
                <a:spcPct val="110000"/>
              </a:lnSpc>
              <a:spcAft>
                <a:spcPts val="600"/>
              </a:spcAft>
              <a:buFont typeface="Wingdings" panose="05000000000000000000" pitchFamily="2" charset="2"/>
              <a:buChar char="q"/>
            </a:pPr>
            <a:r>
              <a:rPr lang="ka-GE" b="1" dirty="0" smtClean="0">
                <a:solidFill>
                  <a:schemeClr val="accent2">
                    <a:lumMod val="50000"/>
                  </a:schemeClr>
                </a:solidFill>
                <a:cs typeface="Arial" panose="020B0604020202020204" pitchFamily="34" charset="0"/>
              </a:rPr>
              <a:t>აკადემიის </a:t>
            </a:r>
            <a:r>
              <a:rPr lang="ka-GE" b="1" dirty="0">
                <a:solidFill>
                  <a:schemeClr val="accent2">
                    <a:lumMod val="50000"/>
                  </a:schemeClr>
                </a:solidFill>
                <a:cs typeface="Arial" panose="020B0604020202020204" pitchFamily="34" charset="0"/>
              </a:rPr>
              <a:t>საგანმანთლებლო პროგრამების კურსდამთავრებულთათვის მომზადდა და გაიცა დადგენილი ფორმების </a:t>
            </a:r>
            <a:r>
              <a:rPr lang="ka-GE" b="1" dirty="0" smtClean="0">
                <a:solidFill>
                  <a:schemeClr val="accent2">
                    <a:lumMod val="50000"/>
                  </a:schemeClr>
                </a:solidFill>
                <a:cs typeface="Arial" panose="020B0604020202020204" pitchFamily="34" charset="0"/>
              </a:rPr>
              <a:t>დიპლომები</a:t>
            </a:r>
            <a:r>
              <a:rPr lang="ka-GE" b="1" dirty="0">
                <a:solidFill>
                  <a:schemeClr val="accent2">
                    <a:lumMod val="50000"/>
                  </a:schemeClr>
                </a:solidFill>
                <a:cs typeface="Arial" panose="020B0604020202020204" pitchFamily="34" charset="0"/>
              </a:rPr>
              <a:t>, </a:t>
            </a:r>
            <a:r>
              <a:rPr lang="ka-GE" b="1" dirty="0" smtClean="0">
                <a:solidFill>
                  <a:schemeClr val="accent2">
                    <a:lumMod val="50000"/>
                  </a:schemeClr>
                </a:solidFill>
                <a:cs typeface="Arial" panose="020B0604020202020204" pitchFamily="34" charset="0"/>
              </a:rPr>
              <a:t> დიპლომის</a:t>
            </a:r>
            <a:r>
              <a:rPr lang="ka-GE" b="1" dirty="0">
                <a:solidFill>
                  <a:schemeClr val="accent2">
                    <a:lumMod val="50000"/>
                  </a:schemeClr>
                </a:solidFill>
                <a:cs typeface="Arial" panose="020B0604020202020204" pitchFamily="34" charset="0"/>
              </a:rPr>
              <a:t> დანართები, სერტიფიკატები და აკადემიური </a:t>
            </a:r>
            <a:r>
              <a:rPr lang="ka-GE" b="1" dirty="0" smtClean="0">
                <a:solidFill>
                  <a:schemeClr val="accent2">
                    <a:lumMod val="50000"/>
                  </a:schemeClr>
                </a:solidFill>
                <a:cs typeface="Arial" panose="020B0604020202020204" pitchFamily="34" charset="0"/>
              </a:rPr>
              <a:t>ცნობები</a:t>
            </a:r>
            <a:endParaRPr lang="en-US" b="1" dirty="0">
              <a:solidFill>
                <a:schemeClr val="accent2">
                  <a:lumMod val="50000"/>
                </a:schemeClr>
              </a:solidFill>
              <a:cs typeface="Arial" panose="020B0604020202020204" pitchFamily="34" charset="0"/>
            </a:endParaRPr>
          </a:p>
        </p:txBody>
      </p:sp>
    </p:spTree>
    <p:extLst>
      <p:ext uri="{BB962C8B-B14F-4D97-AF65-F5344CB8AC3E}">
        <p14:creationId xmlns:p14="http://schemas.microsoft.com/office/powerpoint/2010/main" val="10861440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a:solidFill>
                  <a:schemeClr val="accent2">
                    <a:lumMod val="50000"/>
                  </a:schemeClr>
                </a:solidFill>
                <a:latin typeface="BPG Banner Caps" pitchFamily="18" charset="0"/>
              </a:rPr>
              <a:t>სამოქალაქო სასწავლო განყოფილება/</a:t>
            </a:r>
          </a:p>
          <a:p>
            <a:pPr algn="r"/>
            <a:r>
              <a:rPr lang="ka-GE" sz="2000" b="1" dirty="0">
                <a:solidFill>
                  <a:schemeClr val="accent2">
                    <a:lumMod val="50000"/>
                  </a:schemeClr>
                </a:solidFill>
                <a:latin typeface="BPG Banner Caps" pitchFamily="18" charset="0"/>
              </a:rPr>
              <a:t>2020 წელს დაგეგმილი ღონისძიებები </a:t>
            </a:r>
            <a:endParaRPr lang="ru-RU" sz="2000" b="1" dirty="0">
              <a:solidFill>
                <a:schemeClr val="accent2">
                  <a:lumMod val="50000"/>
                </a:schemeClr>
              </a:solidFill>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876263" y="1728398"/>
            <a:ext cx="8593162"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0000"/>
              </a:lnSpc>
              <a:spcBef>
                <a:spcPts val="0"/>
              </a:spcBef>
              <a:spcAft>
                <a:spcPts val="600"/>
              </a:spcAft>
              <a:buFont typeface="Wingdings" panose="05000000000000000000" pitchFamily="2" charset="2"/>
              <a:buChar char="q"/>
            </a:pPr>
            <a:endParaRPr lang="ka-GE" sz="18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0" y="1547544"/>
            <a:ext cx="8887076" cy="4022704"/>
          </a:xfrm>
          <a:prstGeom prst="rect">
            <a:avLst/>
          </a:prstGeom>
        </p:spPr>
        <p:txBody>
          <a:bodyPr wrap="square">
            <a:spAutoFit/>
          </a:bodyPr>
          <a:lstStyle/>
          <a:p>
            <a:pPr marL="285750" indent="-285750" algn="just">
              <a:lnSpc>
                <a:spcPct val="110000"/>
              </a:lnSpc>
              <a:spcBef>
                <a:spcPts val="0"/>
              </a:spcBef>
              <a:spcAft>
                <a:spcPts val="600"/>
              </a:spcAft>
              <a:buFont typeface="Wingdings" panose="05000000000000000000"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აკადემიის </a:t>
            </a:r>
            <a:r>
              <a:rPr lang="ka-GE" sz="2000" b="1" dirty="0">
                <a:solidFill>
                  <a:schemeClr val="accent2">
                    <a:lumMod val="50000"/>
                  </a:schemeClr>
                </a:solidFill>
                <a:latin typeface="BPG Banner Caps" pitchFamily="18" charset="0"/>
                <a:cs typeface="Arial" panose="020B0604020202020204" pitchFamily="34" charset="0"/>
              </a:rPr>
              <a:t>საგანმანათლებლო პროგრამებზე (საბაკალავრო  პროგრამები, სამაგისტრო პროგრამა, სამეთაურო - საშტაბო პროგრამა, ოფიცერთა საკანდიდატო მომზადების პროგრამა, ენობრივი მომზადების პროგრამები), მიღებასთან დაკავშირებით საორგანიზაციო ღონისძიებების დაგეგმვა და განხორციელება, შესაბამისი ბრძანების პროექტების და სხვა დოკუმენტების მომზადება;</a:t>
            </a:r>
          </a:p>
          <a:p>
            <a:pPr marL="285750" indent="-285750" algn="just">
              <a:lnSpc>
                <a:spcPct val="110000"/>
              </a:lnSpc>
              <a:spcBef>
                <a:spcPts val="0"/>
              </a:spcBef>
              <a:spcAft>
                <a:spcPts val="600"/>
              </a:spcAft>
              <a:buFont typeface="Wingdings" panose="05000000000000000000" pitchFamily="2" charset="2"/>
              <a:buChar char="q"/>
            </a:pPr>
            <a:r>
              <a:rPr lang="ka-GE" sz="2000" b="1" dirty="0">
                <a:solidFill>
                  <a:schemeClr val="accent2">
                    <a:lumMod val="50000"/>
                  </a:schemeClr>
                </a:solidFill>
                <a:latin typeface="BPG Banner Caps" pitchFamily="18" charset="0"/>
                <a:cs typeface="Arial" panose="020B0604020202020204" pitchFamily="34" charset="0"/>
              </a:rPr>
              <a:t> აკადემიაში მიმდინარე სასწავლო პროცესის მონიტორინგი;</a:t>
            </a:r>
          </a:p>
          <a:p>
            <a:pPr marL="285750" indent="-285750" algn="just">
              <a:lnSpc>
                <a:spcPct val="110000"/>
              </a:lnSpc>
              <a:spcAft>
                <a:spcPts val="600"/>
              </a:spcAft>
              <a:buFont typeface="Wingdings" panose="05000000000000000000" pitchFamily="2" charset="2"/>
              <a:buChar char="q"/>
            </a:pPr>
            <a:r>
              <a:rPr lang="ka-GE" sz="2000" b="1" dirty="0">
                <a:solidFill>
                  <a:schemeClr val="accent2">
                    <a:lumMod val="50000"/>
                  </a:schemeClr>
                </a:solidFill>
                <a:latin typeface="BPG Banner Caps" pitchFamily="18" charset="0"/>
                <a:cs typeface="Arial" panose="020B0604020202020204" pitchFamily="34" charset="0"/>
              </a:rPr>
              <a:t>აკადემიის ცნობადობის ამაღლების მიზნით საქართველოს რეგიონებში საინფორმაციო შეხვედრების და აკადემიაში ღია კარის დღეების დაგეგმვა და განხორციელება;</a:t>
            </a:r>
          </a:p>
          <a:p>
            <a:pPr algn="just">
              <a:lnSpc>
                <a:spcPct val="110000"/>
              </a:lnSpc>
              <a:spcAft>
                <a:spcPts val="600"/>
              </a:spcAft>
            </a:pPr>
            <a:endParaRPr lang="en-US"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7598302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სამოქალაქო სასწავლო განყოფილება/</a:t>
            </a:r>
          </a:p>
          <a:p>
            <a:pPr algn="r"/>
            <a:r>
              <a:rPr lang="ka-GE" sz="2000" b="1" dirty="0" smtClean="0">
                <a:solidFill>
                  <a:schemeClr val="accent2">
                    <a:lumMod val="50000"/>
                  </a:schemeClr>
                </a:solidFill>
                <a:latin typeface="BPG Banner Caps" pitchFamily="18" charset="0"/>
              </a:rPr>
              <a:t>2020 წელს დაგეგმილი ღონისძიებები </a:t>
            </a:r>
            <a:endParaRPr lang="ru-RU" sz="2000" b="1" dirty="0">
              <a:solidFill>
                <a:schemeClr val="accent2">
                  <a:lumMod val="50000"/>
                </a:schemeClr>
              </a:solidFill>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876263" y="1728398"/>
            <a:ext cx="8593162"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0000"/>
              </a:lnSpc>
              <a:spcBef>
                <a:spcPts val="0"/>
              </a:spcBef>
              <a:spcAft>
                <a:spcPts val="600"/>
              </a:spcAft>
              <a:buFont typeface="Wingdings" panose="05000000000000000000" pitchFamily="2" charset="2"/>
              <a:buChar char="q"/>
            </a:pPr>
            <a:endParaRPr lang="ka-GE" sz="18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762000" y="1371600"/>
            <a:ext cx="7391400" cy="4742837"/>
          </a:xfrm>
          <a:prstGeom prst="rect">
            <a:avLst/>
          </a:prstGeom>
        </p:spPr>
        <p:txBody>
          <a:bodyPr wrap="square">
            <a:spAutoFit/>
          </a:bodyPr>
          <a:lstStyle/>
          <a:p>
            <a:pPr marL="285750" indent="-285750">
              <a:lnSpc>
                <a:spcPct val="110000"/>
              </a:lnSpc>
              <a:spcBef>
                <a:spcPts val="0"/>
              </a:spcBef>
              <a:spcAft>
                <a:spcPts val="600"/>
              </a:spcAft>
              <a:buFont typeface="Wingdings" panose="05000000000000000000" pitchFamily="2" charset="2"/>
              <a:buChar char="q"/>
            </a:pPr>
            <a:r>
              <a:rPr lang="ka-GE" b="1" dirty="0" smtClean="0">
                <a:solidFill>
                  <a:schemeClr val="accent2">
                    <a:lumMod val="50000"/>
                  </a:schemeClr>
                </a:solidFill>
                <a:latin typeface="BPG Banner Caps" pitchFamily="18" charset="0"/>
                <a:cs typeface="Arial" panose="020B0604020202020204" pitchFamily="34" charset="0"/>
              </a:rPr>
              <a:t>ბაკალავრიატის </a:t>
            </a:r>
            <a:r>
              <a:rPr lang="ka-GE" b="1" dirty="0">
                <a:solidFill>
                  <a:schemeClr val="accent2">
                    <a:lumMod val="50000"/>
                  </a:schemeClr>
                </a:solidFill>
                <a:latin typeface="BPG Banner Caps" pitchFamily="18" charset="0"/>
                <a:cs typeface="Arial" panose="020B0604020202020204" pitchFamily="34" charset="0"/>
              </a:rPr>
              <a:t>საგანმანათლებლო პროგრამებზე გამოცდების ჩატარება;</a:t>
            </a:r>
          </a:p>
          <a:p>
            <a:pPr marL="285750" indent="-285750">
              <a:lnSpc>
                <a:spcPct val="110000"/>
              </a:lnSpc>
              <a:spcAft>
                <a:spcPts val="600"/>
              </a:spcAft>
              <a:buFont typeface="Wingdings" panose="05000000000000000000" pitchFamily="2" charset="2"/>
              <a:buChar char="q"/>
            </a:pPr>
            <a:r>
              <a:rPr lang="ka-GE" b="1" dirty="0">
                <a:solidFill>
                  <a:schemeClr val="accent2">
                    <a:lumMod val="50000"/>
                  </a:schemeClr>
                </a:solidFill>
                <a:latin typeface="BPG Banner Caps" pitchFamily="18" charset="0"/>
                <a:cs typeface="Arial" panose="020B0604020202020204" pitchFamily="34" charset="0"/>
              </a:rPr>
              <a:t>  საბაკალავრო საგანმანათლებლო პროგრამებზე შიდა და გარე მობილობის დაგეგმვა და განხორციელება; </a:t>
            </a:r>
          </a:p>
          <a:p>
            <a:pPr marL="285750" indent="-285750">
              <a:lnSpc>
                <a:spcPct val="110000"/>
              </a:lnSpc>
              <a:spcAft>
                <a:spcPts val="600"/>
              </a:spcAft>
              <a:buFont typeface="Wingdings" panose="05000000000000000000" pitchFamily="2" charset="2"/>
              <a:buChar char="q"/>
            </a:pPr>
            <a:r>
              <a:rPr lang="ka-GE" b="1" dirty="0">
                <a:solidFill>
                  <a:schemeClr val="accent2">
                    <a:lumMod val="50000"/>
                  </a:schemeClr>
                </a:solidFill>
                <a:latin typeface="BPG Banner Caps" pitchFamily="18" charset="0"/>
                <a:cs typeface="Arial" panose="020B0604020202020204" pitchFamily="34" charset="0"/>
              </a:rPr>
              <a:t>განათლების მართვის საინფორმაციო სისტემის რეესტრის წარმოება;</a:t>
            </a:r>
          </a:p>
          <a:p>
            <a:pPr marL="285750" indent="-285750">
              <a:lnSpc>
                <a:spcPct val="110000"/>
              </a:lnSpc>
              <a:spcAft>
                <a:spcPts val="600"/>
              </a:spcAft>
              <a:buFont typeface="Wingdings" panose="05000000000000000000" pitchFamily="2" charset="2"/>
              <a:buChar char="q"/>
            </a:pPr>
            <a:r>
              <a:rPr lang="ka-GE" b="1" dirty="0">
                <a:solidFill>
                  <a:schemeClr val="accent2">
                    <a:lumMod val="50000"/>
                  </a:schemeClr>
                </a:solidFill>
                <a:latin typeface="BPG Banner Caps" pitchFamily="18" charset="0"/>
                <a:cs typeface="Arial" panose="020B0604020202020204" pitchFamily="34" charset="0"/>
              </a:rPr>
              <a:t>აკადემიის საბაკალავრო და სამაგისტრო </a:t>
            </a:r>
            <a:r>
              <a:rPr lang="ka-GE" b="1" dirty="0" smtClean="0">
                <a:solidFill>
                  <a:schemeClr val="accent2">
                    <a:lumMod val="50000"/>
                  </a:schemeClr>
                </a:solidFill>
                <a:latin typeface="BPG Banner Caps" pitchFamily="18" charset="0"/>
                <a:cs typeface="Arial" panose="020B0604020202020204" pitchFamily="34" charset="0"/>
              </a:rPr>
              <a:t>საგანმანათლებლო </a:t>
            </a:r>
            <a:r>
              <a:rPr lang="ka-GE" b="1" dirty="0">
                <a:solidFill>
                  <a:schemeClr val="accent2">
                    <a:lumMod val="50000"/>
                  </a:schemeClr>
                </a:solidFill>
                <a:latin typeface="BPG Banner Caps" pitchFamily="18" charset="0"/>
                <a:cs typeface="Arial" panose="020B0604020202020204" pitchFamily="34" charset="0"/>
              </a:rPr>
              <a:t>პროგრამების იუნკერების სასწავლო ბარათების რეგულარული წარმოება;</a:t>
            </a:r>
          </a:p>
          <a:p>
            <a:pPr marL="285750" indent="-285750">
              <a:lnSpc>
                <a:spcPct val="110000"/>
              </a:lnSpc>
              <a:spcAft>
                <a:spcPts val="600"/>
              </a:spcAft>
              <a:buFont typeface="Wingdings" panose="05000000000000000000" pitchFamily="2" charset="2"/>
              <a:buChar char="q"/>
            </a:pPr>
            <a:r>
              <a:rPr lang="ka-GE" b="1" dirty="0">
                <a:solidFill>
                  <a:schemeClr val="accent2">
                    <a:lumMod val="50000"/>
                  </a:schemeClr>
                </a:solidFill>
                <a:latin typeface="BPG Banner Caps" pitchFamily="18" charset="0"/>
                <a:cs typeface="Arial" panose="020B0604020202020204" pitchFamily="34" charset="0"/>
              </a:rPr>
              <a:t> აკადემიის </a:t>
            </a:r>
            <a:r>
              <a:rPr lang="ka-GE" b="1" dirty="0" smtClean="0">
                <a:solidFill>
                  <a:schemeClr val="accent2">
                    <a:lumMod val="50000"/>
                  </a:schemeClr>
                </a:solidFill>
                <a:latin typeface="BPG Banner Caps" pitchFamily="18" charset="0"/>
                <a:cs typeface="Arial" panose="020B0604020202020204" pitchFamily="34" charset="0"/>
              </a:rPr>
              <a:t>საგანმანათლებლო </a:t>
            </a:r>
            <a:r>
              <a:rPr lang="ka-GE" b="1" dirty="0">
                <a:solidFill>
                  <a:schemeClr val="accent2">
                    <a:lumMod val="50000"/>
                  </a:schemeClr>
                </a:solidFill>
                <a:latin typeface="BPG Banner Caps" pitchFamily="18" charset="0"/>
                <a:cs typeface="Arial" panose="020B0604020202020204" pitchFamily="34" charset="0"/>
              </a:rPr>
              <a:t>პროგრამების მომავალი </a:t>
            </a:r>
            <a:r>
              <a:rPr lang="ka-GE" b="1" dirty="0" smtClean="0">
                <a:solidFill>
                  <a:schemeClr val="accent2">
                    <a:lumMod val="50000"/>
                  </a:schemeClr>
                </a:solidFill>
                <a:latin typeface="BPG Banner Caps" pitchFamily="18" charset="0"/>
                <a:cs typeface="Arial" panose="020B0604020202020204" pitchFamily="34" charset="0"/>
              </a:rPr>
              <a:t>კურსდამთავრებულთათვის დადგენილი ფორმების  დიპლომების</a:t>
            </a:r>
            <a:r>
              <a:rPr lang="ka-GE" b="1" dirty="0">
                <a:solidFill>
                  <a:schemeClr val="accent2">
                    <a:lumMod val="50000"/>
                  </a:schemeClr>
                </a:solidFill>
                <a:latin typeface="BPG Banner Caps" pitchFamily="18" charset="0"/>
                <a:cs typeface="Arial" panose="020B0604020202020204" pitchFamily="34" charset="0"/>
              </a:rPr>
              <a:t>, </a:t>
            </a:r>
            <a:r>
              <a:rPr lang="ka-GE" b="1" dirty="0" smtClean="0">
                <a:solidFill>
                  <a:schemeClr val="accent2">
                    <a:lumMod val="50000"/>
                  </a:schemeClr>
                </a:solidFill>
                <a:latin typeface="BPG Banner Caps" pitchFamily="18" charset="0"/>
                <a:cs typeface="Arial" panose="020B0604020202020204" pitchFamily="34" charset="0"/>
              </a:rPr>
              <a:t>  დიპლომის</a:t>
            </a:r>
            <a:r>
              <a:rPr lang="ka-GE" b="1" dirty="0">
                <a:solidFill>
                  <a:schemeClr val="accent2">
                    <a:lumMod val="50000"/>
                  </a:schemeClr>
                </a:solidFill>
                <a:latin typeface="BPG Banner Caps" pitchFamily="18" charset="0"/>
                <a:cs typeface="Arial" panose="020B0604020202020204" pitchFamily="34" charset="0"/>
              </a:rPr>
              <a:t> დანართების, </a:t>
            </a:r>
            <a:r>
              <a:rPr lang="ka-GE" b="1" dirty="0" smtClean="0">
                <a:solidFill>
                  <a:schemeClr val="accent2">
                    <a:lumMod val="50000"/>
                  </a:schemeClr>
                </a:solidFill>
                <a:latin typeface="BPG Banner Caps" pitchFamily="18" charset="0"/>
                <a:cs typeface="Arial" panose="020B0604020202020204" pitchFamily="34" charset="0"/>
              </a:rPr>
              <a:t>სერტიფიკატების და</a:t>
            </a:r>
            <a:r>
              <a:rPr lang="ka-GE" b="1" dirty="0">
                <a:solidFill>
                  <a:schemeClr val="accent2">
                    <a:lumMod val="50000"/>
                  </a:schemeClr>
                </a:solidFill>
                <a:latin typeface="BPG Banner Caps" pitchFamily="18" charset="0"/>
                <a:cs typeface="Arial" panose="020B0604020202020204" pitchFamily="34" charset="0"/>
              </a:rPr>
              <a:t> </a:t>
            </a:r>
            <a:r>
              <a:rPr lang="ka-GE" b="1" dirty="0" smtClean="0">
                <a:solidFill>
                  <a:schemeClr val="accent2">
                    <a:lumMod val="50000"/>
                  </a:schemeClr>
                </a:solidFill>
                <a:latin typeface="BPG Banner Caps" pitchFamily="18" charset="0"/>
                <a:cs typeface="Arial" panose="020B0604020202020204" pitchFamily="34" charset="0"/>
              </a:rPr>
              <a:t>აკადემიური</a:t>
            </a:r>
            <a:r>
              <a:rPr lang="ka-GE" b="1" dirty="0">
                <a:solidFill>
                  <a:schemeClr val="accent2">
                    <a:lumMod val="50000"/>
                  </a:schemeClr>
                </a:solidFill>
                <a:latin typeface="BPG Banner Caps" pitchFamily="18" charset="0"/>
                <a:cs typeface="Arial" panose="020B0604020202020204" pitchFamily="34" charset="0"/>
              </a:rPr>
              <a:t> ცნობების მომზადება და გაცემა).</a:t>
            </a:r>
          </a:p>
          <a:p>
            <a:pPr marL="285750" indent="-285750" algn="just">
              <a:lnSpc>
                <a:spcPct val="110000"/>
              </a:lnSpc>
              <a:spcAft>
                <a:spcPts val="600"/>
              </a:spcAft>
              <a:buFont typeface="Wingdings" panose="05000000000000000000" pitchFamily="2" charset="2"/>
              <a:buChar char="q"/>
            </a:pPr>
            <a:endParaRPr lang="en-US"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25814554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საზოგადოებასთან ურთიერთობის განყოფილების </a:t>
            </a:r>
          </a:p>
          <a:p>
            <a:pPr algn="r"/>
            <a:r>
              <a:rPr lang="ka-GE" sz="2000" b="1" dirty="0" smtClean="0">
                <a:solidFill>
                  <a:schemeClr val="accent2">
                    <a:lumMod val="50000"/>
                  </a:schemeClr>
                </a:solidFill>
                <a:latin typeface="BPG Banner Caps" pitchFamily="18" charset="0"/>
              </a:rPr>
              <a:t>შესრულებული ღონისძიებები </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775253" y="1114514"/>
            <a:ext cx="7772401" cy="531697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0" indent="-28575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აკადემიამ მონაწილეობა მიიღო განათლების მე-9 საერთაშორისო გამოფენაში;</a:t>
            </a:r>
          </a:p>
          <a:p>
            <a:pPr marL="285750" lvl="0" indent="-28575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მეოთხე კურსის იუნკერებისთვის დაიგეგმა და გაშუქდა გენერალური შტაბისა და სტრუქტურული ერთეულების ხელმძღვანელი პირების ლექციები; </a:t>
            </a:r>
          </a:p>
          <a:p>
            <a:pPr marL="285750" lvl="0" indent="-28575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მიმდინარეობს პიარ კამპანია ერასამუს+-ის ფარგლებში;</a:t>
            </a:r>
          </a:p>
          <a:p>
            <a:pPr marL="285750" lvl="0" indent="-28575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გაშუქდა სხვადასხვა ვიზიტი, სემინარი, კონფერენცია და საველე სწავლება;</a:t>
            </a:r>
          </a:p>
          <a:p>
            <a:pPr marL="285750" lvl="0" indent="-28575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მომზადდა სიუჟეტები სათაურით ,,წარმატებული იუნკერი’’; </a:t>
            </a:r>
          </a:p>
        </p:txBody>
      </p:sp>
    </p:spTree>
    <p:extLst>
      <p:ext uri="{BB962C8B-B14F-4D97-AF65-F5344CB8AC3E}">
        <p14:creationId xmlns:p14="http://schemas.microsoft.com/office/powerpoint/2010/main" val="24645083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საზოგადოებასთან ურთიერთობის განყოფილების </a:t>
            </a:r>
          </a:p>
          <a:p>
            <a:pPr algn="r"/>
            <a:r>
              <a:rPr lang="ka-GE" sz="2000" b="1" dirty="0" smtClean="0">
                <a:solidFill>
                  <a:schemeClr val="accent2">
                    <a:lumMod val="50000"/>
                  </a:schemeClr>
                </a:solidFill>
                <a:latin typeface="BPG Banner Caps" pitchFamily="18" charset="0"/>
              </a:rPr>
              <a:t>შესრულებული ღონისძიებები </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685801" y="1007623"/>
            <a:ext cx="7848600"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0" indent="-28575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გამოქვეყნდა </a:t>
            </a:r>
            <a:r>
              <a:rPr lang="ka-GE" sz="2000" b="1" dirty="0">
                <a:solidFill>
                  <a:schemeClr val="accent2">
                    <a:lumMod val="50000"/>
                  </a:schemeClr>
                </a:solidFill>
                <a:latin typeface="BPG Banner Caps" pitchFamily="18" charset="0"/>
                <a:cs typeface="Arial" panose="020B0604020202020204" pitchFamily="34" charset="0"/>
              </a:rPr>
              <a:t>სტატიები ჟურნალში ,,არსენალი’’ და გაზეთებში ,,ქართული ჯარი’’, ,,</a:t>
            </a:r>
            <a:r>
              <a:rPr lang="en-US" sz="2000" b="1" dirty="0">
                <a:solidFill>
                  <a:schemeClr val="accent2">
                    <a:lumMod val="50000"/>
                  </a:schemeClr>
                </a:solidFill>
                <a:latin typeface="BPG Banner Caps" pitchFamily="18" charset="0"/>
                <a:cs typeface="Arial" panose="020B0604020202020204" pitchFamily="34" charset="0"/>
              </a:rPr>
              <a:t>Forbes Woman’’.</a:t>
            </a:r>
          </a:p>
          <a:p>
            <a:pPr marL="285750" lvl="0" indent="-285750" algn="just">
              <a:lnSpc>
                <a:spcPct val="150000"/>
              </a:lnSpc>
              <a:spcBef>
                <a:spcPts val="0"/>
              </a:spcBef>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შეიქმნა აკადემიის ყოველთვიური გაზეთი ,,ეთა’’;</a:t>
            </a:r>
          </a:p>
          <a:p>
            <a:pPr marL="285750" lvl="0" indent="-28575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a:t>
            </a:r>
            <a:r>
              <a:rPr lang="ka-GE" sz="2000" b="1" dirty="0">
                <a:solidFill>
                  <a:schemeClr val="accent2">
                    <a:lumMod val="50000"/>
                  </a:schemeClr>
                </a:solidFill>
                <a:latin typeface="BPG Banner Caps" pitchFamily="18" charset="0"/>
                <a:cs typeface="Arial" panose="020B0604020202020204" pitchFamily="34" charset="0"/>
              </a:rPr>
              <a:t>აკადემიური კეთილსინდისიერების პრინციპების </a:t>
            </a:r>
            <a:r>
              <a:rPr lang="ka-GE" sz="2000" b="1" dirty="0" smtClean="0">
                <a:solidFill>
                  <a:schemeClr val="accent2">
                    <a:lumMod val="50000"/>
                  </a:schemeClr>
                </a:solidFill>
                <a:latin typeface="BPG Banner Caps" pitchFamily="18" charset="0"/>
                <a:cs typeface="Arial" panose="020B0604020202020204" pitchFamily="34" charset="0"/>
              </a:rPr>
              <a:t>უზრუნველ-ყოფა “</a:t>
            </a:r>
            <a:r>
              <a:rPr lang="ka-GE" sz="2000" b="1" dirty="0">
                <a:solidFill>
                  <a:schemeClr val="accent2">
                    <a:lumMod val="50000"/>
                  </a:schemeClr>
                </a:solidFill>
                <a:latin typeface="BPG Banner Caps" pitchFamily="18" charset="0"/>
                <a:cs typeface="Arial" panose="020B0604020202020204" pitchFamily="34" charset="0"/>
              </a:rPr>
              <a:t>ერასმუს + პროექტის გრანტის ფარგლებში დაგეგმილ შეხვედრაზე    მონაწილეობის მიღება  ილიას სახელმწიფო </a:t>
            </a:r>
            <a:r>
              <a:rPr lang="ka-GE" sz="2000" b="1" dirty="0" smtClean="0">
                <a:solidFill>
                  <a:schemeClr val="accent2">
                    <a:lumMod val="50000"/>
                  </a:schemeClr>
                </a:solidFill>
                <a:latin typeface="BPG Banner Caps" pitchFamily="18" charset="0"/>
                <a:cs typeface="Arial" panose="020B0604020202020204" pitchFamily="34" charset="0"/>
              </a:rPr>
              <a:t>უნივერსიტეტში</a:t>
            </a:r>
            <a:r>
              <a:rPr lang="ka-GE" sz="2000" b="1" dirty="0">
                <a:solidFill>
                  <a:schemeClr val="accent2">
                    <a:lumMod val="50000"/>
                  </a:schemeClr>
                </a:solidFill>
                <a:latin typeface="BPG Banner Caps" pitchFamily="18" charset="0"/>
                <a:cs typeface="Arial" panose="020B0604020202020204" pitchFamily="34" charset="0"/>
              </a:rPr>
              <a:t>, თბილისი, 24.10.2019.</a:t>
            </a:r>
            <a:endParaRPr lang="ru-RU" sz="20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677651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445"/>
            <a:ext cx="9144000" cy="855223"/>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39179"/>
            <a:ext cx="7598682" cy="400110"/>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ბაკალავრიატი/</a:t>
            </a:r>
            <a:r>
              <a:rPr lang="ka-GE" sz="2000" b="1" dirty="0" smtClean="0">
                <a:solidFill>
                  <a:schemeClr val="accent2">
                    <a:lumMod val="50000"/>
                  </a:schemeClr>
                </a:solidFill>
                <a:latin typeface="BPG Banner Caps" pitchFamily="18" charset="0"/>
                <a:cs typeface="Arial" panose="020B0604020202020204" pitchFamily="34" charset="0"/>
              </a:rPr>
              <a:t>ჩატარებული </a:t>
            </a:r>
            <a:r>
              <a:rPr lang="en-US" sz="2000" b="1" dirty="0" smtClean="0">
                <a:solidFill>
                  <a:schemeClr val="accent2">
                    <a:lumMod val="50000"/>
                  </a:schemeClr>
                </a:solidFill>
                <a:latin typeface="BPG Banner Caps" pitchFamily="18" charset="0"/>
                <a:cs typeface="Arial" panose="020B0604020202020204" pitchFamily="34" charset="0"/>
              </a:rPr>
              <a:t> </a:t>
            </a:r>
            <a:r>
              <a:rPr lang="ka-GE" sz="2000" b="1" dirty="0">
                <a:solidFill>
                  <a:schemeClr val="accent2">
                    <a:lumMod val="50000"/>
                  </a:schemeClr>
                </a:solidFill>
                <a:latin typeface="BPG Banner Caps" pitchFamily="18" charset="0"/>
                <a:cs typeface="Arial" panose="020B0604020202020204" pitchFamily="34" charset="0"/>
              </a:rPr>
              <a:t>ძირითადი </a:t>
            </a:r>
            <a:r>
              <a:rPr lang="en-US" sz="2000" b="1" dirty="0">
                <a:solidFill>
                  <a:schemeClr val="accent2">
                    <a:lumMod val="50000"/>
                  </a:schemeClr>
                </a:solidFill>
                <a:latin typeface="BPG Banner Caps" pitchFamily="18" charset="0"/>
                <a:cs typeface="Arial" panose="020B0604020202020204" pitchFamily="34" charset="0"/>
              </a:rPr>
              <a:t> </a:t>
            </a:r>
            <a:r>
              <a:rPr lang="ka-GE" sz="2000" b="1" dirty="0">
                <a:solidFill>
                  <a:schemeClr val="accent2">
                    <a:lumMod val="50000"/>
                  </a:schemeClr>
                </a:solidFill>
                <a:latin typeface="BPG Banner Caps" pitchFamily="18" charset="0"/>
                <a:cs typeface="Arial" panose="020B0604020202020204" pitchFamily="34" charset="0"/>
              </a:rPr>
              <a:t>ღონისძიებები</a:t>
            </a:r>
            <a:endParaRPr lang="en-US" sz="2000" b="1" dirty="0">
              <a:solidFill>
                <a:schemeClr val="accent2">
                  <a:lumMod val="50000"/>
                </a:schemeClr>
              </a:solidFill>
              <a:latin typeface="BPG Banner Caps"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310" y="82922"/>
            <a:ext cx="716268" cy="716268"/>
          </a:xfrm>
          <a:prstGeom prst="rect">
            <a:avLst/>
          </a:prstGeom>
        </p:spPr>
      </p:pic>
      <p:graphicFrame>
        <p:nvGraphicFramePr>
          <p:cNvPr id="12" name="Table 11"/>
          <p:cNvGraphicFramePr>
            <a:graphicFrameLocks noGrp="1"/>
          </p:cNvGraphicFramePr>
          <p:nvPr>
            <p:extLst/>
          </p:nvPr>
        </p:nvGraphicFramePr>
        <p:xfrm>
          <a:off x="34506" y="793632"/>
          <a:ext cx="9023230" cy="6165288"/>
        </p:xfrm>
        <a:graphic>
          <a:graphicData uri="http://schemas.openxmlformats.org/drawingml/2006/table">
            <a:tbl>
              <a:tblPr/>
              <a:tblGrid>
                <a:gridCol w="312164"/>
                <a:gridCol w="4075490"/>
                <a:gridCol w="2572430"/>
                <a:gridCol w="2063146"/>
              </a:tblGrid>
              <a:tr h="23091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a:solidFill>
                            <a:schemeClr val="accent2">
                              <a:lumMod val="50000"/>
                            </a:schemeClr>
                          </a:solidFill>
                          <a:latin typeface="BPG Banner Caps" pitchFamily="18" charset="0"/>
                          <a:ea typeface="+mn-ea"/>
                          <a:cs typeface="Arial" panose="020B0604020202020204" pitchFamily="34" charset="0"/>
                        </a:rPr>
                        <a:t> N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000" b="1" kern="1200" dirty="0">
                          <a:solidFill>
                            <a:schemeClr val="accent2">
                              <a:lumMod val="50000"/>
                            </a:schemeClr>
                          </a:solidFill>
                          <a:latin typeface="BPG Banner Caps" pitchFamily="18" charset="0"/>
                          <a:ea typeface="+mn-ea"/>
                          <a:cs typeface="Arial" panose="020B0604020202020204" pitchFamily="34" charset="0"/>
                        </a:rPr>
                        <a:t> ღონისძიების </a:t>
                      </a:r>
                      <a:r>
                        <a:rPr lang="ka-GE" sz="1000" b="1" kern="1200" dirty="0" smtClean="0">
                          <a:solidFill>
                            <a:schemeClr val="accent2">
                              <a:lumMod val="50000"/>
                            </a:schemeClr>
                          </a:solidFill>
                          <a:latin typeface="BPG Banner Caps" pitchFamily="18" charset="0"/>
                          <a:ea typeface="+mn-ea"/>
                          <a:cs typeface="Arial" panose="020B0604020202020204" pitchFamily="34" charset="0"/>
                        </a:rPr>
                        <a:t> დასახელება </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ჩატარების დრო </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 ჩატარების </a:t>
                      </a:r>
                      <a:r>
                        <a:rPr lang="ka-GE" sz="1000" b="1" kern="1200" dirty="0" smtClean="0">
                          <a:solidFill>
                            <a:schemeClr val="accent2">
                              <a:lumMod val="50000"/>
                            </a:schemeClr>
                          </a:solidFill>
                          <a:latin typeface="BPG Banner Caps" pitchFamily="18" charset="0"/>
                          <a:ea typeface="+mn-ea"/>
                          <a:cs typeface="Arial" panose="020B0604020202020204" pitchFamily="34" charset="0"/>
                        </a:rPr>
                        <a:t> ადგილი </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90520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თავდაცვის და უსაფრთხოების მიერ დაგეგმილი სამეცნიერო კონფერენცია ,,საქართველო უსაფრთხოება ადგილობრივ და გლობარულ კონტექსტში“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მარტი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 </a:t>
                      </a:r>
                    </a:p>
                    <a:p>
                      <a:pPr marL="0" marR="0" indent="0" algn="l" defTabSz="914400" rtl="0" eaLnBrk="1" fontAlgn="ctr" latinLnBrk="0" hangingPunct="1">
                        <a:lnSpc>
                          <a:spcPct val="100000"/>
                        </a:lnSpc>
                        <a:spcBef>
                          <a:spcPts val="0"/>
                        </a:spcBef>
                        <a:spcAft>
                          <a:spcPts val="0"/>
                        </a:spcAft>
                        <a:buClrTx/>
                        <a:buSzTx/>
                        <a:buFontTx/>
                        <a:buNone/>
                        <a:tabLst/>
                        <a:defRPr/>
                      </a:pP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3091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2</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IV</a:t>
                      </a:r>
                      <a:r>
                        <a:rPr lang="ka-GE" sz="1000" b="1" kern="1200" dirty="0" smtClean="0">
                          <a:solidFill>
                            <a:schemeClr val="accent2">
                              <a:lumMod val="50000"/>
                            </a:schemeClr>
                          </a:solidFill>
                          <a:latin typeface="BPG Banner Caps" pitchFamily="18" charset="0"/>
                          <a:ea typeface="+mn-ea"/>
                          <a:cs typeface="Arial" panose="020B0604020202020204" pitchFamily="34" charset="0"/>
                        </a:rPr>
                        <a:t> კურსის შუალედური გამოცდები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06-11</a:t>
                      </a:r>
                      <a:r>
                        <a:rPr lang="en-US" sz="1000" b="1" kern="1200" dirty="0" smtClean="0">
                          <a:solidFill>
                            <a:schemeClr val="accent2">
                              <a:lumMod val="50000"/>
                            </a:schemeClr>
                          </a:solidFill>
                          <a:latin typeface="BPG Banner Caps" pitchFamily="18" charset="0"/>
                          <a:ea typeface="+mn-ea"/>
                          <a:cs typeface="Arial" panose="020B0604020202020204" pitchFamily="34" charset="0"/>
                        </a:rPr>
                        <a:t>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მაისი 2019 წელი</a:t>
                      </a:r>
                      <a:endParaRPr lang="en-US" sz="10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3</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a:solidFill>
                            <a:schemeClr val="accent2">
                              <a:lumMod val="50000"/>
                            </a:schemeClr>
                          </a:solidFill>
                          <a:latin typeface="BPG Banner Caps" pitchFamily="18" charset="0"/>
                          <a:ea typeface="+mn-ea"/>
                          <a:cs typeface="Arial" panose="020B0604020202020204" pitchFamily="34" charset="0"/>
                        </a:rPr>
                        <a:t>თავდაცვის და უსაფრთხოების მიერ დაგეგმილი სტუდენტური კონფერენცია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30-31</a:t>
                      </a:r>
                      <a:r>
                        <a:rPr lang="en-US" sz="1000" b="1" kern="1200" dirty="0" smtClean="0">
                          <a:solidFill>
                            <a:schemeClr val="accent2">
                              <a:lumMod val="50000"/>
                            </a:schemeClr>
                          </a:solidFill>
                          <a:latin typeface="BPG Banner Caps" pitchFamily="18" charset="0"/>
                          <a:ea typeface="+mn-ea"/>
                          <a:cs typeface="Arial" panose="020B0604020202020204" pitchFamily="34" charset="0"/>
                        </a:rPr>
                        <a:t>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მაისი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აკადემია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68044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4</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a:solidFill>
                            <a:schemeClr val="accent2">
                              <a:lumMod val="50000"/>
                            </a:schemeClr>
                          </a:solidFill>
                          <a:latin typeface="BPG Banner Caps" pitchFamily="18" charset="0"/>
                          <a:ea typeface="+mn-ea"/>
                          <a:cs typeface="Arial" panose="020B0604020202020204" pitchFamily="34" charset="0"/>
                        </a:rPr>
                        <a:t> ენობრივი მომზადების განყოფილების ვიზიტი ლიტვის სამხედრო აკადემიაში (კონფერენციაში მონაწილებისა და ლექციების ჩატარების მიზნით)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მაისი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ვილნიუსი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5</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a:solidFill>
                            <a:schemeClr val="accent2">
                              <a:lumMod val="50000"/>
                            </a:schemeClr>
                          </a:solidFill>
                          <a:latin typeface="BPG Banner Caps" pitchFamily="18" charset="0"/>
                          <a:ea typeface="+mn-ea"/>
                          <a:cs typeface="Arial" panose="020B0604020202020204" pitchFamily="34" charset="0"/>
                        </a:rPr>
                        <a:t>მენეჯემენტის მიმართულების მიერ 2019 წელს დაგეგმილი გასვლით პრაქტიკა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11-13 ივნისი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კომპანია ,,ზედაზენი“ და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სსსტ </a:t>
                      </a:r>
                      <a:r>
                        <a:rPr lang="ka-GE" sz="1000" b="1" kern="1200" dirty="0">
                          <a:solidFill>
                            <a:schemeClr val="accent2">
                              <a:lumMod val="50000"/>
                            </a:schemeClr>
                          </a:solidFill>
                          <a:latin typeface="BPG Banner Caps" pitchFamily="18" charset="0"/>
                          <a:ea typeface="+mn-ea"/>
                          <a:cs typeface="Arial" panose="020B0604020202020204" pitchFamily="34" charset="0"/>
                        </a:rPr>
                        <a:t>ცენტრი ,,დელტა“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6</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1000" b="1" kern="1200" dirty="0">
                          <a:solidFill>
                            <a:schemeClr val="accent2">
                              <a:lumMod val="50000"/>
                            </a:schemeClr>
                          </a:solidFill>
                          <a:latin typeface="BPG Banner Caps" pitchFamily="18" charset="0"/>
                          <a:ea typeface="+mn-ea"/>
                          <a:cs typeface="Arial" panose="020B0604020202020204" pitchFamily="34" charset="0"/>
                        </a:rPr>
                        <a:t>IV </a:t>
                      </a:r>
                      <a:r>
                        <a:rPr lang="ka-GE" sz="1000" b="1" kern="1200" dirty="0">
                          <a:solidFill>
                            <a:schemeClr val="accent2">
                              <a:lumMod val="50000"/>
                            </a:schemeClr>
                          </a:solidFill>
                          <a:latin typeface="BPG Banner Caps" pitchFamily="18" charset="0"/>
                          <a:ea typeface="+mn-ea"/>
                          <a:cs typeface="Arial" panose="020B0604020202020204" pitchFamily="34" charset="0"/>
                        </a:rPr>
                        <a:t>კურსის იუნკერებისთვის </a:t>
                      </a:r>
                      <a:r>
                        <a:rPr lang="en-US" sz="1000" b="1" kern="1200" dirty="0">
                          <a:solidFill>
                            <a:schemeClr val="accent2">
                              <a:lumMod val="50000"/>
                            </a:schemeClr>
                          </a:solidFill>
                          <a:latin typeface="BPG Banner Caps" pitchFamily="18" charset="0"/>
                          <a:ea typeface="+mn-ea"/>
                          <a:cs typeface="Arial" panose="020B0604020202020204" pitchFamily="34" charset="0"/>
                        </a:rPr>
                        <a:t>STANAG 6001-2 </a:t>
                      </a:r>
                      <a:r>
                        <a:rPr lang="ka-GE" sz="1000" b="1" kern="1200" dirty="0">
                          <a:solidFill>
                            <a:schemeClr val="accent2">
                              <a:lumMod val="50000"/>
                            </a:schemeClr>
                          </a:solidFill>
                          <a:latin typeface="BPG Banner Caps" pitchFamily="18" charset="0"/>
                          <a:ea typeface="+mn-ea"/>
                          <a:cs typeface="Arial" panose="020B0604020202020204" pitchFamily="34" charset="0"/>
                        </a:rPr>
                        <a:t>დონის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დასადგენი </a:t>
                      </a:r>
                      <a:r>
                        <a:rPr lang="ka-GE" sz="1000" b="1" kern="1200" dirty="0">
                          <a:solidFill>
                            <a:schemeClr val="accent2">
                              <a:lumMod val="50000"/>
                            </a:schemeClr>
                          </a:solidFill>
                          <a:latin typeface="BPG Banner Caps" pitchFamily="18" charset="0"/>
                          <a:ea typeface="+mn-ea"/>
                          <a:cs typeface="Arial" panose="020B0604020202020204" pitchFamily="34" charset="0"/>
                        </a:rPr>
                        <a:t>ტესტი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10-14 ივნისი 2019 წელი</a:t>
                      </a:r>
                      <a:endParaRPr lang="en-US" sz="10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4146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7</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a:solidFill>
                            <a:schemeClr val="accent2">
                              <a:lumMod val="50000"/>
                            </a:schemeClr>
                          </a:solidFill>
                          <a:latin typeface="BPG Banner Caps" pitchFamily="18" charset="0"/>
                          <a:ea typeface="+mn-ea"/>
                          <a:cs typeface="Arial" panose="020B0604020202020204" pitchFamily="34" charset="0"/>
                        </a:rPr>
                        <a:t> ფრანგული ენის სასერთიფიკატო გამოცდა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12-15 ივნისი 2019 წელი</a:t>
                      </a:r>
                      <a:endParaRPr lang="en-US" sz="10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ფრანგული ინსტიტუტი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8</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smtClean="0">
                          <a:solidFill>
                            <a:schemeClr val="accent2">
                              <a:lumMod val="50000"/>
                            </a:schemeClr>
                          </a:solidFill>
                          <a:latin typeface="BPG Banner Caps" pitchFamily="18" charset="0"/>
                          <a:ea typeface="+mn-ea"/>
                          <a:cs typeface="Arial" panose="020B0604020202020204" pitchFamily="34" charset="0"/>
                        </a:rPr>
                        <a:t>შეხვედრა საქართველოს საგარეო საქმეთა მინისტრის მოადგილესთან</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11 ივნისი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9</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შეხვედრა საქართველოს თავდაცვისა  და უსაფრთხოების კომიტეტის თავმჯდომარესთან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14 ივნისი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საქართველოს</a:t>
                      </a:r>
                    </a:p>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პარლამენტი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68044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10</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მექანიკის ინჟინერიის პროგრამის და აკრედიტაციის პროცესთან დაკავშირებული ღონისძიებების მომზადება/დასრულება</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ივლისი 2019 წელი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11</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smtClean="0">
                          <a:solidFill>
                            <a:schemeClr val="accent2">
                              <a:lumMod val="50000"/>
                            </a:schemeClr>
                          </a:solidFill>
                          <a:latin typeface="BPG Banner Caps" pitchFamily="18" charset="0"/>
                          <a:ea typeface="+mn-ea"/>
                          <a:cs typeface="Arial" panose="020B0604020202020204" pitchFamily="34" charset="0"/>
                        </a:rPr>
                        <a:t>2018-2019 სასწავლო წლის </a:t>
                      </a:r>
                      <a:r>
                        <a:rPr lang="en-US" sz="1000" b="1" kern="1200" dirty="0" smtClean="0">
                          <a:solidFill>
                            <a:schemeClr val="accent2">
                              <a:lumMod val="50000"/>
                            </a:schemeClr>
                          </a:solidFill>
                          <a:latin typeface="BPG Banner Caps" pitchFamily="18" charset="0"/>
                          <a:ea typeface="+mn-ea"/>
                          <a:cs typeface="Arial" panose="020B0604020202020204" pitchFamily="34" charset="0"/>
                        </a:rPr>
                        <a:t>II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სემესტრის პროცესის შუალედური შეფასება</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ივლისი 2019 წელი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ბაკალავრიატი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3091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12</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smtClean="0">
                          <a:solidFill>
                            <a:schemeClr val="accent2">
                              <a:lumMod val="50000"/>
                            </a:schemeClr>
                          </a:solidFill>
                          <a:latin typeface="BPG Banner Caps" pitchFamily="18" charset="0"/>
                          <a:ea typeface="+mn-ea"/>
                          <a:cs typeface="Arial" panose="020B0604020202020204" pitchFamily="34" charset="0"/>
                        </a:rPr>
                        <a:t>დასკვნითი გამოცდები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01-07</a:t>
                      </a:r>
                      <a:r>
                        <a:rPr lang="en-US" sz="1000" b="1" kern="1200" dirty="0" smtClean="0">
                          <a:solidFill>
                            <a:schemeClr val="accent2">
                              <a:lumMod val="50000"/>
                            </a:schemeClr>
                          </a:solidFill>
                          <a:latin typeface="BPG Banner Caps" pitchFamily="18" charset="0"/>
                          <a:ea typeface="+mn-ea"/>
                          <a:cs typeface="Arial" panose="020B0604020202020204" pitchFamily="34" charset="0"/>
                        </a:rPr>
                        <a:t>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ივლისი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3091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13</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საბაკალავრო ნაშრომების დაცვა (</a:t>
                      </a:r>
                      <a:r>
                        <a:rPr lang="en-US" sz="1000" b="1" kern="1200" dirty="0" smtClean="0">
                          <a:solidFill>
                            <a:schemeClr val="accent2">
                              <a:lumMod val="50000"/>
                            </a:schemeClr>
                          </a:solidFill>
                          <a:latin typeface="BPG Banner Caps" pitchFamily="18" charset="0"/>
                          <a:ea typeface="+mn-ea"/>
                          <a:cs typeface="Arial" panose="020B0604020202020204" pitchFamily="34" charset="0"/>
                        </a:rPr>
                        <a:t>IV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კურსი)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08-12 ივლისი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ბაკალავრიატი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7193899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საზოგადოებასთან ურთიერთბის განყოფილების </a:t>
            </a:r>
          </a:p>
          <a:p>
            <a:pPr algn="r"/>
            <a:r>
              <a:rPr lang="ka-GE" sz="2000" b="1" dirty="0" smtClean="0">
                <a:solidFill>
                  <a:schemeClr val="accent2">
                    <a:lumMod val="50000"/>
                  </a:schemeClr>
                </a:solidFill>
                <a:latin typeface="BPG Banner Caps" pitchFamily="18" charset="0"/>
              </a:rPr>
              <a:t>2020 წლის დაგეგმილი ღონისძიებები </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737154" y="1224726"/>
            <a:ext cx="7848600"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200000"/>
              </a:lnSpc>
              <a:spcBef>
                <a:spcPts val="600"/>
              </a:spcBef>
              <a:buFont typeface="Wingdings" panose="05000000000000000000"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a:t>
            </a:r>
            <a:r>
              <a:rPr lang="ka-GE" sz="2000" b="1" dirty="0">
                <a:solidFill>
                  <a:schemeClr val="accent2">
                    <a:lumMod val="50000"/>
                  </a:schemeClr>
                </a:solidFill>
                <a:latin typeface="BPG Banner Caps" pitchFamily="18" charset="0"/>
                <a:cs typeface="Arial" panose="020B0604020202020204" pitchFamily="34" charset="0"/>
              </a:rPr>
              <a:t>მონაწილეობა განათლების მე-10 საერთაშორისო გამოფენაზე</a:t>
            </a:r>
            <a:r>
              <a:rPr lang="en-US" sz="2000" b="1" dirty="0">
                <a:solidFill>
                  <a:schemeClr val="accent2">
                    <a:lumMod val="50000"/>
                  </a:schemeClr>
                </a:solidFill>
                <a:latin typeface="BPG Banner Caps" pitchFamily="18" charset="0"/>
                <a:cs typeface="Arial" panose="020B0604020202020204" pitchFamily="34" charset="0"/>
              </a:rPr>
              <a:t>;</a:t>
            </a:r>
            <a:endParaRPr lang="ka-GE" sz="2000" b="1" dirty="0">
              <a:solidFill>
                <a:schemeClr val="accent2">
                  <a:lumMod val="50000"/>
                </a:schemeClr>
              </a:solidFill>
              <a:latin typeface="BPG Banner Caps" pitchFamily="18" charset="0"/>
              <a:cs typeface="Arial" panose="020B0604020202020204" pitchFamily="34" charset="0"/>
            </a:endParaRPr>
          </a:p>
          <a:p>
            <a:pPr>
              <a:lnSpc>
                <a:spcPct val="200000"/>
              </a:lnSpc>
              <a:spcBef>
                <a:spcPts val="600"/>
              </a:spcBef>
              <a:buFont typeface="Wingdings" panose="05000000000000000000" pitchFamily="2" charset="2"/>
              <a:buChar char="q"/>
            </a:pPr>
            <a:r>
              <a:rPr lang="ka-GE" sz="2000" b="1" dirty="0">
                <a:solidFill>
                  <a:schemeClr val="accent2">
                    <a:lumMod val="50000"/>
                  </a:schemeClr>
                </a:solidFill>
                <a:latin typeface="BPG Banner Caps" pitchFamily="18" charset="0"/>
                <a:cs typeface="Arial" panose="020B0604020202020204" pitchFamily="34" charset="0"/>
              </a:rPr>
              <a:t>იუნკრებისა და მსმენელების შესახებ საინფორმაციო კამპანიების გაგრძელება</a:t>
            </a:r>
          </a:p>
          <a:p>
            <a:pPr lvl="0">
              <a:lnSpc>
                <a:spcPct val="200000"/>
              </a:lnSpc>
              <a:spcBef>
                <a:spcPts val="600"/>
              </a:spcBef>
              <a:buFont typeface="Wingdings" panose="05000000000000000000" pitchFamily="2" charset="2"/>
              <a:buChar char="q"/>
            </a:pPr>
            <a:r>
              <a:rPr lang="ka-GE" sz="2000" b="1" dirty="0">
                <a:solidFill>
                  <a:schemeClr val="accent2">
                    <a:lumMod val="50000"/>
                  </a:schemeClr>
                </a:solidFill>
                <a:latin typeface="BPG Banner Caps" pitchFamily="18" charset="0"/>
                <a:cs typeface="Arial" panose="020B0604020202020204" pitchFamily="34" charset="0"/>
              </a:rPr>
              <a:t>აკადემიის ყოველთვიური გაზეთის გამოცემა;</a:t>
            </a:r>
            <a:endParaRPr lang="en-US" sz="2000" b="1" dirty="0">
              <a:solidFill>
                <a:schemeClr val="accent2">
                  <a:lumMod val="50000"/>
                </a:schemeClr>
              </a:solidFill>
              <a:latin typeface="BPG Banner Caps" pitchFamily="18" charset="0"/>
              <a:cs typeface="Arial" panose="020B0604020202020204" pitchFamily="34" charset="0"/>
            </a:endParaRPr>
          </a:p>
          <a:p>
            <a:pPr lvl="0">
              <a:lnSpc>
                <a:spcPct val="200000"/>
              </a:lnSpc>
              <a:spcBef>
                <a:spcPts val="600"/>
              </a:spcBef>
              <a:buFont typeface="Wingdings" panose="05000000000000000000" pitchFamily="2" charset="2"/>
              <a:buChar char="q"/>
            </a:pPr>
            <a:r>
              <a:rPr lang="ka-GE" sz="2000" b="1" dirty="0">
                <a:solidFill>
                  <a:schemeClr val="accent2">
                    <a:lumMod val="50000"/>
                  </a:schemeClr>
                </a:solidFill>
                <a:latin typeface="BPG Banner Caps" pitchFamily="18" charset="0"/>
                <a:cs typeface="Arial" panose="020B0604020202020204" pitchFamily="34" charset="0"/>
              </a:rPr>
              <a:t>სიუჟეტების მომზადება იუნკერებზე..</a:t>
            </a:r>
            <a:endParaRPr lang="ru-RU" sz="2000" b="1" dirty="0">
              <a:solidFill>
                <a:schemeClr val="accent2">
                  <a:lumMod val="50000"/>
                </a:schemeClr>
              </a:solidFill>
              <a:latin typeface="BPG Banner Caps" pitchFamily="18" charset="0"/>
              <a:cs typeface="Arial" panose="020B0604020202020204" pitchFamily="34" charset="0"/>
            </a:endParaRPr>
          </a:p>
          <a:p>
            <a:pPr marL="0" lvl="0" indent="0">
              <a:lnSpc>
                <a:spcPct val="200000"/>
              </a:lnSpc>
              <a:spcBef>
                <a:spcPts val="0"/>
              </a:spcBef>
              <a:buNone/>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3980563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G-1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527211" y="945151"/>
            <a:ext cx="7966125"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a:buChar char=""/>
              <a:tabLst>
                <a:tab pos="457200" algn="l"/>
              </a:tabLst>
            </a:pPr>
            <a:r>
              <a:rPr lang="ka-GE" sz="2000" b="1" dirty="0" smtClean="0">
                <a:solidFill>
                  <a:schemeClr val="accent2">
                    <a:lumMod val="50000"/>
                  </a:schemeClr>
                </a:solidFill>
                <a:latin typeface="BPG Banner Caps" pitchFamily="18" charset="0"/>
                <a:cs typeface="Arial" panose="020B0604020202020204" pitchFamily="34" charset="0"/>
              </a:rPr>
              <a:t>2019 </a:t>
            </a:r>
            <a:r>
              <a:rPr lang="ka-GE" sz="2000" b="1" dirty="0">
                <a:solidFill>
                  <a:schemeClr val="accent2">
                    <a:lumMod val="50000"/>
                  </a:schemeClr>
                </a:solidFill>
                <a:latin typeface="BPG Banner Caps" pitchFamily="18" charset="0"/>
                <a:cs typeface="Arial" panose="020B0604020202020204" pitchFamily="34" charset="0"/>
              </a:rPr>
              <a:t>წელს 4 დეკემბრის მდგომარეობით აკადემიის საშტატო ნუსხაში ცვლილება განხორციელდა ექვსჯერ:</a:t>
            </a:r>
          </a:p>
          <a:p>
            <a:pPr algn="just">
              <a:lnSpc>
                <a:spcPct val="150000"/>
              </a:lnSpc>
              <a:spcAft>
                <a:spcPts val="0"/>
              </a:spcAft>
            </a:pPr>
            <a:r>
              <a:rPr lang="ka-GE" sz="2000" b="1" dirty="0" smtClean="0">
                <a:solidFill>
                  <a:schemeClr val="accent2">
                    <a:lumMod val="50000"/>
                  </a:schemeClr>
                </a:solidFill>
                <a:latin typeface="BPG Banner Caps" pitchFamily="18" charset="0"/>
                <a:cs typeface="Arial" panose="020B0604020202020204" pitchFamily="34" charset="0"/>
              </a:rPr>
              <a:t>       </a:t>
            </a:r>
            <a:r>
              <a:rPr lang="ka-GE" sz="2000" b="1" dirty="0">
                <a:solidFill>
                  <a:schemeClr val="accent2">
                    <a:lumMod val="50000"/>
                  </a:schemeClr>
                </a:solidFill>
                <a:latin typeface="BPG Banner Caps" pitchFamily="18" charset="0"/>
                <a:cs typeface="Arial" panose="020B0604020202020204" pitchFamily="34" charset="0"/>
              </a:rPr>
              <a:t>2019 წლის 5 თებერვალს;</a:t>
            </a:r>
            <a:endParaRPr lang="ru-RU" sz="2000" b="1" dirty="0">
              <a:solidFill>
                <a:schemeClr val="accent2">
                  <a:lumMod val="50000"/>
                </a:schemeClr>
              </a:solidFill>
              <a:latin typeface="BPG Banner Caps" pitchFamily="18" charset="0"/>
              <a:cs typeface="Arial" panose="020B0604020202020204" pitchFamily="34" charset="0"/>
            </a:endParaRPr>
          </a:p>
          <a:p>
            <a:pPr algn="just">
              <a:lnSpc>
                <a:spcPct val="150000"/>
              </a:lnSpc>
              <a:spcAft>
                <a:spcPts val="0"/>
              </a:spcAft>
            </a:pPr>
            <a:r>
              <a:rPr lang="ka-GE" sz="2000" b="1" dirty="0">
                <a:solidFill>
                  <a:schemeClr val="accent2">
                    <a:lumMod val="50000"/>
                  </a:schemeClr>
                </a:solidFill>
                <a:latin typeface="BPG Banner Caps" pitchFamily="18" charset="0"/>
                <a:cs typeface="Arial" panose="020B0604020202020204" pitchFamily="34" charset="0"/>
              </a:rPr>
              <a:t>       2019 წლის 1 აპრილს;</a:t>
            </a:r>
            <a:endParaRPr lang="ru-RU" sz="2000" b="1" dirty="0">
              <a:solidFill>
                <a:schemeClr val="accent2">
                  <a:lumMod val="50000"/>
                </a:schemeClr>
              </a:solidFill>
              <a:latin typeface="BPG Banner Caps" pitchFamily="18" charset="0"/>
              <a:cs typeface="Arial" panose="020B0604020202020204" pitchFamily="34" charset="0"/>
            </a:endParaRPr>
          </a:p>
          <a:p>
            <a:pPr algn="just">
              <a:lnSpc>
                <a:spcPct val="150000"/>
              </a:lnSpc>
              <a:spcAft>
                <a:spcPts val="0"/>
              </a:spcAft>
            </a:pPr>
            <a:r>
              <a:rPr lang="ka-GE" sz="2000" b="1" dirty="0">
                <a:solidFill>
                  <a:schemeClr val="accent2">
                    <a:lumMod val="50000"/>
                  </a:schemeClr>
                </a:solidFill>
                <a:latin typeface="BPG Banner Caps" pitchFamily="18" charset="0"/>
                <a:cs typeface="Arial" panose="020B0604020202020204" pitchFamily="34" charset="0"/>
              </a:rPr>
              <a:t>       2019 წლის 13 მაისს;</a:t>
            </a:r>
            <a:endParaRPr lang="ru-RU" sz="2000" b="1" dirty="0">
              <a:solidFill>
                <a:schemeClr val="accent2">
                  <a:lumMod val="50000"/>
                </a:schemeClr>
              </a:solidFill>
              <a:latin typeface="BPG Banner Caps" pitchFamily="18" charset="0"/>
              <a:cs typeface="Arial" panose="020B0604020202020204" pitchFamily="34" charset="0"/>
            </a:endParaRPr>
          </a:p>
          <a:p>
            <a:pPr algn="just">
              <a:lnSpc>
                <a:spcPct val="150000"/>
              </a:lnSpc>
              <a:spcAft>
                <a:spcPts val="0"/>
              </a:spcAft>
            </a:pPr>
            <a:r>
              <a:rPr lang="ka-GE" sz="2000" b="1" dirty="0">
                <a:solidFill>
                  <a:schemeClr val="accent2">
                    <a:lumMod val="50000"/>
                  </a:schemeClr>
                </a:solidFill>
                <a:latin typeface="BPG Banner Caps" pitchFamily="18" charset="0"/>
                <a:cs typeface="Arial" panose="020B0604020202020204" pitchFamily="34" charset="0"/>
              </a:rPr>
              <a:t>       2019 წლის 21 ივნისს;</a:t>
            </a:r>
            <a:endParaRPr lang="ru-RU" sz="2000" b="1" dirty="0">
              <a:solidFill>
                <a:schemeClr val="accent2">
                  <a:lumMod val="50000"/>
                </a:schemeClr>
              </a:solidFill>
              <a:latin typeface="BPG Banner Caps" pitchFamily="18" charset="0"/>
              <a:cs typeface="Arial" panose="020B0604020202020204" pitchFamily="34" charset="0"/>
            </a:endParaRPr>
          </a:p>
          <a:p>
            <a:pPr algn="just">
              <a:lnSpc>
                <a:spcPct val="150000"/>
              </a:lnSpc>
              <a:spcAft>
                <a:spcPts val="0"/>
              </a:spcAft>
            </a:pPr>
            <a:r>
              <a:rPr lang="ka-GE" sz="2000" b="1" dirty="0">
                <a:solidFill>
                  <a:schemeClr val="accent2">
                    <a:lumMod val="50000"/>
                  </a:schemeClr>
                </a:solidFill>
                <a:latin typeface="BPG Banner Caps" pitchFamily="18" charset="0"/>
                <a:cs typeface="Arial" panose="020B0604020202020204" pitchFamily="34" charset="0"/>
              </a:rPr>
              <a:t>       2019 წლის 17 ივლისს;</a:t>
            </a:r>
            <a:endParaRPr lang="ru-RU" sz="2000" b="1" dirty="0">
              <a:solidFill>
                <a:schemeClr val="accent2">
                  <a:lumMod val="50000"/>
                </a:schemeClr>
              </a:solidFill>
              <a:latin typeface="BPG Banner Caps" pitchFamily="18" charset="0"/>
              <a:cs typeface="Arial" panose="020B0604020202020204" pitchFamily="34" charset="0"/>
            </a:endParaRPr>
          </a:p>
          <a:p>
            <a:pPr algn="just">
              <a:lnSpc>
                <a:spcPct val="150000"/>
              </a:lnSpc>
              <a:spcAft>
                <a:spcPts val="0"/>
              </a:spcAft>
            </a:pPr>
            <a:r>
              <a:rPr lang="ka-GE" sz="2000" b="1" dirty="0">
                <a:solidFill>
                  <a:schemeClr val="accent2">
                    <a:lumMod val="50000"/>
                  </a:schemeClr>
                </a:solidFill>
                <a:latin typeface="BPG Banner Caps" pitchFamily="18" charset="0"/>
                <a:cs typeface="Arial" panose="020B0604020202020204" pitchFamily="34" charset="0"/>
              </a:rPr>
              <a:t>       2019 წლის 29 ოქტომბერს.</a:t>
            </a:r>
          </a:p>
          <a:p>
            <a:pPr lvl="0" algn="just">
              <a:lnSpc>
                <a:spcPct val="150000"/>
              </a:lnSpc>
              <a:buFont typeface="Wingdings"/>
              <a:buChar char=""/>
              <a:tabLst>
                <a:tab pos="457200" algn="l"/>
              </a:tabLst>
            </a:pPr>
            <a:r>
              <a:rPr lang="ka-GE" sz="2000" b="1" dirty="0">
                <a:solidFill>
                  <a:schemeClr val="accent2">
                    <a:lumMod val="50000"/>
                  </a:schemeClr>
                </a:solidFill>
                <a:latin typeface="BPG Banner Caps" pitchFamily="18" charset="0"/>
                <a:cs typeface="Arial" panose="020B0604020202020204" pitchFamily="34" charset="0"/>
              </a:rPr>
              <a:t>საქართველოს თავდაცვის ძალების შეფასების სისტემის შესაბამისად მოხდა ეროვნული თავდაცვის აკადემიის სამხედრო მოსამსახურეების წლიური </a:t>
            </a:r>
            <a:r>
              <a:rPr lang="ka-GE" sz="2000" b="1" dirty="0" smtClean="0">
                <a:solidFill>
                  <a:schemeClr val="accent2">
                    <a:lumMod val="50000"/>
                  </a:schemeClr>
                </a:solidFill>
                <a:latin typeface="BPG Banner Caps" pitchFamily="18" charset="0"/>
                <a:cs typeface="Arial" panose="020B0604020202020204" pitchFamily="34" charset="0"/>
              </a:rPr>
              <a:t>შეფასება. </a:t>
            </a: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6819297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G-1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45151"/>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a:buChar char=""/>
              <a:tabLst>
                <a:tab pos="457200" algn="l"/>
              </a:tabLst>
            </a:pPr>
            <a:r>
              <a:rPr lang="ka-GE" sz="1800" b="1" dirty="0" smtClean="0">
                <a:solidFill>
                  <a:schemeClr val="accent2">
                    <a:lumMod val="50000"/>
                  </a:schemeClr>
                </a:solidFill>
                <a:latin typeface="BPG Banner Caps" pitchFamily="18" charset="0"/>
                <a:cs typeface="Arial" panose="020B0604020202020204" pitchFamily="34" charset="0"/>
              </a:rPr>
              <a:t>განხორციელდა </a:t>
            </a:r>
            <a:r>
              <a:rPr lang="ka-GE" sz="1800" b="1" dirty="0">
                <a:solidFill>
                  <a:schemeClr val="accent2">
                    <a:lumMod val="50000"/>
                  </a:schemeClr>
                </a:solidFill>
                <a:latin typeface="BPG Banner Caps" pitchFamily="18" charset="0"/>
                <a:cs typeface="Arial" panose="020B0604020202020204" pitchFamily="34" charset="0"/>
              </a:rPr>
              <a:t>თავდაცვის ძალების შენარჩუნების პროგრამით გათვალისწინებული </a:t>
            </a:r>
            <a:r>
              <a:rPr lang="ka-GE" sz="1800" b="1" dirty="0" smtClean="0">
                <a:solidFill>
                  <a:schemeClr val="accent2">
                    <a:lumMod val="50000"/>
                  </a:schemeClr>
                </a:solidFill>
                <a:latin typeface="BPG Banner Caps" pitchFamily="18" charset="0"/>
                <a:cs typeface="Arial" panose="020B0604020202020204" pitchFamily="34" charset="0"/>
              </a:rPr>
              <a:t>ღონისძიები, შემუშავდა </a:t>
            </a:r>
            <a:r>
              <a:rPr lang="ka-GE" sz="1800" b="1" dirty="0">
                <a:solidFill>
                  <a:schemeClr val="accent2">
                    <a:lumMod val="50000"/>
                  </a:schemeClr>
                </a:solidFill>
                <a:latin typeface="BPG Banner Caps" pitchFamily="18" charset="0"/>
                <a:cs typeface="Arial" panose="020B0604020202020204" pitchFamily="34" charset="0"/>
              </a:rPr>
              <a:t>თანამდებობრივი გადაადგილების, უწყებრივი მედლებზე წარდგენის, ზღვრული ასაკით </a:t>
            </a:r>
            <a:r>
              <a:rPr lang="ka-GE" sz="1800" b="1" dirty="0" smtClean="0">
                <a:solidFill>
                  <a:schemeClr val="accent2">
                    <a:lumMod val="50000"/>
                  </a:schemeClr>
                </a:solidFill>
                <a:latin typeface="BPG Banner Caps" pitchFamily="18" charset="0"/>
                <a:cs typeface="Arial" panose="020B0604020202020204" pitchFamily="34" charset="0"/>
              </a:rPr>
              <a:t>დათხოვნის/ გაგრძელების</a:t>
            </a:r>
            <a:r>
              <a:rPr lang="ka-GE" sz="1800" b="1" dirty="0">
                <a:solidFill>
                  <a:schemeClr val="accent2">
                    <a:lumMod val="50000"/>
                  </a:schemeClr>
                </a:solidFill>
                <a:latin typeface="BPG Banner Caps" pitchFamily="18" charset="0"/>
                <a:cs typeface="Arial" panose="020B0604020202020204" pitchFamily="34" charset="0"/>
              </a:rPr>
              <a:t>, კონტრაქტის გაგრძელების და წოდებრივი დაწინაურების წერილები;</a:t>
            </a:r>
            <a:endParaRPr lang="ru-RU" sz="1800" b="1" dirty="0">
              <a:solidFill>
                <a:schemeClr val="accent2">
                  <a:lumMod val="50000"/>
                </a:schemeClr>
              </a:solidFill>
              <a:latin typeface="BPG Banner Caps" pitchFamily="18" charset="0"/>
              <a:cs typeface="Arial" panose="020B0604020202020204" pitchFamily="34" charset="0"/>
            </a:endParaRPr>
          </a:p>
          <a:p>
            <a:pPr marL="0" lvl="0" indent="0" algn="just">
              <a:lnSpc>
                <a:spcPct val="150000"/>
              </a:lnSpc>
              <a:buNone/>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40506815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G-1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53788"/>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sp>
        <p:nvSpPr>
          <p:cNvPr id="3" name="Rectangle 2"/>
          <p:cNvSpPr/>
          <p:nvPr/>
        </p:nvSpPr>
        <p:spPr>
          <a:xfrm>
            <a:off x="164346" y="1134884"/>
            <a:ext cx="8639978" cy="4372351"/>
          </a:xfrm>
          <a:prstGeom prst="rect">
            <a:avLst/>
          </a:prstGeom>
        </p:spPr>
        <p:txBody>
          <a:bodyPr wrap="square">
            <a:spAutoFit/>
          </a:bodyPr>
          <a:lstStyle/>
          <a:p>
            <a:pPr marL="342900" lvl="0" indent="-342900" algn="just">
              <a:lnSpc>
                <a:spcPct val="150000"/>
              </a:lnSpc>
              <a:spcBef>
                <a:spcPct val="20000"/>
              </a:spcBef>
              <a:buFont typeface="Wingdings" pitchFamily="2" charset="2"/>
              <a:buChar char="Ø"/>
            </a:pPr>
            <a:r>
              <a:rPr lang="ka-GE" b="1" dirty="0" smtClean="0">
                <a:solidFill>
                  <a:schemeClr val="accent2">
                    <a:lumMod val="50000"/>
                  </a:schemeClr>
                </a:solidFill>
                <a:latin typeface="BPG Banner Caps" pitchFamily="18" charset="0"/>
                <a:cs typeface="Arial" panose="020B0604020202020204" pitchFamily="34" charset="0"/>
              </a:rPr>
              <a:t>წლის </a:t>
            </a:r>
            <a:r>
              <a:rPr lang="ka-GE" b="1" dirty="0">
                <a:solidFill>
                  <a:schemeClr val="accent2">
                    <a:lumMod val="50000"/>
                  </a:schemeClr>
                </a:solidFill>
                <a:latin typeface="BPG Banner Caps" pitchFamily="18" charset="0"/>
                <a:cs typeface="Arial" panose="020B0604020202020204" pitchFamily="34" charset="0"/>
              </a:rPr>
              <a:t>ბოლოს იწურება შრომითი ხელშეკრულებები, მიმდინარეობს მუშაობა მათ გაგრძელებაზე;</a:t>
            </a:r>
            <a:endParaRPr lang="en-US" b="1" dirty="0">
              <a:solidFill>
                <a:schemeClr val="accent2">
                  <a:lumMod val="50000"/>
                </a:schemeClr>
              </a:solidFill>
              <a:latin typeface="BPG Banner Caps" pitchFamily="18" charset="0"/>
              <a:cs typeface="Arial" panose="020B0604020202020204" pitchFamily="34" charset="0"/>
            </a:endParaRPr>
          </a:p>
          <a:p>
            <a:pPr marL="342900" lvl="0" indent="-342900" algn="just">
              <a:lnSpc>
                <a:spcPct val="150000"/>
              </a:lnSpc>
              <a:spcBef>
                <a:spcPct val="20000"/>
              </a:spcBef>
              <a:buFont typeface="Wingdings" pitchFamily="2" charset="2"/>
              <a:buChar char="Ø"/>
            </a:pPr>
            <a:r>
              <a:rPr lang="ka-GE" b="1" dirty="0" smtClean="0">
                <a:solidFill>
                  <a:schemeClr val="accent2">
                    <a:lumMod val="50000"/>
                  </a:schemeClr>
                </a:solidFill>
                <a:latin typeface="BPG Banner Caps" pitchFamily="18" charset="0"/>
                <a:cs typeface="Arial" panose="020B0604020202020204" pitchFamily="34" charset="0"/>
              </a:rPr>
              <a:t>სისტემატიურად </a:t>
            </a:r>
            <a:r>
              <a:rPr lang="ka-GE" b="1" dirty="0">
                <a:solidFill>
                  <a:schemeClr val="accent2">
                    <a:lumMod val="50000"/>
                  </a:schemeClr>
                </a:solidFill>
                <a:latin typeface="BPG Banner Caps" pitchFamily="18" charset="0"/>
                <a:cs typeface="Arial" panose="020B0604020202020204" pitchFamily="34" charset="0"/>
              </a:rPr>
              <a:t>მიმდინარეობს საზღვარგარეთ სასწავლებლად მივლინებულ იუნკერთა და მსმენელთა მივლინების ბრძანებებში ცვლილების შეტანა (საარდადეგებო შვებულებები).</a:t>
            </a:r>
            <a:endParaRPr lang="en-US" b="1" dirty="0">
              <a:solidFill>
                <a:schemeClr val="accent2">
                  <a:lumMod val="50000"/>
                </a:schemeClr>
              </a:solidFill>
              <a:latin typeface="BPG Banner Caps" pitchFamily="18" charset="0"/>
              <a:cs typeface="Arial" panose="020B0604020202020204" pitchFamily="34" charset="0"/>
            </a:endParaRPr>
          </a:p>
          <a:p>
            <a:pPr marL="342900" lvl="0" indent="-342900" algn="just">
              <a:lnSpc>
                <a:spcPct val="150000"/>
              </a:lnSpc>
              <a:spcBef>
                <a:spcPct val="20000"/>
              </a:spcBef>
              <a:buFont typeface="Wingdings" pitchFamily="2" charset="2"/>
              <a:buChar char="Ø"/>
            </a:pPr>
            <a:r>
              <a:rPr lang="ka-GE" b="1" dirty="0" smtClean="0">
                <a:solidFill>
                  <a:schemeClr val="accent2">
                    <a:lumMod val="50000"/>
                  </a:schemeClr>
                </a:solidFill>
                <a:latin typeface="BPG Banner Caps" pitchFamily="18" charset="0"/>
                <a:cs typeface="Arial" panose="020B0604020202020204" pitchFamily="34" charset="0"/>
              </a:rPr>
              <a:t>სისტემატიურად </a:t>
            </a:r>
            <a:r>
              <a:rPr lang="ka-GE" b="1" dirty="0">
                <a:solidFill>
                  <a:schemeClr val="accent2">
                    <a:lumMod val="50000"/>
                  </a:schemeClr>
                </a:solidFill>
                <a:latin typeface="BPG Banner Caps" pitchFamily="18" charset="0"/>
                <a:cs typeface="Arial" panose="020B0604020202020204" pitchFamily="34" charset="0"/>
              </a:rPr>
              <a:t>მიმდინარეობს აკადემიის ახალი თანამშრომლების და მათი ოჯახის წევრების დაზღვევა;</a:t>
            </a:r>
            <a:endParaRPr lang="en-US" b="1" dirty="0">
              <a:solidFill>
                <a:schemeClr val="accent2">
                  <a:lumMod val="50000"/>
                </a:schemeClr>
              </a:solidFill>
              <a:latin typeface="BPG Banner Caps" pitchFamily="18" charset="0"/>
              <a:cs typeface="Arial" panose="020B0604020202020204" pitchFamily="34" charset="0"/>
            </a:endParaRPr>
          </a:p>
          <a:p>
            <a:pPr marL="342900" lvl="0" indent="-342900" algn="just">
              <a:lnSpc>
                <a:spcPct val="150000"/>
              </a:lnSpc>
              <a:spcBef>
                <a:spcPct val="20000"/>
              </a:spcBef>
              <a:buFont typeface="Wingdings" pitchFamily="2" charset="2"/>
              <a:buChar char="Ø"/>
            </a:pPr>
            <a:r>
              <a:rPr lang="ka-GE" b="1" dirty="0" smtClean="0">
                <a:solidFill>
                  <a:schemeClr val="accent2">
                    <a:lumMod val="50000"/>
                  </a:schemeClr>
                </a:solidFill>
                <a:latin typeface="BPG Banner Caps" pitchFamily="18" charset="0"/>
                <a:cs typeface="Arial" panose="020B0604020202020204" pitchFamily="34" charset="0"/>
              </a:rPr>
              <a:t>სისტემატიურად </a:t>
            </a:r>
            <a:r>
              <a:rPr lang="ka-GE" b="1" dirty="0">
                <a:solidFill>
                  <a:schemeClr val="accent2">
                    <a:lumMod val="50000"/>
                  </a:schemeClr>
                </a:solidFill>
                <a:latin typeface="BPG Banner Caps" pitchFamily="18" charset="0"/>
                <a:cs typeface="Arial" panose="020B0604020202020204" pitchFamily="34" charset="0"/>
              </a:rPr>
              <a:t>მიმდინარეობს აკადემიის ახალი თანამშრომლების </a:t>
            </a:r>
            <a:r>
              <a:rPr lang="en-US" b="1" dirty="0">
                <a:solidFill>
                  <a:schemeClr val="accent2">
                    <a:lumMod val="50000"/>
                  </a:schemeClr>
                </a:solidFill>
                <a:latin typeface="BPG Banner Caps" pitchFamily="18" charset="0"/>
                <a:cs typeface="Arial" panose="020B0604020202020204" pitchFamily="34" charset="0"/>
              </a:rPr>
              <a:t>ID </a:t>
            </a:r>
            <a:r>
              <a:rPr lang="ka-GE" b="1" dirty="0">
                <a:solidFill>
                  <a:schemeClr val="accent2">
                    <a:lumMod val="50000"/>
                  </a:schemeClr>
                </a:solidFill>
                <a:latin typeface="BPG Banner Caps" pitchFamily="18" charset="0"/>
                <a:cs typeface="Arial" panose="020B0604020202020204" pitchFamily="34" charset="0"/>
              </a:rPr>
              <a:t>ბარათების დამზადება და  გაცემა,  ამ ეტაპზე მზადდება 2019 სასწავლო წელს ჩარიცხულ იუნკერთა და საკანდიდატო კურსის მსმენელების </a:t>
            </a:r>
            <a:r>
              <a:rPr lang="en-US" b="1" dirty="0">
                <a:solidFill>
                  <a:schemeClr val="accent2">
                    <a:lumMod val="50000"/>
                  </a:schemeClr>
                </a:solidFill>
                <a:latin typeface="BPG Banner Caps" pitchFamily="18" charset="0"/>
                <a:cs typeface="Arial" panose="020B0604020202020204" pitchFamily="34" charset="0"/>
              </a:rPr>
              <a:t>ID </a:t>
            </a:r>
            <a:r>
              <a:rPr lang="ka-GE" b="1" dirty="0">
                <a:solidFill>
                  <a:schemeClr val="accent2">
                    <a:lumMod val="50000"/>
                  </a:schemeClr>
                </a:solidFill>
                <a:latin typeface="BPG Banner Caps" pitchFamily="18" charset="0"/>
                <a:cs typeface="Arial" panose="020B0604020202020204" pitchFamily="34" charset="0"/>
              </a:rPr>
              <a:t>ბარათები</a:t>
            </a:r>
            <a:r>
              <a:rPr lang="ka-GE" b="1" dirty="0" smtClean="0">
                <a:solidFill>
                  <a:schemeClr val="accent2">
                    <a:lumMod val="50000"/>
                  </a:schemeClr>
                </a:solidFill>
                <a:latin typeface="BPG Banner Caps" pitchFamily="18" charset="0"/>
                <a:cs typeface="Arial" panose="020B0604020202020204" pitchFamily="34" charset="0"/>
              </a:rPr>
              <a:t>.</a:t>
            </a:r>
            <a:endParaRPr lang="en-US"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9641709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G-1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53788"/>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sp>
        <p:nvSpPr>
          <p:cNvPr id="3" name="Rectangle 2"/>
          <p:cNvSpPr/>
          <p:nvPr/>
        </p:nvSpPr>
        <p:spPr>
          <a:xfrm>
            <a:off x="164346" y="1509460"/>
            <a:ext cx="8639978" cy="5037148"/>
          </a:xfrm>
          <a:prstGeom prst="rect">
            <a:avLst/>
          </a:prstGeom>
        </p:spPr>
        <p:txBody>
          <a:bodyPr wrap="square">
            <a:spAutoFit/>
          </a:bodyPr>
          <a:lstStyle/>
          <a:p>
            <a:pPr marL="342900" lvl="0" indent="-342900" algn="just">
              <a:lnSpc>
                <a:spcPct val="150000"/>
              </a:lnSpc>
              <a:spcBef>
                <a:spcPct val="20000"/>
              </a:spcBef>
              <a:buFont typeface="Arial" panose="020B0604020202020204" pitchFamily="34" charset="0"/>
              <a:buChar char="•"/>
            </a:pPr>
            <a:r>
              <a:rPr lang="ka-GE" b="1" dirty="0" smtClean="0">
                <a:solidFill>
                  <a:schemeClr val="accent2">
                    <a:lumMod val="50000"/>
                  </a:schemeClr>
                </a:solidFill>
                <a:latin typeface="BPG Banner Caps" pitchFamily="18" charset="0"/>
                <a:cs typeface="Arial" panose="020B0604020202020204" pitchFamily="34" charset="0"/>
              </a:rPr>
              <a:t>ამჟამად </a:t>
            </a:r>
            <a:r>
              <a:rPr lang="ka-GE" b="1" dirty="0">
                <a:solidFill>
                  <a:schemeClr val="accent2">
                    <a:lumMod val="50000"/>
                  </a:schemeClr>
                </a:solidFill>
                <a:latin typeface="BPG Banner Caps" pitchFamily="18" charset="0"/>
                <a:cs typeface="Arial" panose="020B0604020202020204" pitchFamily="34" charset="0"/>
              </a:rPr>
              <a:t>გამოცხადებულია საჯარო კონკურსი და მიმდინარეობს კონკურსანტების განაცხადების გადარჩევა,  ბაკალავრიატის ენობრივი მომზადების განყოფილების გერმანული ენის მასწავლებლის თანამდებობაზე (1 საშტატო ერთეული ).</a:t>
            </a:r>
            <a:endParaRPr lang="en-US" b="1" dirty="0">
              <a:solidFill>
                <a:schemeClr val="accent2">
                  <a:lumMod val="50000"/>
                </a:schemeClr>
              </a:solidFill>
              <a:latin typeface="BPG Banner Caps" pitchFamily="18" charset="0"/>
              <a:cs typeface="Arial" panose="020B0604020202020204" pitchFamily="34" charset="0"/>
            </a:endParaRPr>
          </a:p>
          <a:p>
            <a:pPr marL="342900" lvl="0" indent="-342900" algn="just">
              <a:lnSpc>
                <a:spcPct val="150000"/>
              </a:lnSpc>
              <a:spcBef>
                <a:spcPct val="20000"/>
              </a:spcBef>
              <a:buFont typeface="Arial" panose="020B0604020202020204" pitchFamily="34" charset="0"/>
              <a:buChar char="•"/>
            </a:pPr>
            <a:r>
              <a:rPr lang="ka-GE" b="1" dirty="0" smtClean="0">
                <a:solidFill>
                  <a:schemeClr val="accent2">
                    <a:lumMod val="50000"/>
                  </a:schemeClr>
                </a:solidFill>
                <a:latin typeface="BPG Banner Caps" pitchFamily="18" charset="0"/>
                <a:cs typeface="Arial" panose="020B0604020202020204" pitchFamily="34" charset="0"/>
              </a:rPr>
              <a:t>მიმდინარეობს </a:t>
            </a:r>
            <a:r>
              <a:rPr lang="ka-GE" b="1" dirty="0">
                <a:solidFill>
                  <a:schemeClr val="accent2">
                    <a:lumMod val="50000"/>
                  </a:schemeClr>
                </a:solidFill>
                <a:latin typeface="BPG Banner Caps" pitchFamily="18" charset="0"/>
                <a:cs typeface="Arial" panose="020B0604020202020204" pitchFamily="34" charset="0"/>
              </a:rPr>
              <a:t>აქტიური მუშაობა საქართველოს თავდაცვის სამინისტროს </a:t>
            </a:r>
            <a:r>
              <a:rPr lang="en-US" b="1" dirty="0">
                <a:solidFill>
                  <a:schemeClr val="accent2">
                    <a:lumMod val="50000"/>
                  </a:schemeClr>
                </a:solidFill>
                <a:latin typeface="BPG Banner Caps" pitchFamily="18" charset="0"/>
                <a:cs typeface="Arial" panose="020B0604020202020204" pitchFamily="34" charset="0"/>
              </a:rPr>
              <a:t>2019 </a:t>
            </a:r>
            <a:r>
              <a:rPr lang="ka-GE" b="1" dirty="0">
                <a:solidFill>
                  <a:schemeClr val="accent2">
                    <a:lumMod val="50000"/>
                  </a:schemeClr>
                </a:solidFill>
                <a:latin typeface="BPG Banner Caps" pitchFamily="18" charset="0"/>
                <a:cs typeface="Arial" panose="020B0604020202020204" pitchFamily="34" charset="0"/>
              </a:rPr>
              <a:t>წლის დირექტივის საფუძველზე თავდაცვის ეროვნულ აკადემიაში აკადემიის საშტატო სტრუქტურის დახვეწაზე, რის შედეგადაც უნდა გაძლიერდეს სამხედრო კომპონენტი აკადემიის მართვის სისტემაში, რაც აკადემიის სტრუქტურული ერთეულების მმართველობას შესაძლებლობას მისცემს ეფექტურად დაგეგმონ და მართონ დაქვემდებარებული სტრუქტურული ერთეულების სასწავლო და ადმინისტრაციული პროცესი</a:t>
            </a:r>
            <a:r>
              <a:rPr lang="en-US" b="1" dirty="0">
                <a:solidFill>
                  <a:schemeClr val="accent2">
                    <a:lumMod val="50000"/>
                  </a:schemeClr>
                </a:solidFill>
                <a:latin typeface="BPG Banner Caps" pitchFamily="18" charset="0"/>
                <a:cs typeface="Arial" panose="020B0604020202020204" pitchFamily="34" charset="0"/>
              </a:rPr>
              <a:t>.</a:t>
            </a:r>
            <a:r>
              <a:rPr lang="ka-GE" b="1" dirty="0">
                <a:solidFill>
                  <a:schemeClr val="accent2">
                    <a:lumMod val="50000"/>
                  </a:schemeClr>
                </a:solidFill>
                <a:latin typeface="BPG Banner Caps" pitchFamily="18" charset="0"/>
                <a:cs typeface="Arial" panose="020B0604020202020204" pitchFamily="34" charset="0"/>
              </a:rPr>
              <a:t>  </a:t>
            </a:r>
            <a:endParaRPr lang="ru-RU"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120000"/>
              </a:lnSpc>
              <a:spcBef>
                <a:spcPct val="20000"/>
              </a:spcBef>
              <a:buFont typeface="Wingdings" panose="05000000000000000000" pitchFamily="2" charset="2"/>
              <a:buChar char="Ø"/>
            </a:pPr>
            <a:endParaRPr lang="ru-RU"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8368365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G-1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53788"/>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sp>
        <p:nvSpPr>
          <p:cNvPr id="3" name="Rectangle 2"/>
          <p:cNvSpPr/>
          <p:nvPr/>
        </p:nvSpPr>
        <p:spPr>
          <a:xfrm>
            <a:off x="186697" y="1051593"/>
            <a:ext cx="8639978" cy="5078313"/>
          </a:xfrm>
          <a:prstGeom prst="rect">
            <a:avLst/>
          </a:prstGeom>
        </p:spPr>
        <p:txBody>
          <a:bodyPr wrap="square">
            <a:spAutoFit/>
          </a:bodyPr>
          <a:lstStyle/>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თავდაცვის  </a:t>
            </a:r>
            <a:r>
              <a:rPr lang="ka-GE" sz="2000" b="1" dirty="0">
                <a:solidFill>
                  <a:schemeClr val="accent2">
                    <a:lumMod val="50000"/>
                  </a:schemeClr>
                </a:solidFill>
                <a:latin typeface="BPG Banner Caps" pitchFamily="18" charset="0"/>
                <a:cs typeface="Arial" panose="020B0604020202020204" pitchFamily="34" charset="0"/>
              </a:rPr>
              <a:t>ძალების შეფასების სისტემის შესაბამისად ეროვნული თავდაცვის აკადემიის სამხედრო მოსამსახურეების ყოველწლიური შეფასება;</a:t>
            </a:r>
            <a:endParaRPr lang="en-US"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საქართველოს </a:t>
            </a:r>
            <a:r>
              <a:rPr lang="ka-GE" sz="2000" b="1" dirty="0">
                <a:solidFill>
                  <a:schemeClr val="accent2">
                    <a:lumMod val="50000"/>
                  </a:schemeClr>
                </a:solidFill>
                <a:latin typeface="BPG Banner Caps" pitchFamily="18" charset="0"/>
                <a:cs typeface="Arial" panose="020B0604020202020204" pitchFamily="34" charset="0"/>
              </a:rPr>
              <a:t>თავდაცვის ძალების შენარჩუნების პროგრამით გათვალისწინებული ღონისძიები</a:t>
            </a:r>
            <a:r>
              <a:rPr lang="en-US" sz="2000" b="1" dirty="0">
                <a:solidFill>
                  <a:schemeClr val="accent2">
                    <a:lumMod val="50000"/>
                  </a:schemeClr>
                </a:solidFill>
                <a:latin typeface="BPG Banner Caps" pitchFamily="18" charset="0"/>
                <a:cs typeface="Arial" panose="020B0604020202020204" pitchFamily="34" charset="0"/>
              </a:rPr>
              <a:t>;</a:t>
            </a: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აკადემიის </a:t>
            </a:r>
            <a:r>
              <a:rPr lang="ka-GE" sz="2000" b="1" dirty="0">
                <a:solidFill>
                  <a:schemeClr val="accent2">
                    <a:lumMod val="50000"/>
                  </a:schemeClr>
                </a:solidFill>
                <a:latin typeface="BPG Banner Caps" pitchFamily="18" charset="0"/>
                <a:cs typeface="Arial" panose="020B0604020202020204" pitchFamily="34" charset="0"/>
              </a:rPr>
              <a:t>სამხედრო მოსამსახურეების თანამდებობრივი გადაადგილების, უწყებრივი მედლებზე წარდგენის, ზღვრული ასაკით დათხოვნის/გაგრძელების, კონტრაქტის გაგრძელების და წოდებრივი დაწინაურებების ორგანიზება</a:t>
            </a:r>
            <a:r>
              <a:rPr lang="en-US" sz="2000" b="1" dirty="0">
                <a:solidFill>
                  <a:schemeClr val="accent2">
                    <a:lumMod val="50000"/>
                  </a:schemeClr>
                </a:solidFill>
                <a:latin typeface="BPG Banner Caps" pitchFamily="18" charset="0"/>
                <a:cs typeface="Arial" panose="020B0604020202020204" pitchFamily="34" charset="0"/>
              </a:rPr>
              <a:t>;</a:t>
            </a: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მოსამსახურეთა </a:t>
            </a:r>
            <a:r>
              <a:rPr lang="ka-GE" sz="2000" b="1" dirty="0">
                <a:solidFill>
                  <a:schemeClr val="accent2">
                    <a:lumMod val="50000"/>
                  </a:schemeClr>
                </a:solidFill>
                <a:latin typeface="BPG Banner Caps" pitchFamily="18" charset="0"/>
                <a:cs typeface="Arial" panose="020B0604020202020204" pitchFamily="34" charset="0"/>
              </a:rPr>
              <a:t>კვალიფიკაციის ამაღლება და პროფესიული განვითარება;</a:t>
            </a:r>
            <a:endParaRPr lang="en-US"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ელექტრონული </a:t>
            </a:r>
            <a:r>
              <a:rPr lang="ka-GE" sz="2000" b="1" dirty="0">
                <a:solidFill>
                  <a:schemeClr val="accent2">
                    <a:lumMod val="50000"/>
                  </a:schemeClr>
                </a:solidFill>
                <a:latin typeface="BPG Banner Caps" pitchFamily="18" charset="0"/>
                <a:cs typeface="Arial" panose="020B0604020202020204" pitchFamily="34" charset="0"/>
              </a:rPr>
              <a:t>პროგრამის </a:t>
            </a:r>
            <a:r>
              <a:rPr lang="en-US" sz="2000" b="1" dirty="0">
                <a:solidFill>
                  <a:schemeClr val="accent2">
                    <a:lumMod val="50000"/>
                  </a:schemeClr>
                </a:solidFill>
                <a:latin typeface="BPG Banner Caps" pitchFamily="18" charset="0"/>
                <a:cs typeface="Arial" panose="020B0604020202020204" pitchFamily="34" charset="0"/>
              </a:rPr>
              <a:t>HR </a:t>
            </a:r>
            <a:r>
              <a:rPr lang="ka-GE" sz="2000" b="1" dirty="0">
                <a:solidFill>
                  <a:schemeClr val="accent2">
                    <a:lumMod val="50000"/>
                  </a:schemeClr>
                </a:solidFill>
                <a:latin typeface="BPG Banner Caps" pitchFamily="18" charset="0"/>
                <a:cs typeface="Arial" panose="020B0604020202020204" pitchFamily="34" charset="0"/>
              </a:rPr>
              <a:t>მოდულის დახვეწა, აკადემიის პირადი შემადგენლობის პირადი საქმეების შეტანა/განახლება;</a:t>
            </a:r>
            <a:endParaRPr lang="en-US"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მიღება </a:t>
            </a:r>
            <a:r>
              <a:rPr lang="ka-GE" sz="2000" b="1" dirty="0">
                <a:solidFill>
                  <a:schemeClr val="accent2">
                    <a:lumMod val="50000"/>
                  </a:schemeClr>
                </a:solidFill>
                <a:latin typeface="BPG Banner Caps" pitchFamily="18" charset="0"/>
                <a:cs typeface="Arial" panose="020B0604020202020204" pitchFamily="34" charset="0"/>
              </a:rPr>
              <a:t>საბაკალავრო პროგრამაზე და საკანდიდატო კურსზე ;</a:t>
            </a:r>
            <a:endParaRPr lang="en-US" sz="2000" b="1" dirty="0">
              <a:solidFill>
                <a:schemeClr val="accent2">
                  <a:lumMod val="50000"/>
                </a:schemeClr>
              </a:solidFill>
              <a:latin typeface="BPG Banner Caps" pitchFamily="18" charset="0"/>
              <a:cs typeface="Arial" panose="020B0604020202020204" pitchFamily="34" charset="0"/>
            </a:endParaRPr>
          </a:p>
          <a:p>
            <a:pPr lvl="0" algn="just">
              <a:spcBef>
                <a:spcPct val="20000"/>
              </a:spcBef>
            </a:pPr>
            <a:endParaRPr lang="ru-RU"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6401441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G-1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53788"/>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sp>
        <p:nvSpPr>
          <p:cNvPr id="3" name="Rectangle 2"/>
          <p:cNvSpPr/>
          <p:nvPr/>
        </p:nvSpPr>
        <p:spPr>
          <a:xfrm>
            <a:off x="164346" y="1537465"/>
            <a:ext cx="8639978" cy="4708981"/>
          </a:xfrm>
          <a:prstGeom prst="rect">
            <a:avLst/>
          </a:prstGeom>
        </p:spPr>
        <p:txBody>
          <a:bodyPr wrap="square">
            <a:spAutoFit/>
          </a:bodyPr>
          <a:lstStyle/>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თავდაცვის  </a:t>
            </a:r>
            <a:r>
              <a:rPr lang="ka-GE" sz="2000" b="1" dirty="0">
                <a:solidFill>
                  <a:schemeClr val="accent2">
                    <a:lumMod val="50000"/>
                  </a:schemeClr>
                </a:solidFill>
                <a:latin typeface="BPG Banner Caps" pitchFamily="18" charset="0"/>
                <a:cs typeface="Arial" panose="020B0604020202020204" pitchFamily="34" charset="0"/>
              </a:rPr>
              <a:t>ძალების შეფასების სისტემის შესაბამისად ეროვნული თავდაცვის აკადემიის სამხედრო მოსამსახურეების ყოველწლიური შეფასება;</a:t>
            </a:r>
            <a:endParaRPr lang="en-US"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საქართველოს </a:t>
            </a:r>
            <a:r>
              <a:rPr lang="ka-GE" sz="2000" b="1" dirty="0">
                <a:solidFill>
                  <a:schemeClr val="accent2">
                    <a:lumMod val="50000"/>
                  </a:schemeClr>
                </a:solidFill>
                <a:latin typeface="BPG Banner Caps" pitchFamily="18" charset="0"/>
                <a:cs typeface="Arial" panose="020B0604020202020204" pitchFamily="34" charset="0"/>
              </a:rPr>
              <a:t>თავდაცვის ძალების შენარჩუნების პროგრამით გათვალისწინებული ღონისძიები</a:t>
            </a:r>
            <a:r>
              <a:rPr lang="en-US" sz="2000" b="1" dirty="0">
                <a:solidFill>
                  <a:schemeClr val="accent2">
                    <a:lumMod val="50000"/>
                  </a:schemeClr>
                </a:solidFill>
                <a:latin typeface="BPG Banner Caps" pitchFamily="18" charset="0"/>
                <a:cs typeface="Arial" panose="020B0604020202020204" pitchFamily="34" charset="0"/>
              </a:rPr>
              <a:t>;</a:t>
            </a: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აკადემიის </a:t>
            </a:r>
            <a:r>
              <a:rPr lang="ka-GE" sz="2000" b="1" dirty="0">
                <a:solidFill>
                  <a:schemeClr val="accent2">
                    <a:lumMod val="50000"/>
                  </a:schemeClr>
                </a:solidFill>
                <a:latin typeface="BPG Banner Caps" pitchFamily="18" charset="0"/>
                <a:cs typeface="Arial" panose="020B0604020202020204" pitchFamily="34" charset="0"/>
              </a:rPr>
              <a:t>სამხედრო მოსამსახურეების თანამდებობრივი გადაადგილების, უწყებრივი მედლებზე წარდგენის, ზღვრული ასაკით დათხოვნის/გაგრძელების, კონტრაქტის გაგრძელების და წოდებრივი დაწინაურებების ორგანიზება</a:t>
            </a:r>
            <a:r>
              <a:rPr lang="en-US" sz="2000" b="1" dirty="0">
                <a:solidFill>
                  <a:schemeClr val="accent2">
                    <a:lumMod val="50000"/>
                  </a:schemeClr>
                </a:solidFill>
                <a:latin typeface="BPG Banner Caps" pitchFamily="18" charset="0"/>
                <a:cs typeface="Arial" panose="020B0604020202020204" pitchFamily="34" charset="0"/>
              </a:rPr>
              <a:t>;</a:t>
            </a: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მოსამსახურეთა </a:t>
            </a:r>
            <a:r>
              <a:rPr lang="ka-GE" sz="2000" b="1" dirty="0">
                <a:solidFill>
                  <a:schemeClr val="accent2">
                    <a:lumMod val="50000"/>
                  </a:schemeClr>
                </a:solidFill>
                <a:latin typeface="BPG Banner Caps" pitchFamily="18" charset="0"/>
                <a:cs typeface="Arial" panose="020B0604020202020204" pitchFamily="34" charset="0"/>
              </a:rPr>
              <a:t>კვალიფიკაციის ამაღლება და პროფესიული განვითარება;</a:t>
            </a:r>
            <a:endParaRPr lang="en-US"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ელექტრონული </a:t>
            </a:r>
            <a:r>
              <a:rPr lang="ka-GE" sz="2000" b="1" dirty="0">
                <a:solidFill>
                  <a:schemeClr val="accent2">
                    <a:lumMod val="50000"/>
                  </a:schemeClr>
                </a:solidFill>
                <a:latin typeface="BPG Banner Caps" pitchFamily="18" charset="0"/>
                <a:cs typeface="Arial" panose="020B0604020202020204" pitchFamily="34" charset="0"/>
              </a:rPr>
              <a:t>პროგრამის </a:t>
            </a:r>
            <a:r>
              <a:rPr lang="en-US" sz="2000" b="1" dirty="0">
                <a:solidFill>
                  <a:schemeClr val="accent2">
                    <a:lumMod val="50000"/>
                  </a:schemeClr>
                </a:solidFill>
                <a:latin typeface="BPG Banner Caps" pitchFamily="18" charset="0"/>
                <a:cs typeface="Arial" panose="020B0604020202020204" pitchFamily="34" charset="0"/>
              </a:rPr>
              <a:t>HR </a:t>
            </a:r>
            <a:r>
              <a:rPr lang="ka-GE" sz="2000" b="1" dirty="0">
                <a:solidFill>
                  <a:schemeClr val="accent2">
                    <a:lumMod val="50000"/>
                  </a:schemeClr>
                </a:solidFill>
                <a:latin typeface="BPG Banner Caps" pitchFamily="18" charset="0"/>
                <a:cs typeface="Arial" panose="020B0604020202020204" pitchFamily="34" charset="0"/>
              </a:rPr>
              <a:t>მოდულის დახვეწა, აკადემიის პირადი შემადგენლობის პირადი საქმეების შეტანა/განახლება;</a:t>
            </a:r>
            <a:endParaRPr lang="en-US"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მიღება </a:t>
            </a:r>
            <a:r>
              <a:rPr lang="ka-GE" sz="2000" b="1" dirty="0">
                <a:solidFill>
                  <a:schemeClr val="accent2">
                    <a:lumMod val="50000"/>
                  </a:schemeClr>
                </a:solidFill>
                <a:latin typeface="BPG Banner Caps" pitchFamily="18" charset="0"/>
                <a:cs typeface="Arial" panose="020B0604020202020204" pitchFamily="34" charset="0"/>
              </a:rPr>
              <a:t>საბაკალავრო პროგრამაზე და საკანდიდატო კურსზე </a:t>
            </a:r>
            <a:r>
              <a:rPr lang="ka-GE" sz="2000" b="1" dirty="0" smtClean="0">
                <a:solidFill>
                  <a:schemeClr val="accent2">
                    <a:lumMod val="50000"/>
                  </a:schemeClr>
                </a:solidFill>
                <a:latin typeface="BPG Banner Caps" pitchFamily="18" charset="0"/>
                <a:cs typeface="Arial" panose="020B0604020202020204" pitchFamily="34" charset="0"/>
              </a:rPr>
              <a:t>;</a:t>
            </a:r>
            <a:endParaRPr lang="en-US"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0612083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G-1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53788"/>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sp>
        <p:nvSpPr>
          <p:cNvPr id="3" name="Rectangle 2"/>
          <p:cNvSpPr/>
          <p:nvPr/>
        </p:nvSpPr>
        <p:spPr>
          <a:xfrm>
            <a:off x="164346" y="1279402"/>
            <a:ext cx="8639978" cy="4893647"/>
          </a:xfrm>
          <a:prstGeom prst="rect">
            <a:avLst/>
          </a:prstGeom>
        </p:spPr>
        <p:txBody>
          <a:bodyPr wrap="square">
            <a:spAutoFit/>
          </a:bodyPr>
          <a:lstStyle/>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მიღება </a:t>
            </a:r>
            <a:r>
              <a:rPr lang="ka-GE" sz="2000" b="1" dirty="0">
                <a:solidFill>
                  <a:schemeClr val="accent2">
                    <a:lumMod val="50000"/>
                  </a:schemeClr>
                </a:solidFill>
                <a:latin typeface="BPG Banner Caps" pitchFamily="18" charset="0"/>
                <a:cs typeface="Arial" panose="020B0604020202020204" pitchFamily="34" charset="0"/>
              </a:rPr>
              <a:t>სამაგისტრო პროგრამაზე და სამეთაურო-საშტაბო კურსზე;</a:t>
            </a:r>
            <a:endParaRPr lang="en-US" sz="2000" b="1" dirty="0">
              <a:solidFill>
                <a:schemeClr val="accent2">
                  <a:lumMod val="50000"/>
                </a:schemeClr>
              </a:solidFill>
              <a:latin typeface="BPG Banner Caps" pitchFamily="18" charset="0"/>
              <a:cs typeface="Arial" panose="020B0604020202020204" pitchFamily="34" charset="0"/>
            </a:endParaRPr>
          </a:p>
          <a:p>
            <a:pPr lvl="0" algn="just">
              <a:spcBef>
                <a:spcPct val="20000"/>
              </a:spcBef>
            </a:pPr>
            <a:endParaRPr lang="ru-RU"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en-US" sz="2000" b="1" dirty="0">
                <a:solidFill>
                  <a:schemeClr val="accent2">
                    <a:lumMod val="50000"/>
                  </a:schemeClr>
                </a:solidFill>
                <a:latin typeface="BPG Banner Caps" pitchFamily="18" charset="0"/>
                <a:cs typeface="Arial" panose="020B0604020202020204" pitchFamily="34" charset="0"/>
              </a:rPr>
              <a:t> </a:t>
            </a:r>
            <a:r>
              <a:rPr lang="ka-GE" sz="2000" b="1" dirty="0">
                <a:solidFill>
                  <a:schemeClr val="accent2">
                    <a:lumMod val="50000"/>
                  </a:schemeClr>
                </a:solidFill>
                <a:latin typeface="BPG Banner Caps" pitchFamily="18" charset="0"/>
                <a:cs typeface="Arial" panose="020B0604020202020204" pitchFamily="34" charset="0"/>
              </a:rPr>
              <a:t>საბაკალავრო პროგრამის და საკანდიდატო კურსდამთავრებულების გამოშვება.</a:t>
            </a:r>
            <a:endParaRPr lang="en-US" sz="2000" b="1" dirty="0">
              <a:solidFill>
                <a:schemeClr val="accent2">
                  <a:lumMod val="50000"/>
                </a:schemeClr>
              </a:solidFill>
              <a:latin typeface="BPG Banner Caps" pitchFamily="18" charset="0"/>
              <a:cs typeface="Arial" panose="020B0604020202020204" pitchFamily="34" charset="0"/>
            </a:endParaRPr>
          </a:p>
          <a:p>
            <a:pPr lvl="0" algn="just">
              <a:spcBef>
                <a:spcPct val="20000"/>
              </a:spcBef>
            </a:pPr>
            <a:endParaRPr lang="ru-RU"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ka-GE" sz="2000" b="1" dirty="0">
                <a:solidFill>
                  <a:schemeClr val="accent2">
                    <a:lumMod val="50000"/>
                  </a:schemeClr>
                </a:solidFill>
                <a:latin typeface="BPG Banner Caps" pitchFamily="18" charset="0"/>
                <a:cs typeface="Arial" panose="020B0604020202020204" pitchFamily="34" charset="0"/>
              </a:rPr>
              <a:t>სასწავლო პროცესის შეუფერხებლად წარმართვის მიზნით ხელშეკრულების ვადის გასვლის გამო აკადემიურ თანამდებობებზე და ასევე ვაკანტურ თანამდებობებზე საჯარო კონკურსების გამოცხადება .</a:t>
            </a:r>
            <a:endParaRPr lang="en-US" sz="2000" b="1" dirty="0">
              <a:solidFill>
                <a:schemeClr val="accent2">
                  <a:lumMod val="50000"/>
                </a:schemeClr>
              </a:solidFill>
              <a:latin typeface="BPG Banner Caps" pitchFamily="18" charset="0"/>
              <a:cs typeface="Arial" panose="020B0604020202020204" pitchFamily="34" charset="0"/>
            </a:endParaRPr>
          </a:p>
          <a:p>
            <a:pPr lvl="0" algn="just">
              <a:spcBef>
                <a:spcPct val="20000"/>
              </a:spcBef>
            </a:pPr>
            <a:endParaRPr lang="ru-RU"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ka-GE" sz="2000" b="1" dirty="0">
                <a:solidFill>
                  <a:schemeClr val="accent2">
                    <a:lumMod val="50000"/>
                  </a:schemeClr>
                </a:solidFill>
                <a:latin typeface="BPG Banner Caps" pitchFamily="18" charset="0"/>
                <a:cs typeface="Arial" panose="020B0604020202020204" pitchFamily="34" charset="0"/>
              </a:rPr>
              <a:t>ენობრივი მომზადების სკოლის საგანმანათლებლო პროგრამის ინგლისური ენის კურსებზე მსმენელთა ჩარიცხვა.</a:t>
            </a:r>
            <a:endParaRPr lang="ru-RU" sz="2000" b="1" dirty="0">
              <a:solidFill>
                <a:schemeClr val="accent2">
                  <a:lumMod val="50000"/>
                </a:schemeClr>
              </a:solidFill>
              <a:latin typeface="BPG Banner Caps" pitchFamily="18" charset="0"/>
              <a:cs typeface="Arial" panose="020B0604020202020204" pitchFamily="34" charset="0"/>
            </a:endParaRPr>
          </a:p>
          <a:p>
            <a:pPr marL="342900" lvl="0" indent="-342900">
              <a:spcBef>
                <a:spcPct val="20000"/>
              </a:spcBef>
              <a:buFont typeface="Arial" pitchFamily="34" charset="0"/>
              <a:buChar char="•"/>
            </a:pPr>
            <a:endParaRPr lang="ru-RU" sz="2000" dirty="0">
              <a:solidFill>
                <a:prstClr val="black"/>
              </a:solidFill>
            </a:endParaRPr>
          </a:p>
          <a:p>
            <a:pPr lvl="0" algn="just">
              <a:spcBef>
                <a:spcPct val="20000"/>
              </a:spcBef>
            </a:pPr>
            <a:endParaRPr lang="ru-RU"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40441274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65654"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G-5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53788"/>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54390871"/>
              </p:ext>
            </p:extLst>
          </p:nvPr>
        </p:nvGraphicFramePr>
        <p:xfrm>
          <a:off x="439762" y="1637605"/>
          <a:ext cx="8458200" cy="2781995"/>
        </p:xfrm>
        <a:graphic>
          <a:graphicData uri="http://schemas.openxmlformats.org/drawingml/2006/table">
            <a:tbl>
              <a:tblPr firstRow="1" bandRow="1">
                <a:tableStyleId>{5C22544A-7EE6-4342-B048-85BDC9FD1C3A}</a:tableStyleId>
              </a:tblPr>
              <a:tblGrid>
                <a:gridCol w="4229100"/>
                <a:gridCol w="4229100"/>
              </a:tblGrid>
              <a:tr h="679825">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1023781">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მონაწილეობა ამერიკის შეერთებული შტატების საზღვაო აკადემიაში ჩატარებულ ლიდერობის კონფერენციაზე</a:t>
                      </a:r>
                      <a:endParaRPr lang="ka-GE" sz="1400" b="1" kern="1200" dirty="0">
                        <a:solidFill>
                          <a:schemeClr val="accent2">
                            <a:lumMod val="50000"/>
                          </a:schemeClr>
                        </a:solidFill>
                        <a:latin typeface="BPG Banner Caps" pitchFamily="18" charset="0"/>
                        <a:ea typeface="+mn-ea"/>
                        <a:cs typeface="+mn-cs"/>
                      </a:endParaRPr>
                    </a:p>
                  </a:txBody>
                  <a:tcPr marL="9525" marR="9525" marT="9525" marB="0" anchor="ctr">
                    <a:solidFill>
                      <a:schemeClr val="bg1">
                        <a:lumMod val="7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21-25 იანვარი</a:t>
                      </a:r>
                    </a:p>
                  </a:txBody>
                  <a:tcPr marL="9525" marR="9525" marT="9525" marB="0" anchor="ctr">
                    <a:solidFill>
                      <a:schemeClr val="bg1">
                        <a:lumMod val="75000"/>
                      </a:schemeClr>
                    </a:solidFill>
                  </a:tcPr>
                </a:tc>
              </a:tr>
              <a:tr h="1078389">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საფრანგეთის სენ-სირის სამხედრო სკოლის სამი კადეტის გაცვლითი სტაჟირება </a:t>
                      </a:r>
                    </a:p>
                  </a:txBody>
                  <a:tcPr marL="9525" marR="9525" marT="9525" marB="0" anchor="ctr">
                    <a:solidFill>
                      <a:schemeClr val="bg1">
                        <a:lumMod val="7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14 იანვარი - </a:t>
                      </a:r>
                      <a:br>
                        <a:rPr lang="ka-GE" sz="1400" b="1" kern="1200" dirty="0">
                          <a:solidFill>
                            <a:schemeClr val="accent2">
                              <a:lumMod val="50000"/>
                            </a:schemeClr>
                          </a:solidFill>
                          <a:latin typeface="BPG Banner Caps" pitchFamily="18" charset="0"/>
                          <a:ea typeface="+mn-ea"/>
                          <a:cs typeface="+mn-cs"/>
                        </a:rPr>
                      </a:br>
                      <a:r>
                        <a:rPr lang="ka-GE" sz="1400" b="1" kern="1200" dirty="0">
                          <a:solidFill>
                            <a:schemeClr val="accent2">
                              <a:lumMod val="50000"/>
                            </a:schemeClr>
                          </a:solidFill>
                          <a:latin typeface="BPG Banner Caps" pitchFamily="18" charset="0"/>
                          <a:ea typeface="+mn-ea"/>
                          <a:cs typeface="+mn-cs"/>
                        </a:rPr>
                        <a:t>8 თებერვალი</a:t>
                      </a:r>
                    </a:p>
                  </a:txBody>
                  <a:tcPr marL="9525" marR="9525" marT="9525" marB="0" anchor="ctr">
                    <a:solidFill>
                      <a:schemeClr val="bg1">
                        <a:lumMod val="75000"/>
                      </a:schemeClr>
                    </a:solidFill>
                  </a:tcPr>
                </a:tc>
              </a:tr>
            </a:tbl>
          </a:graphicData>
        </a:graphic>
      </p:graphicFrame>
      <p:sp>
        <p:nvSpPr>
          <p:cNvPr id="12" name="Rectangle 11"/>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3532936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6705600" cy="369332"/>
          </a:xfrm>
          <a:prstGeom prst="rect">
            <a:avLst/>
          </a:prstGeom>
        </p:spPr>
        <p:txBody>
          <a:bodyPr wrap="square">
            <a:spAutoFit/>
          </a:bodyPr>
          <a:lstStyle/>
          <a:p>
            <a:endParaRPr lang="en-US" dirty="0"/>
          </a:p>
        </p:txBody>
      </p:sp>
      <p:sp>
        <p:nvSpPr>
          <p:cNvPr id="5" name="Text Box 8"/>
          <p:cNvSpPr txBox="1">
            <a:spLocks noChangeArrowheads="1"/>
          </p:cNvSpPr>
          <p:nvPr/>
        </p:nvSpPr>
        <p:spPr bwMode="auto">
          <a:xfrm>
            <a:off x="1600200" y="152400"/>
            <a:ext cx="6019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342900" indent="-342900" algn="ctr" eaLnBrk="1" hangingPunct="1">
              <a:lnSpc>
                <a:spcPct val="150000"/>
              </a:lnSpc>
              <a:spcAft>
                <a:spcPts val="1000"/>
              </a:spcAft>
              <a:buFont typeface="Wingdings" pitchFamily="2" charset="2"/>
              <a:buChar char="Ø"/>
            </a:pPr>
            <a:endParaRPr lang="ka-GE" sz="2400" dirty="0">
              <a:latin typeface="Calibri" pitchFamily="34" charset="0"/>
            </a:endParaRPr>
          </a:p>
        </p:txBody>
      </p:sp>
      <p:sp>
        <p:nvSpPr>
          <p:cNvPr id="7" name="Text Box 8"/>
          <p:cNvSpPr txBox="1">
            <a:spLocks noChangeArrowheads="1"/>
          </p:cNvSpPr>
          <p:nvPr/>
        </p:nvSpPr>
        <p:spPr bwMode="auto">
          <a:xfrm>
            <a:off x="1600200" y="216932"/>
            <a:ext cx="6019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342900" indent="-342900" algn="ctr" eaLnBrk="1" hangingPunct="1">
              <a:lnSpc>
                <a:spcPct val="150000"/>
              </a:lnSpc>
              <a:spcAft>
                <a:spcPts val="1000"/>
              </a:spcAft>
              <a:buFont typeface="Wingdings" pitchFamily="2" charset="2"/>
              <a:buChar char="Ø"/>
            </a:pPr>
            <a:endParaRPr lang="ka-GE" sz="240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668300682"/>
              </p:ext>
            </p:extLst>
          </p:nvPr>
        </p:nvGraphicFramePr>
        <p:xfrm>
          <a:off x="381000" y="1371600"/>
          <a:ext cx="8458200" cy="4764405"/>
        </p:xfrm>
        <a:graphic>
          <a:graphicData uri="http://schemas.openxmlformats.org/drawingml/2006/table">
            <a:tbl>
              <a:tblPr firstRow="1" bandRow="1">
                <a:tableStyleId>{5C22544A-7EE6-4342-B048-85BDC9FD1C3A}</a:tableStyleId>
              </a:tblPr>
              <a:tblGrid>
                <a:gridCol w="4419600"/>
                <a:gridCol w="4038600"/>
              </a:tblGrid>
              <a:tr h="722991">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bg1">
                        <a:lumMod val="65000"/>
                      </a:schemeClr>
                    </a:solidFill>
                  </a:tcPr>
                </a:tc>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bg1">
                        <a:lumMod val="65000"/>
                      </a:schemeClr>
                    </a:solidFill>
                  </a:tcPr>
                </a:tc>
              </a:tr>
              <a:tr h="572409">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ორი ფრანგი კადეტის სასწავლო ვიზიტი აკადემიაში</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14 იანვარი - 8 თებერვალი</a:t>
                      </a:r>
                    </a:p>
                  </a:txBody>
                  <a:tcPr marL="9525" marR="9525" marT="9525" marB="0" anchor="ctr">
                    <a:solidFill>
                      <a:schemeClr val="bg1">
                        <a:lumMod val="85000"/>
                      </a:schemeClr>
                    </a:solidFill>
                  </a:tcPr>
                </a:tc>
              </a:tr>
              <a:tr h="914400">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აკადემიის სამი იუნკერის სამხედრო სტაჟირება საფრანგეთის სენ-სირის სამხედრო აკადემიაში</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18 თებერვალი - 15 მარტი</a:t>
                      </a:r>
                    </a:p>
                  </a:txBody>
                  <a:tcPr marL="9525" marR="9525" marT="9525" marB="0" anchor="ctr">
                    <a:solidFill>
                      <a:schemeClr val="bg1">
                        <a:lumMod val="85000"/>
                      </a:schemeClr>
                    </a:solidFill>
                  </a:tcPr>
                </a:tc>
              </a:tr>
              <a:tr h="838200">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ჩრდილო ჯორჯიის უნივერსიტეტის კადეტის სტაჟირება აკადემიაში</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7 თებერვალი - 12 აპრილი</a:t>
                      </a:r>
                    </a:p>
                  </a:txBody>
                  <a:tcPr marL="9525" marR="9525" marT="9525" marB="0" anchor="ctr">
                    <a:solidFill>
                      <a:schemeClr val="bg1">
                        <a:lumMod val="85000"/>
                      </a:schemeClr>
                    </a:solidFill>
                  </a:tcPr>
                </a:tc>
              </a:tr>
              <a:tr h="1066800">
                <a:tc>
                  <a:txBody>
                    <a:bodyPr/>
                    <a:lstStyle/>
                    <a:p>
                      <a:pPr marL="0" algn="l" defTabSz="914400" rtl="0" eaLnBrk="1" fontAlgn="ctr" latinLnBrk="0" hangingPunct="1"/>
                      <a:r>
                        <a:rPr lang="en-US" sz="1400" b="1" kern="1200" dirty="0">
                          <a:solidFill>
                            <a:schemeClr val="accent2">
                              <a:lumMod val="50000"/>
                            </a:schemeClr>
                          </a:solidFill>
                          <a:latin typeface="BPG Banner Caps" pitchFamily="18" charset="0"/>
                          <a:ea typeface="+mn-ea"/>
                          <a:cs typeface="+mn-cs"/>
                        </a:rPr>
                        <a:t>RUSI-</a:t>
                      </a:r>
                      <a:r>
                        <a:rPr lang="ka-GE" sz="1400" b="1" kern="1200" dirty="0">
                          <a:solidFill>
                            <a:schemeClr val="accent2">
                              <a:lumMod val="50000"/>
                            </a:schemeClr>
                          </a:solidFill>
                          <a:latin typeface="BPG Banner Caps" pitchFamily="18" charset="0"/>
                          <a:ea typeface="+mn-ea"/>
                          <a:cs typeface="+mn-cs"/>
                        </a:rPr>
                        <a:t>ის ლექციები თემაზე "ომის ტრანსფორმაცია - ჰიბრიდული და ასიმეტრიული ომები" სამეთაურო-საშტაბო კოლეჯის სამაგისტრო კურსზე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25 თებერვალი - 7 მარტი</a:t>
                      </a:r>
                    </a:p>
                  </a:txBody>
                  <a:tcPr marL="9525" marR="9525" marT="9525" marB="0" anchor="ctr">
                    <a:solidFill>
                      <a:schemeClr val="bg1">
                        <a:lumMod val="85000"/>
                      </a:schemeClr>
                    </a:solidFill>
                  </a:tcPr>
                </a:tc>
              </a:tr>
              <a:tr h="619266">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აკადემიის წარმომადგენელი  მიერ  </a:t>
                      </a:r>
                      <a:r>
                        <a:rPr lang="en-US" sz="1400" b="1" kern="1200" dirty="0">
                          <a:solidFill>
                            <a:schemeClr val="accent2">
                              <a:lumMod val="50000"/>
                            </a:schemeClr>
                          </a:solidFill>
                          <a:latin typeface="BPG Banner Caps" pitchFamily="18" charset="0"/>
                          <a:ea typeface="+mn-ea"/>
                          <a:cs typeface="+mn-cs"/>
                        </a:rPr>
                        <a:t>ISOC-</a:t>
                      </a:r>
                      <a:r>
                        <a:rPr lang="ka-GE" sz="1400" b="1" kern="1200" dirty="0">
                          <a:solidFill>
                            <a:schemeClr val="accent2">
                              <a:lumMod val="50000"/>
                            </a:schemeClr>
                          </a:solidFill>
                          <a:latin typeface="BPG Banner Caps" pitchFamily="18" charset="0"/>
                          <a:ea typeface="+mn-ea"/>
                          <a:cs typeface="+mn-cs"/>
                        </a:rPr>
                        <a:t>ის კურსზე სლოვაკეთის შეიარაღებული ძალების აკადემიაში</a:t>
                      </a:r>
                      <a:br>
                        <a:rPr lang="ka-GE" sz="1400" b="1" kern="1200" dirty="0">
                          <a:solidFill>
                            <a:schemeClr val="accent2">
                              <a:lumMod val="50000"/>
                            </a:schemeClr>
                          </a:solidFill>
                          <a:latin typeface="BPG Banner Caps" pitchFamily="18" charset="0"/>
                          <a:ea typeface="+mn-ea"/>
                          <a:cs typeface="+mn-cs"/>
                        </a:rPr>
                      </a:br>
                      <a:r>
                        <a:rPr lang="ka-GE" sz="1400" b="1" kern="1200" dirty="0">
                          <a:solidFill>
                            <a:schemeClr val="accent2">
                              <a:lumMod val="50000"/>
                            </a:schemeClr>
                          </a:solidFill>
                          <a:latin typeface="BPG Banner Caps" pitchFamily="18" charset="0"/>
                          <a:ea typeface="+mn-ea"/>
                          <a:cs typeface="+mn-cs"/>
                        </a:rPr>
                        <a:t>(</a:t>
                      </a:r>
                      <a:r>
                        <a:rPr lang="en-US" sz="1400" b="1" kern="1200" dirty="0">
                          <a:solidFill>
                            <a:schemeClr val="accent2">
                              <a:lumMod val="50000"/>
                            </a:schemeClr>
                          </a:solidFill>
                          <a:latin typeface="BPG Banner Caps" pitchFamily="18" charset="0"/>
                          <a:ea typeface="+mn-ea"/>
                          <a:cs typeface="+mn-cs"/>
                        </a:rPr>
                        <a:t>DEEP-</a:t>
                      </a:r>
                      <a:r>
                        <a:rPr lang="ka-GE" sz="1400" b="1" kern="1200" dirty="0">
                          <a:solidFill>
                            <a:schemeClr val="accent2">
                              <a:lumMod val="50000"/>
                            </a:schemeClr>
                          </a:solidFill>
                          <a:latin typeface="BPG Banner Caps" pitchFamily="18" charset="0"/>
                          <a:ea typeface="+mn-ea"/>
                          <a:cs typeface="+mn-cs"/>
                        </a:rPr>
                        <a:t>ის მხარდაჭერით)</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25 თებერვალი - 26 აპრილი </a:t>
                      </a:r>
                    </a:p>
                  </a:txBody>
                  <a:tcPr marL="9525" marR="9525" marT="9525" marB="0" anchor="ctr">
                    <a:solidFill>
                      <a:schemeClr val="bg1">
                        <a:lumMod val="85000"/>
                      </a:schemeClr>
                    </a:solidFill>
                  </a:tcPr>
                </a:tc>
              </a:tr>
            </a:tbl>
          </a:graphicData>
        </a:graphic>
      </p:graphicFrame>
      <p:sp>
        <p:nvSpPr>
          <p:cNvPr id="8" name="Rectangle 7"/>
          <p:cNvSpPr/>
          <p:nvPr/>
        </p:nvSpPr>
        <p:spPr>
          <a:xfrm>
            <a:off x="152400" y="40675"/>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r"/>
            <a:r>
              <a:rPr lang="en-US" sz="2400" b="1" dirty="0" smtClean="0">
                <a:solidFill>
                  <a:schemeClr val="accent2">
                    <a:lumMod val="50000"/>
                  </a:schemeClr>
                </a:solidFill>
                <a:latin typeface="BPG Banner Caps" pitchFamily="18" charset="0"/>
              </a:rPr>
              <a:t>G-5 </a:t>
            </a:r>
            <a:r>
              <a:rPr lang="ka-GE" sz="2400" b="1" dirty="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532" y="199375"/>
            <a:ext cx="716268" cy="716268"/>
          </a:xfrm>
          <a:prstGeom prst="rect">
            <a:avLst/>
          </a:prstGeom>
        </p:spPr>
      </p:pic>
    </p:spTree>
    <p:extLst>
      <p:ext uri="{BB962C8B-B14F-4D97-AF65-F5344CB8AC3E}">
        <p14:creationId xmlns:p14="http://schemas.microsoft.com/office/powerpoint/2010/main" val="3203513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445"/>
            <a:ext cx="9144000" cy="855223"/>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39179"/>
            <a:ext cx="7598682" cy="400110"/>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ბაკალავრიატი/</a:t>
            </a:r>
            <a:r>
              <a:rPr lang="ka-GE" sz="2000" b="1" dirty="0" smtClean="0">
                <a:solidFill>
                  <a:schemeClr val="accent2">
                    <a:lumMod val="50000"/>
                  </a:schemeClr>
                </a:solidFill>
                <a:latin typeface="BPG Banner Caps" pitchFamily="18" charset="0"/>
                <a:cs typeface="Arial" panose="020B0604020202020204" pitchFamily="34" charset="0"/>
              </a:rPr>
              <a:t>ჩატარებული </a:t>
            </a:r>
            <a:r>
              <a:rPr lang="en-US" sz="2000" b="1" dirty="0" smtClean="0">
                <a:solidFill>
                  <a:schemeClr val="accent2">
                    <a:lumMod val="50000"/>
                  </a:schemeClr>
                </a:solidFill>
                <a:latin typeface="BPG Banner Caps" pitchFamily="18" charset="0"/>
                <a:cs typeface="Arial" panose="020B0604020202020204" pitchFamily="34" charset="0"/>
              </a:rPr>
              <a:t> </a:t>
            </a:r>
            <a:r>
              <a:rPr lang="ka-GE" sz="2000" b="1" dirty="0">
                <a:solidFill>
                  <a:schemeClr val="accent2">
                    <a:lumMod val="50000"/>
                  </a:schemeClr>
                </a:solidFill>
                <a:latin typeface="BPG Banner Caps" pitchFamily="18" charset="0"/>
                <a:cs typeface="Arial" panose="020B0604020202020204" pitchFamily="34" charset="0"/>
              </a:rPr>
              <a:t>ძირითადი </a:t>
            </a:r>
            <a:r>
              <a:rPr lang="en-US" sz="2000" b="1" dirty="0">
                <a:solidFill>
                  <a:schemeClr val="accent2">
                    <a:lumMod val="50000"/>
                  </a:schemeClr>
                </a:solidFill>
                <a:latin typeface="BPG Banner Caps" pitchFamily="18" charset="0"/>
                <a:cs typeface="Arial" panose="020B0604020202020204" pitchFamily="34" charset="0"/>
              </a:rPr>
              <a:t> </a:t>
            </a:r>
            <a:r>
              <a:rPr lang="ka-GE" sz="2000" b="1" dirty="0">
                <a:solidFill>
                  <a:schemeClr val="accent2">
                    <a:lumMod val="50000"/>
                  </a:schemeClr>
                </a:solidFill>
                <a:latin typeface="BPG Banner Caps" pitchFamily="18" charset="0"/>
                <a:cs typeface="Arial" panose="020B0604020202020204" pitchFamily="34" charset="0"/>
              </a:rPr>
              <a:t>ღონისძიებები</a:t>
            </a:r>
            <a:endParaRPr lang="en-US" sz="2000" b="1" dirty="0">
              <a:solidFill>
                <a:schemeClr val="accent2">
                  <a:lumMod val="50000"/>
                </a:schemeClr>
              </a:solidFill>
              <a:latin typeface="BPG Banner Caps"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310" y="82922"/>
            <a:ext cx="716268" cy="716268"/>
          </a:xfrm>
          <a:prstGeom prst="rect">
            <a:avLst/>
          </a:prstGeom>
        </p:spPr>
      </p:pic>
      <p:graphicFrame>
        <p:nvGraphicFramePr>
          <p:cNvPr id="12" name="Table 11"/>
          <p:cNvGraphicFramePr>
            <a:graphicFrameLocks noGrp="1"/>
          </p:cNvGraphicFramePr>
          <p:nvPr>
            <p:extLst/>
          </p:nvPr>
        </p:nvGraphicFramePr>
        <p:xfrm>
          <a:off x="34506" y="793632"/>
          <a:ext cx="9023230" cy="6165288"/>
        </p:xfrm>
        <a:graphic>
          <a:graphicData uri="http://schemas.openxmlformats.org/drawingml/2006/table">
            <a:tbl>
              <a:tblPr/>
              <a:tblGrid>
                <a:gridCol w="312164"/>
                <a:gridCol w="4075490"/>
                <a:gridCol w="2572430"/>
                <a:gridCol w="2063146"/>
              </a:tblGrid>
              <a:tr h="23091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a:solidFill>
                            <a:schemeClr val="accent2">
                              <a:lumMod val="50000"/>
                            </a:schemeClr>
                          </a:solidFill>
                          <a:latin typeface="BPG Banner Caps" pitchFamily="18" charset="0"/>
                          <a:ea typeface="+mn-ea"/>
                          <a:cs typeface="Arial" panose="020B0604020202020204" pitchFamily="34" charset="0"/>
                        </a:rPr>
                        <a:t> N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000" b="1" kern="1200" dirty="0">
                          <a:solidFill>
                            <a:schemeClr val="accent2">
                              <a:lumMod val="50000"/>
                            </a:schemeClr>
                          </a:solidFill>
                          <a:latin typeface="BPG Banner Caps" pitchFamily="18" charset="0"/>
                          <a:ea typeface="+mn-ea"/>
                          <a:cs typeface="Arial" panose="020B0604020202020204" pitchFamily="34" charset="0"/>
                        </a:rPr>
                        <a:t> ღონისძიების </a:t>
                      </a:r>
                      <a:r>
                        <a:rPr lang="ka-GE" sz="1000" b="1" kern="1200" dirty="0" smtClean="0">
                          <a:solidFill>
                            <a:schemeClr val="accent2">
                              <a:lumMod val="50000"/>
                            </a:schemeClr>
                          </a:solidFill>
                          <a:latin typeface="BPG Banner Caps" pitchFamily="18" charset="0"/>
                          <a:ea typeface="+mn-ea"/>
                          <a:cs typeface="Arial" panose="020B0604020202020204" pitchFamily="34" charset="0"/>
                        </a:rPr>
                        <a:t> დასახელება </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ჩატარების დრო </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 ჩატარების </a:t>
                      </a:r>
                      <a:r>
                        <a:rPr lang="ka-GE" sz="1000" b="1" kern="1200" dirty="0" smtClean="0">
                          <a:solidFill>
                            <a:schemeClr val="accent2">
                              <a:lumMod val="50000"/>
                            </a:schemeClr>
                          </a:solidFill>
                          <a:latin typeface="BPG Banner Caps" pitchFamily="18" charset="0"/>
                          <a:ea typeface="+mn-ea"/>
                          <a:cs typeface="Arial" panose="020B0604020202020204" pitchFamily="34" charset="0"/>
                        </a:rPr>
                        <a:t> ადგილი </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90520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თავდაცვის და უსაფრთხოების მიერ დაგეგმილი სამეცნიერო კონფერენცია ,,საქართველო უსაფრთხოება ადგილობრივ და გლობარულ კონტექსტში“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მარტი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 </a:t>
                      </a:r>
                    </a:p>
                    <a:p>
                      <a:pPr marL="0" marR="0" indent="0" algn="l" defTabSz="914400" rtl="0" eaLnBrk="1" fontAlgn="ctr" latinLnBrk="0" hangingPunct="1">
                        <a:lnSpc>
                          <a:spcPct val="100000"/>
                        </a:lnSpc>
                        <a:spcBef>
                          <a:spcPts val="0"/>
                        </a:spcBef>
                        <a:spcAft>
                          <a:spcPts val="0"/>
                        </a:spcAft>
                        <a:buClrTx/>
                        <a:buSzTx/>
                        <a:buFontTx/>
                        <a:buNone/>
                        <a:tabLst/>
                        <a:defRPr/>
                      </a:pP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3091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2</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IV</a:t>
                      </a:r>
                      <a:r>
                        <a:rPr lang="ka-GE" sz="1000" b="1" kern="1200" dirty="0" smtClean="0">
                          <a:solidFill>
                            <a:schemeClr val="accent2">
                              <a:lumMod val="50000"/>
                            </a:schemeClr>
                          </a:solidFill>
                          <a:latin typeface="BPG Banner Caps" pitchFamily="18" charset="0"/>
                          <a:ea typeface="+mn-ea"/>
                          <a:cs typeface="Arial" panose="020B0604020202020204" pitchFamily="34" charset="0"/>
                        </a:rPr>
                        <a:t> კურსის შუალედური გამოცდები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06-11</a:t>
                      </a:r>
                      <a:r>
                        <a:rPr lang="en-US" sz="1000" b="1" kern="1200" dirty="0" smtClean="0">
                          <a:solidFill>
                            <a:schemeClr val="accent2">
                              <a:lumMod val="50000"/>
                            </a:schemeClr>
                          </a:solidFill>
                          <a:latin typeface="BPG Banner Caps" pitchFamily="18" charset="0"/>
                          <a:ea typeface="+mn-ea"/>
                          <a:cs typeface="Arial" panose="020B0604020202020204" pitchFamily="34" charset="0"/>
                        </a:rPr>
                        <a:t>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მაისი 2019 წელი</a:t>
                      </a:r>
                      <a:endParaRPr lang="en-US" sz="10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3</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a:solidFill>
                            <a:schemeClr val="accent2">
                              <a:lumMod val="50000"/>
                            </a:schemeClr>
                          </a:solidFill>
                          <a:latin typeface="BPG Banner Caps" pitchFamily="18" charset="0"/>
                          <a:ea typeface="+mn-ea"/>
                          <a:cs typeface="Arial" panose="020B0604020202020204" pitchFamily="34" charset="0"/>
                        </a:rPr>
                        <a:t>თავდაცვის და უსაფრთხოების მიერ დაგეგმილი სტუდენტური კონფერენცია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30-31</a:t>
                      </a:r>
                      <a:r>
                        <a:rPr lang="en-US" sz="1000" b="1" kern="1200" dirty="0" smtClean="0">
                          <a:solidFill>
                            <a:schemeClr val="accent2">
                              <a:lumMod val="50000"/>
                            </a:schemeClr>
                          </a:solidFill>
                          <a:latin typeface="BPG Banner Caps" pitchFamily="18" charset="0"/>
                          <a:ea typeface="+mn-ea"/>
                          <a:cs typeface="Arial" panose="020B0604020202020204" pitchFamily="34" charset="0"/>
                        </a:rPr>
                        <a:t>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მაისი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აკადემია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68044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4</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a:solidFill>
                            <a:schemeClr val="accent2">
                              <a:lumMod val="50000"/>
                            </a:schemeClr>
                          </a:solidFill>
                          <a:latin typeface="BPG Banner Caps" pitchFamily="18" charset="0"/>
                          <a:ea typeface="+mn-ea"/>
                          <a:cs typeface="Arial" panose="020B0604020202020204" pitchFamily="34" charset="0"/>
                        </a:rPr>
                        <a:t> ენობრივი მომზადების განყოფილების ვიზიტი ლიტვის სამხედრო აკადემიაში (კონფერენციაში მონაწილებისა და ლექციების ჩატარების მიზნით)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მაისი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ვილნიუსი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5</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a:solidFill>
                            <a:schemeClr val="accent2">
                              <a:lumMod val="50000"/>
                            </a:schemeClr>
                          </a:solidFill>
                          <a:latin typeface="BPG Banner Caps" pitchFamily="18" charset="0"/>
                          <a:ea typeface="+mn-ea"/>
                          <a:cs typeface="Arial" panose="020B0604020202020204" pitchFamily="34" charset="0"/>
                        </a:rPr>
                        <a:t>მენეჯემენტის მიმართულების მიერ 2019 წელს დაგეგმილი გასვლით პრაქტიკა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11-13 ივნისი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კომპანია ,,ზედაზენი“ და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სსსტ </a:t>
                      </a:r>
                      <a:r>
                        <a:rPr lang="ka-GE" sz="1000" b="1" kern="1200" dirty="0">
                          <a:solidFill>
                            <a:schemeClr val="accent2">
                              <a:lumMod val="50000"/>
                            </a:schemeClr>
                          </a:solidFill>
                          <a:latin typeface="BPG Banner Caps" pitchFamily="18" charset="0"/>
                          <a:ea typeface="+mn-ea"/>
                          <a:cs typeface="Arial" panose="020B0604020202020204" pitchFamily="34" charset="0"/>
                        </a:rPr>
                        <a:t>ცენტრი ,,დელტა“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6</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1000" b="1" kern="1200" dirty="0">
                          <a:solidFill>
                            <a:schemeClr val="accent2">
                              <a:lumMod val="50000"/>
                            </a:schemeClr>
                          </a:solidFill>
                          <a:latin typeface="BPG Banner Caps" pitchFamily="18" charset="0"/>
                          <a:ea typeface="+mn-ea"/>
                          <a:cs typeface="Arial" panose="020B0604020202020204" pitchFamily="34" charset="0"/>
                        </a:rPr>
                        <a:t>IV </a:t>
                      </a:r>
                      <a:r>
                        <a:rPr lang="ka-GE" sz="1000" b="1" kern="1200" dirty="0">
                          <a:solidFill>
                            <a:schemeClr val="accent2">
                              <a:lumMod val="50000"/>
                            </a:schemeClr>
                          </a:solidFill>
                          <a:latin typeface="BPG Banner Caps" pitchFamily="18" charset="0"/>
                          <a:ea typeface="+mn-ea"/>
                          <a:cs typeface="Arial" panose="020B0604020202020204" pitchFamily="34" charset="0"/>
                        </a:rPr>
                        <a:t>კურსის იუნკერებისთვის </a:t>
                      </a:r>
                      <a:r>
                        <a:rPr lang="en-US" sz="1000" b="1" kern="1200" dirty="0">
                          <a:solidFill>
                            <a:schemeClr val="accent2">
                              <a:lumMod val="50000"/>
                            </a:schemeClr>
                          </a:solidFill>
                          <a:latin typeface="BPG Banner Caps" pitchFamily="18" charset="0"/>
                          <a:ea typeface="+mn-ea"/>
                          <a:cs typeface="Arial" panose="020B0604020202020204" pitchFamily="34" charset="0"/>
                        </a:rPr>
                        <a:t>STANAG 6001-2 </a:t>
                      </a:r>
                      <a:r>
                        <a:rPr lang="ka-GE" sz="1000" b="1" kern="1200" dirty="0">
                          <a:solidFill>
                            <a:schemeClr val="accent2">
                              <a:lumMod val="50000"/>
                            </a:schemeClr>
                          </a:solidFill>
                          <a:latin typeface="BPG Banner Caps" pitchFamily="18" charset="0"/>
                          <a:ea typeface="+mn-ea"/>
                          <a:cs typeface="Arial" panose="020B0604020202020204" pitchFamily="34" charset="0"/>
                        </a:rPr>
                        <a:t>დონის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დასადგენი </a:t>
                      </a:r>
                      <a:r>
                        <a:rPr lang="ka-GE" sz="1000" b="1" kern="1200" dirty="0">
                          <a:solidFill>
                            <a:schemeClr val="accent2">
                              <a:lumMod val="50000"/>
                            </a:schemeClr>
                          </a:solidFill>
                          <a:latin typeface="BPG Banner Caps" pitchFamily="18" charset="0"/>
                          <a:ea typeface="+mn-ea"/>
                          <a:cs typeface="Arial" panose="020B0604020202020204" pitchFamily="34" charset="0"/>
                        </a:rPr>
                        <a:t>ტესტი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10-14 ივნისი 2019 წელი</a:t>
                      </a:r>
                      <a:endParaRPr lang="en-US" sz="10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4146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7</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a:solidFill>
                            <a:schemeClr val="accent2">
                              <a:lumMod val="50000"/>
                            </a:schemeClr>
                          </a:solidFill>
                          <a:latin typeface="BPG Banner Caps" pitchFamily="18" charset="0"/>
                          <a:ea typeface="+mn-ea"/>
                          <a:cs typeface="Arial" panose="020B0604020202020204" pitchFamily="34" charset="0"/>
                        </a:rPr>
                        <a:t> ფრანგული ენის სასერთიფიკატო გამოცდა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12-15 ივნისი 2019 წელი</a:t>
                      </a:r>
                      <a:endParaRPr lang="en-US" sz="10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ფრანგული ინსტიტუტი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8</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smtClean="0">
                          <a:solidFill>
                            <a:schemeClr val="accent2">
                              <a:lumMod val="50000"/>
                            </a:schemeClr>
                          </a:solidFill>
                          <a:latin typeface="BPG Banner Caps" pitchFamily="18" charset="0"/>
                          <a:ea typeface="+mn-ea"/>
                          <a:cs typeface="Arial" panose="020B0604020202020204" pitchFamily="34" charset="0"/>
                        </a:rPr>
                        <a:t>შეხვედრა საქართველოს საგარეო საქმეთა მინისტრის მოადგილესთან</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11 ივნისი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9</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შეხვედრა საქართველოს თავდაცვისა  და უსაფრთხოების კომიტეტის თავმჯდომარესთან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14 ივნისი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საქართველოს</a:t>
                      </a:r>
                    </a:p>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პარლამენტი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68044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10</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მექანიკის ინჟინერიის პროგრამის და აკრედიტაციის პროცესთან დაკავშირებული ღონისძიებების მომზადება/დასრულება</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ივლისი 2019 წელი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11</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smtClean="0">
                          <a:solidFill>
                            <a:schemeClr val="accent2">
                              <a:lumMod val="50000"/>
                            </a:schemeClr>
                          </a:solidFill>
                          <a:latin typeface="BPG Banner Caps" pitchFamily="18" charset="0"/>
                          <a:ea typeface="+mn-ea"/>
                          <a:cs typeface="Arial" panose="020B0604020202020204" pitchFamily="34" charset="0"/>
                        </a:rPr>
                        <a:t>2018-2019 სასწავლო წლის </a:t>
                      </a:r>
                      <a:r>
                        <a:rPr lang="en-US" sz="1000" b="1" kern="1200" dirty="0" smtClean="0">
                          <a:solidFill>
                            <a:schemeClr val="accent2">
                              <a:lumMod val="50000"/>
                            </a:schemeClr>
                          </a:solidFill>
                          <a:latin typeface="BPG Banner Caps" pitchFamily="18" charset="0"/>
                          <a:ea typeface="+mn-ea"/>
                          <a:cs typeface="Arial" panose="020B0604020202020204" pitchFamily="34" charset="0"/>
                        </a:rPr>
                        <a:t>II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სემესტრის პროცესის შუალედური შეფასება</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ივლისი 2019 წელი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ბაკალავრიატი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3091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12</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smtClean="0">
                          <a:solidFill>
                            <a:schemeClr val="accent2">
                              <a:lumMod val="50000"/>
                            </a:schemeClr>
                          </a:solidFill>
                          <a:latin typeface="BPG Banner Caps" pitchFamily="18" charset="0"/>
                          <a:ea typeface="+mn-ea"/>
                          <a:cs typeface="Arial" panose="020B0604020202020204" pitchFamily="34" charset="0"/>
                        </a:rPr>
                        <a:t>დასკვნითი გამოცდები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01-07</a:t>
                      </a:r>
                      <a:r>
                        <a:rPr lang="en-US" sz="1000" b="1" kern="1200" dirty="0" smtClean="0">
                          <a:solidFill>
                            <a:schemeClr val="accent2">
                              <a:lumMod val="50000"/>
                            </a:schemeClr>
                          </a:solidFill>
                          <a:latin typeface="BPG Banner Caps" pitchFamily="18" charset="0"/>
                          <a:ea typeface="+mn-ea"/>
                          <a:cs typeface="Arial" panose="020B0604020202020204" pitchFamily="34" charset="0"/>
                        </a:rPr>
                        <a:t>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ივლისი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3091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13</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საბაკალავრო ნაშრომების დაცვა (</a:t>
                      </a:r>
                      <a:r>
                        <a:rPr lang="en-US" sz="1000" b="1" kern="1200" dirty="0" smtClean="0">
                          <a:solidFill>
                            <a:schemeClr val="accent2">
                              <a:lumMod val="50000"/>
                            </a:schemeClr>
                          </a:solidFill>
                          <a:latin typeface="BPG Banner Caps" pitchFamily="18" charset="0"/>
                          <a:ea typeface="+mn-ea"/>
                          <a:cs typeface="Arial" panose="020B0604020202020204" pitchFamily="34" charset="0"/>
                        </a:rPr>
                        <a:t>IV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კურსი)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08-12 ივლისი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ბაკალავრიატი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9595833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6705600" cy="369332"/>
          </a:xfrm>
          <a:prstGeom prst="rect">
            <a:avLst/>
          </a:prstGeom>
        </p:spPr>
        <p:txBody>
          <a:bodyPr wrap="square">
            <a:spAutoFit/>
          </a:bodyPr>
          <a:lstStyle/>
          <a:p>
            <a:endParaRPr lang="en-US" dirty="0"/>
          </a:p>
        </p:txBody>
      </p:sp>
      <p:sp>
        <p:nvSpPr>
          <p:cNvPr id="5" name="Text Box 8"/>
          <p:cNvSpPr txBox="1">
            <a:spLocks noChangeArrowheads="1"/>
          </p:cNvSpPr>
          <p:nvPr/>
        </p:nvSpPr>
        <p:spPr bwMode="auto">
          <a:xfrm>
            <a:off x="1600200" y="152400"/>
            <a:ext cx="6019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342900" indent="-342900" algn="ctr" eaLnBrk="1" hangingPunct="1">
              <a:lnSpc>
                <a:spcPct val="150000"/>
              </a:lnSpc>
              <a:spcAft>
                <a:spcPts val="1000"/>
              </a:spcAft>
              <a:buFont typeface="Wingdings" pitchFamily="2" charset="2"/>
              <a:buChar char="Ø"/>
            </a:pPr>
            <a:endParaRPr lang="ka-GE" sz="2400" dirty="0">
              <a:latin typeface="Calibri" pitchFamily="34" charset="0"/>
            </a:endParaRPr>
          </a:p>
        </p:txBody>
      </p:sp>
      <p:sp>
        <p:nvSpPr>
          <p:cNvPr id="7" name="Text Box 8"/>
          <p:cNvSpPr txBox="1">
            <a:spLocks noChangeArrowheads="1"/>
          </p:cNvSpPr>
          <p:nvPr/>
        </p:nvSpPr>
        <p:spPr bwMode="auto">
          <a:xfrm>
            <a:off x="1600200" y="216932"/>
            <a:ext cx="6019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342900" indent="-342900" algn="ctr" eaLnBrk="1" hangingPunct="1">
              <a:lnSpc>
                <a:spcPct val="150000"/>
              </a:lnSpc>
              <a:spcAft>
                <a:spcPts val="1000"/>
              </a:spcAft>
              <a:buFont typeface="Wingdings" pitchFamily="2" charset="2"/>
              <a:buChar char="Ø"/>
            </a:pPr>
            <a:endParaRPr lang="ka-GE" sz="240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727214887"/>
              </p:ext>
            </p:extLst>
          </p:nvPr>
        </p:nvGraphicFramePr>
        <p:xfrm>
          <a:off x="457199" y="1219200"/>
          <a:ext cx="8382000" cy="5486400"/>
        </p:xfrm>
        <a:graphic>
          <a:graphicData uri="http://schemas.openxmlformats.org/drawingml/2006/table">
            <a:tbl>
              <a:tblPr firstRow="1" bandRow="1">
                <a:tableStyleId>{5C22544A-7EE6-4342-B048-85BDC9FD1C3A}</a:tableStyleId>
              </a:tblPr>
              <a:tblGrid>
                <a:gridCol w="4876800"/>
                <a:gridCol w="3505200"/>
              </a:tblGrid>
              <a:tr h="559344">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691255">
                <a:tc>
                  <a:txBody>
                    <a:bodyPr/>
                    <a:lstStyle/>
                    <a:p>
                      <a:pPr marL="0" algn="l" defTabSz="914400" rtl="0" eaLnBrk="1" fontAlgn="ctr" latinLnBrk="0" hangingPunct="1"/>
                      <a:r>
                        <a:rPr lang="ka-GE" sz="1200" b="1" kern="1200" dirty="0">
                          <a:solidFill>
                            <a:schemeClr val="accent2">
                              <a:lumMod val="50000"/>
                            </a:schemeClr>
                          </a:solidFill>
                          <a:latin typeface="BPG Banner Caps" pitchFamily="18" charset="0"/>
                          <a:ea typeface="+mn-ea"/>
                          <a:cs typeface="+mn-cs"/>
                        </a:rPr>
                        <a:t>აკადემიის იუნკერების ვიზიტი ლატვიის თავდაცვის აკადემიის კადეტთა საერთაშორისო კვირეულზე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9-16 მარტი</a:t>
                      </a:r>
                    </a:p>
                  </a:txBody>
                  <a:tcPr marL="9525" marR="9525" marT="9525" marB="0" anchor="ctr">
                    <a:solidFill>
                      <a:schemeClr val="bg1">
                        <a:lumMod val="85000"/>
                      </a:schemeClr>
                    </a:solidFill>
                  </a:tcPr>
                </a:tc>
              </a:tr>
              <a:tr h="714628">
                <a:tc>
                  <a:txBody>
                    <a:bodyPr/>
                    <a:lstStyle/>
                    <a:p>
                      <a:pPr marL="0" algn="l" defTabSz="914400" rtl="0" eaLnBrk="1" fontAlgn="ctr" latinLnBrk="0" hangingPunct="1"/>
                      <a:r>
                        <a:rPr lang="ka-GE" sz="1200" b="1" kern="1200" dirty="0">
                          <a:solidFill>
                            <a:schemeClr val="accent2">
                              <a:lumMod val="50000"/>
                            </a:schemeClr>
                          </a:solidFill>
                          <a:latin typeface="BPG Banner Caps" pitchFamily="18" charset="0"/>
                          <a:ea typeface="+mn-ea"/>
                          <a:cs typeface="+mn-cs"/>
                        </a:rPr>
                        <a:t>აკადემიის იუნკერების ვიზიტი ლიტვის სამხედრო აკადემიის  კადეტთა საერთაშორისო კვირეულზე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25-29 მარტი</a:t>
                      </a:r>
                    </a:p>
                  </a:txBody>
                  <a:tcPr marL="9525" marR="9525" marT="9525" marB="0" anchor="ctr">
                    <a:solidFill>
                      <a:schemeClr val="bg1">
                        <a:lumMod val="85000"/>
                      </a:schemeClr>
                    </a:solidFill>
                  </a:tcPr>
                </a:tc>
              </a:tr>
              <a:tr h="625300">
                <a:tc>
                  <a:txBody>
                    <a:bodyPr/>
                    <a:lstStyle/>
                    <a:p>
                      <a:pPr marL="0" algn="l" defTabSz="914400" rtl="0" eaLnBrk="1" fontAlgn="ctr" latinLnBrk="0" hangingPunct="1"/>
                      <a:r>
                        <a:rPr lang="ka-GE" sz="1200" b="1" kern="1200" dirty="0">
                          <a:solidFill>
                            <a:schemeClr val="accent2">
                              <a:lumMod val="50000"/>
                            </a:schemeClr>
                          </a:solidFill>
                          <a:latin typeface="BPG Banner Caps" pitchFamily="18" charset="0"/>
                          <a:ea typeface="+mn-ea"/>
                          <a:cs typeface="+mn-cs"/>
                        </a:rPr>
                        <a:t>აშშ-ის სამხედრო აკადემიის </a:t>
                      </a:r>
                      <a:r>
                        <a:rPr lang="en-US" sz="1200" b="1" kern="1200" dirty="0">
                          <a:solidFill>
                            <a:schemeClr val="accent2">
                              <a:lumMod val="50000"/>
                            </a:schemeClr>
                          </a:solidFill>
                          <a:latin typeface="BPG Banner Caps" pitchFamily="18" charset="0"/>
                          <a:ea typeface="+mn-ea"/>
                          <a:cs typeface="+mn-cs"/>
                        </a:rPr>
                        <a:t>West-Point-</a:t>
                      </a:r>
                      <a:r>
                        <a:rPr lang="ka-GE" sz="1200" b="1" kern="1200" dirty="0">
                          <a:solidFill>
                            <a:schemeClr val="accent2">
                              <a:lumMod val="50000"/>
                            </a:schemeClr>
                          </a:solidFill>
                          <a:latin typeface="BPG Banner Caps" pitchFamily="18" charset="0"/>
                          <a:ea typeface="+mn-ea"/>
                          <a:cs typeface="+mn-cs"/>
                        </a:rPr>
                        <a:t>ის ორი ორი კადეტის ვიზიტი აკადემიაში</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8-17 მარტი</a:t>
                      </a:r>
                    </a:p>
                  </a:txBody>
                  <a:tcPr marL="9525" marR="9525" marT="9525" marB="0" anchor="ctr">
                    <a:solidFill>
                      <a:schemeClr val="bg1">
                        <a:lumMod val="85000"/>
                      </a:schemeClr>
                    </a:solidFill>
                  </a:tcPr>
                </a:tc>
              </a:tr>
              <a:tr h="714628">
                <a:tc>
                  <a:txBody>
                    <a:bodyPr/>
                    <a:lstStyle/>
                    <a:p>
                      <a:pPr marL="0" algn="l" defTabSz="914400" rtl="0" eaLnBrk="1" fontAlgn="ctr" latinLnBrk="0" hangingPunct="1"/>
                      <a:r>
                        <a:rPr lang="en-US" sz="1200" b="1" kern="1200" dirty="0">
                          <a:solidFill>
                            <a:schemeClr val="accent2">
                              <a:lumMod val="50000"/>
                            </a:schemeClr>
                          </a:solidFill>
                          <a:latin typeface="BPG Banner Caps" pitchFamily="18" charset="0"/>
                          <a:ea typeface="+mn-ea"/>
                          <a:cs typeface="+mn-cs"/>
                        </a:rPr>
                        <a:t>RUSI-</a:t>
                      </a:r>
                      <a:r>
                        <a:rPr lang="ka-GE" sz="1200" b="1" kern="1200" dirty="0">
                          <a:solidFill>
                            <a:schemeClr val="accent2">
                              <a:lumMod val="50000"/>
                            </a:schemeClr>
                          </a:solidFill>
                          <a:latin typeface="BPG Banner Caps" pitchFamily="18" charset="0"/>
                          <a:ea typeface="+mn-ea"/>
                          <a:cs typeface="+mn-cs"/>
                        </a:rPr>
                        <a:t>ის ლექციები თემაზე "ომის ტრანსფორმაცია - ჰიბრიდული და ასიმეტრიული ომები" სამეთაურო-საშტაბო კოლეჯის სამაგისტრო კურსზე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25 თებერვალი - 7 მარტი</a:t>
                      </a:r>
                    </a:p>
                  </a:txBody>
                  <a:tcPr marL="9525" marR="9525" marT="9525" marB="0" anchor="ctr">
                    <a:solidFill>
                      <a:schemeClr val="bg1">
                        <a:lumMod val="85000"/>
                      </a:schemeClr>
                    </a:solidFill>
                  </a:tcPr>
                </a:tc>
              </a:tr>
              <a:tr h="1013049">
                <a:tc>
                  <a:txBody>
                    <a:bodyPr/>
                    <a:lstStyle/>
                    <a:p>
                      <a:pPr marL="0" algn="l" defTabSz="914400" rtl="0" eaLnBrk="1" fontAlgn="ctr" latinLnBrk="0" hangingPunct="1"/>
                      <a:r>
                        <a:rPr lang="ka-GE" sz="1200" b="1" kern="1200" dirty="0">
                          <a:solidFill>
                            <a:schemeClr val="accent2">
                              <a:lumMod val="50000"/>
                            </a:schemeClr>
                          </a:solidFill>
                          <a:latin typeface="BPG Banner Caps" pitchFamily="18" charset="0"/>
                          <a:ea typeface="+mn-ea"/>
                          <a:cs typeface="+mn-cs"/>
                        </a:rPr>
                        <a:t>აკადემიის სამი იუნკერი მონაწილეობას მიიღებს სამხედრო აკადემიების შორის დაგეგმილ შეიარაღებული კონფლიქტების სამართლის კონკურსში ჰუმანიტარული სამართლის საერთაშორისო ინსტიტუტში</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25 - 29 მარტი</a:t>
                      </a:r>
                    </a:p>
                  </a:txBody>
                  <a:tcPr marL="9525" marR="9525" marT="9525" marB="0" anchor="ctr">
                    <a:solidFill>
                      <a:schemeClr val="bg1">
                        <a:lumMod val="85000"/>
                      </a:schemeClr>
                    </a:solidFill>
                  </a:tcPr>
                </a:tc>
              </a:tr>
              <a:tr h="655161">
                <a:tc>
                  <a:txBody>
                    <a:bodyPr/>
                    <a:lstStyle/>
                    <a:p>
                      <a:pPr marL="0" algn="l" defTabSz="914400" rtl="0" eaLnBrk="1" fontAlgn="ctr" latinLnBrk="0" hangingPunct="1"/>
                      <a:r>
                        <a:rPr lang="en-US" sz="1200" b="1" kern="1200" dirty="0">
                          <a:solidFill>
                            <a:schemeClr val="accent2">
                              <a:lumMod val="50000"/>
                            </a:schemeClr>
                          </a:solidFill>
                          <a:latin typeface="BPG Banner Caps" pitchFamily="18" charset="0"/>
                          <a:ea typeface="+mn-ea"/>
                          <a:cs typeface="+mn-cs"/>
                        </a:rPr>
                        <a:t>LEWIS School-</a:t>
                      </a:r>
                      <a:r>
                        <a:rPr lang="ka-GE" sz="1200" b="1" kern="1200" dirty="0">
                          <a:solidFill>
                            <a:schemeClr val="accent2">
                              <a:lumMod val="50000"/>
                            </a:schemeClr>
                          </a:solidFill>
                          <a:latin typeface="BPG Banner Caps" pitchFamily="18" charset="0"/>
                          <a:ea typeface="+mn-ea"/>
                          <a:cs typeface="+mn-cs"/>
                        </a:rPr>
                        <a:t>ის ექსპერტის ვიზიტი აკადემიაში ბაკალავრიატის ინგლისური ენის დეპარტამენტისა და ენობრივი მომზადების სკოლის ინგლისური ენის პროგრამის გარე ექსპერტიზის მიზნით</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11-22 მარტი</a:t>
                      </a:r>
                    </a:p>
                  </a:txBody>
                  <a:tcPr marL="9525" marR="9525" marT="9525" marB="0" anchor="ctr">
                    <a:solidFill>
                      <a:schemeClr val="bg1">
                        <a:lumMod val="85000"/>
                      </a:schemeClr>
                    </a:solidFill>
                  </a:tcPr>
                </a:tc>
              </a:tr>
              <a:tr h="513035">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ლიტვის სამხედრო აკადემიის წარმომადგენლების ვიზიტი ეთა-ში </a:t>
                      </a:r>
                      <a:r>
                        <a:rPr lang="en-US" sz="1400" b="1" kern="1200" dirty="0">
                          <a:solidFill>
                            <a:schemeClr val="accent2">
                              <a:lumMod val="50000"/>
                            </a:schemeClr>
                          </a:solidFill>
                          <a:latin typeface="BPG Banner Caps" pitchFamily="18" charset="0"/>
                          <a:ea typeface="+mn-ea"/>
                          <a:cs typeface="+mn-cs"/>
                        </a:rPr>
                        <a:t>MAPEX-</a:t>
                      </a:r>
                      <a:r>
                        <a:rPr lang="ka-GE" sz="1400" b="1" kern="1200" dirty="0">
                          <a:solidFill>
                            <a:schemeClr val="accent2">
                              <a:lumMod val="50000"/>
                            </a:schemeClr>
                          </a:solidFill>
                          <a:latin typeface="BPG Banner Caps" pitchFamily="18" charset="0"/>
                          <a:ea typeface="+mn-ea"/>
                          <a:cs typeface="+mn-cs"/>
                        </a:rPr>
                        <a:t>ის დაგეგმვის მიზნით</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12-15 მარტი</a:t>
                      </a:r>
                    </a:p>
                  </a:txBody>
                  <a:tcPr marL="9525" marR="9525" marT="9525" marB="0" anchor="ctr">
                    <a:solidFill>
                      <a:schemeClr val="bg1">
                        <a:lumMod val="85000"/>
                      </a:schemeClr>
                    </a:solidFill>
                  </a:tcPr>
                </a:tc>
              </a:tr>
            </a:tbl>
          </a:graphicData>
        </a:graphic>
      </p:graphicFrame>
      <p:sp>
        <p:nvSpPr>
          <p:cNvPr id="8" name="Rectangle 7"/>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32132" y="177124"/>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14570207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6705600" cy="369332"/>
          </a:xfrm>
          <a:prstGeom prst="rect">
            <a:avLst/>
          </a:prstGeom>
        </p:spPr>
        <p:txBody>
          <a:bodyPr wrap="square">
            <a:spAutoFit/>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83606914"/>
              </p:ext>
            </p:extLst>
          </p:nvPr>
        </p:nvGraphicFramePr>
        <p:xfrm>
          <a:off x="457200" y="1219200"/>
          <a:ext cx="8382000" cy="5392693"/>
        </p:xfrm>
        <a:graphic>
          <a:graphicData uri="http://schemas.openxmlformats.org/drawingml/2006/table">
            <a:tbl>
              <a:tblPr firstRow="1" bandRow="1">
                <a:tableStyleId>{5C22544A-7EE6-4342-B048-85BDC9FD1C3A}</a:tableStyleId>
              </a:tblPr>
              <a:tblGrid>
                <a:gridCol w="4876800"/>
                <a:gridCol w="3505200"/>
              </a:tblGrid>
              <a:tr h="515913">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326288">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კადეტთა საერთაშორისო კვირეული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1-5 აპრილი</a:t>
                      </a:r>
                    </a:p>
                  </a:txBody>
                  <a:tcPr marL="9525" marR="9525" marT="9525" marB="0" anchor="ctr">
                    <a:solidFill>
                      <a:schemeClr val="bg1">
                        <a:lumMod val="85000"/>
                      </a:schemeClr>
                    </a:solidFill>
                  </a:tcPr>
                </a:tc>
              </a:tr>
              <a:tr h="431401">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კადეტთა საერთაშორისო კვირეული რუმინეთის ნიკოლაე ბალჩესკუს სახელობის სახმელეთო ძალების აკადემიაში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8-13 აპრილი</a:t>
                      </a:r>
                    </a:p>
                  </a:txBody>
                  <a:tcPr marL="9525" marR="9525" marT="9525" marB="0" anchor="ctr">
                    <a:solidFill>
                      <a:schemeClr val="bg1">
                        <a:lumMod val="85000"/>
                      </a:schemeClr>
                    </a:solidFill>
                  </a:tcPr>
                </a:tc>
              </a:tr>
              <a:tr h="326288">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საერთაშორისო კვირეული აშშ-ის სამხედრო აკადემიაში (ვესტ პოინტი)</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12-21 აპრილი</a:t>
                      </a:r>
                    </a:p>
                  </a:txBody>
                  <a:tcPr marL="9525" marR="9525" marT="9525" marB="0" anchor="ctr">
                    <a:solidFill>
                      <a:schemeClr val="bg1">
                        <a:lumMod val="85000"/>
                      </a:schemeClr>
                    </a:solidFill>
                  </a:tcPr>
                </a:tc>
              </a:tr>
              <a:tr h="641627">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აკადემიის თანამშრომლების ვიზიტი უნგრეთის საჯარო სამსახურის უნივერსიტეტში </a:t>
                      </a:r>
                      <a:r>
                        <a:rPr lang="en-US" sz="1400" b="1" kern="1200" dirty="0">
                          <a:solidFill>
                            <a:schemeClr val="accent2">
                              <a:lumMod val="50000"/>
                            </a:schemeClr>
                          </a:solidFill>
                          <a:latin typeface="BPG Banner Caps" pitchFamily="18" charset="0"/>
                          <a:ea typeface="+mn-ea"/>
                          <a:cs typeface="+mn-cs"/>
                        </a:rPr>
                        <a:t>Erasmus+ -</a:t>
                      </a:r>
                      <a:r>
                        <a:rPr lang="ka-GE" sz="1400" b="1" kern="1200" dirty="0">
                          <a:solidFill>
                            <a:schemeClr val="accent2">
                              <a:lumMod val="50000"/>
                            </a:schemeClr>
                          </a:solidFill>
                          <a:latin typeface="BPG Banner Caps" pitchFamily="18" charset="0"/>
                          <a:ea typeface="+mn-ea"/>
                          <a:cs typeface="+mn-cs"/>
                        </a:rPr>
                        <a:t>ის პროგრამის "</a:t>
                      </a:r>
                      <a:r>
                        <a:rPr lang="en-US" sz="1400" b="1" kern="1200" dirty="0">
                          <a:solidFill>
                            <a:schemeClr val="accent2">
                              <a:lumMod val="50000"/>
                            </a:schemeClr>
                          </a:solidFill>
                          <a:latin typeface="BPG Banner Caps" pitchFamily="18" charset="0"/>
                          <a:ea typeface="+mn-ea"/>
                          <a:cs typeface="+mn-cs"/>
                        </a:rPr>
                        <a:t>Staff Mobility for Training" </a:t>
                      </a:r>
                      <a:r>
                        <a:rPr lang="ka-GE" sz="1400" b="1" kern="1200" dirty="0">
                          <a:solidFill>
                            <a:schemeClr val="accent2">
                              <a:lumMod val="50000"/>
                            </a:schemeClr>
                          </a:solidFill>
                          <a:latin typeface="BPG Banner Caps" pitchFamily="18" charset="0"/>
                          <a:ea typeface="+mn-ea"/>
                          <a:cs typeface="+mn-cs"/>
                        </a:rPr>
                        <a:t>და "</a:t>
                      </a:r>
                      <a:r>
                        <a:rPr lang="en-US" sz="1400" b="1" kern="1200" dirty="0">
                          <a:solidFill>
                            <a:schemeClr val="accent2">
                              <a:lumMod val="50000"/>
                            </a:schemeClr>
                          </a:solidFill>
                          <a:latin typeface="BPG Banner Caps" pitchFamily="18" charset="0"/>
                          <a:ea typeface="+mn-ea"/>
                          <a:cs typeface="+mn-cs"/>
                        </a:rPr>
                        <a:t>Staff Mobility for Teaching"  </a:t>
                      </a:r>
                      <a:r>
                        <a:rPr lang="ka-GE" sz="1400" b="1" kern="1200" dirty="0">
                          <a:solidFill>
                            <a:schemeClr val="accent2">
                              <a:lumMod val="50000"/>
                            </a:schemeClr>
                          </a:solidFill>
                          <a:latin typeface="BPG Banner Caps" pitchFamily="18" charset="0"/>
                          <a:ea typeface="+mn-ea"/>
                          <a:cs typeface="+mn-cs"/>
                        </a:rPr>
                        <a:t>ფარგლებში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8-12 აპრილი</a:t>
                      </a:r>
                      <a:br>
                        <a:rPr lang="ka-GE" sz="1400" b="1" kern="1200" dirty="0">
                          <a:solidFill>
                            <a:schemeClr val="accent2">
                              <a:lumMod val="50000"/>
                            </a:schemeClr>
                          </a:solidFill>
                          <a:latin typeface="BPG Banner Caps" pitchFamily="18" charset="0"/>
                          <a:ea typeface="+mn-ea"/>
                          <a:cs typeface="+mn-cs"/>
                        </a:rPr>
                      </a:br>
                      <a:r>
                        <a:rPr lang="ka-GE" sz="1400" b="1" kern="1200" dirty="0">
                          <a:solidFill>
                            <a:schemeClr val="accent2">
                              <a:lumMod val="50000"/>
                            </a:schemeClr>
                          </a:solidFill>
                          <a:latin typeface="BPG Banner Caps" pitchFamily="18" charset="0"/>
                          <a:ea typeface="+mn-ea"/>
                          <a:cs typeface="+mn-cs"/>
                        </a:rPr>
                        <a:t>8-19 აპრილი</a:t>
                      </a:r>
                    </a:p>
                  </a:txBody>
                  <a:tcPr marL="9525" marR="9525" marT="9525" marB="0" anchor="ctr">
                    <a:solidFill>
                      <a:schemeClr val="bg1">
                        <a:lumMod val="85000"/>
                      </a:schemeClr>
                    </a:solidFill>
                  </a:tcPr>
                </a:tc>
              </a:tr>
              <a:tr h="641627">
                <a:tc>
                  <a:txBody>
                    <a:bodyPr/>
                    <a:lstStyle/>
                    <a:p>
                      <a:pPr marL="0" algn="l" defTabSz="914400" rtl="0" eaLnBrk="1" fontAlgn="ctr" latinLnBrk="0" hangingPunct="1"/>
                      <a:r>
                        <a:rPr lang="en-US" sz="1400" b="1" kern="1200" dirty="0">
                          <a:solidFill>
                            <a:schemeClr val="accent2">
                              <a:lumMod val="50000"/>
                            </a:schemeClr>
                          </a:solidFill>
                          <a:latin typeface="BPG Banner Caps" pitchFamily="18" charset="0"/>
                          <a:ea typeface="+mn-ea"/>
                          <a:cs typeface="+mn-cs"/>
                        </a:rPr>
                        <a:t>RUSI-</a:t>
                      </a:r>
                      <a:r>
                        <a:rPr lang="ka-GE" sz="1400" b="1" kern="1200" dirty="0">
                          <a:solidFill>
                            <a:schemeClr val="accent2">
                              <a:lumMod val="50000"/>
                            </a:schemeClr>
                          </a:solidFill>
                          <a:latin typeface="BPG Banner Caps" pitchFamily="18" charset="0"/>
                          <a:ea typeface="+mn-ea"/>
                          <a:cs typeface="+mn-cs"/>
                        </a:rPr>
                        <a:t>ის ლექციები თემაზე "ომის ტრანსფორმაცია - ჰიბრიდული და ასიმეტრიული ომები" სამეთაურო-საშტაბო კოლეჯის სამაგისტრო კურსზე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1-4 აპრილი</a:t>
                      </a:r>
                    </a:p>
                  </a:txBody>
                  <a:tcPr marL="9525" marR="9525" marT="9525" marB="0" anchor="ctr">
                    <a:solidFill>
                      <a:schemeClr val="bg1">
                        <a:lumMod val="85000"/>
                      </a:schemeClr>
                    </a:solidFill>
                  </a:tcPr>
                </a:tc>
              </a:tr>
              <a:tr h="420452">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ბრიგადის დონის სწავლება რუკის გამოყენებით (</a:t>
                      </a:r>
                      <a:r>
                        <a:rPr lang="en-US" sz="1400" b="1" kern="1200" dirty="0">
                          <a:solidFill>
                            <a:schemeClr val="accent2">
                              <a:lumMod val="50000"/>
                            </a:schemeClr>
                          </a:solidFill>
                          <a:latin typeface="BPG Banner Caps" pitchFamily="18" charset="0"/>
                          <a:ea typeface="+mn-ea"/>
                          <a:cs typeface="+mn-cs"/>
                        </a:rPr>
                        <a:t>MAPEX)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 15-19 აპრილი</a:t>
                      </a:r>
                    </a:p>
                  </a:txBody>
                  <a:tcPr marL="9525" marR="9525" marT="9525" marB="0" anchor="ctr">
                    <a:solidFill>
                      <a:schemeClr val="bg1">
                        <a:lumMod val="85000"/>
                      </a:schemeClr>
                    </a:solidFill>
                  </a:tcPr>
                </a:tc>
              </a:tr>
              <a:tr h="431401">
                <a:tc>
                  <a:txBody>
                    <a:bodyPr/>
                    <a:lstStyle/>
                    <a:p>
                      <a:pPr marL="0" algn="l" defTabSz="914400" rtl="0" eaLnBrk="1" fontAlgn="ctr" latinLnBrk="0" hangingPunct="1"/>
                      <a:r>
                        <a:rPr lang="en-US" sz="1400" b="1" kern="1200" dirty="0">
                          <a:solidFill>
                            <a:schemeClr val="accent2">
                              <a:lumMod val="50000"/>
                            </a:schemeClr>
                          </a:solidFill>
                          <a:latin typeface="BPG Banner Caps" pitchFamily="18" charset="0"/>
                          <a:ea typeface="+mn-ea"/>
                          <a:cs typeface="+mn-cs"/>
                        </a:rPr>
                        <a:t>ADL-</a:t>
                      </a:r>
                      <a:r>
                        <a:rPr lang="ka-GE" sz="1400" b="1" kern="1200" dirty="0">
                          <a:solidFill>
                            <a:schemeClr val="accent2">
                              <a:lumMod val="50000"/>
                            </a:schemeClr>
                          </a:solidFill>
                          <a:latin typeface="BPG Banner Caps" pitchFamily="18" charset="0"/>
                          <a:ea typeface="+mn-ea"/>
                          <a:cs typeface="+mn-cs"/>
                        </a:rPr>
                        <a:t>ის სამუშაო ჯგუფის ტრენინგი </a:t>
                      </a:r>
                      <a:r>
                        <a:rPr lang="en-US" sz="1400" b="1" kern="1200" dirty="0">
                          <a:solidFill>
                            <a:schemeClr val="accent2">
                              <a:lumMod val="50000"/>
                            </a:schemeClr>
                          </a:solidFill>
                          <a:latin typeface="BPG Banner Caps" pitchFamily="18" charset="0"/>
                          <a:ea typeface="+mn-ea"/>
                          <a:cs typeface="+mn-cs"/>
                        </a:rPr>
                        <a:t>NATO-</a:t>
                      </a:r>
                      <a:r>
                        <a:rPr lang="ka-GE" sz="1400" b="1" kern="1200" dirty="0">
                          <a:solidFill>
                            <a:schemeClr val="accent2">
                              <a:lumMod val="50000"/>
                            </a:schemeClr>
                          </a:solidFill>
                          <a:latin typeface="BPG Banner Caps" pitchFamily="18" charset="0"/>
                          <a:ea typeface="+mn-ea"/>
                          <a:cs typeface="+mn-cs"/>
                        </a:rPr>
                        <a:t>ს </a:t>
                      </a:r>
                      <a:r>
                        <a:rPr lang="en-US" sz="1400" b="1" kern="1200" dirty="0" err="1">
                          <a:solidFill>
                            <a:schemeClr val="accent2">
                              <a:lumMod val="50000"/>
                            </a:schemeClr>
                          </a:solidFill>
                          <a:latin typeface="BPG Banner Caps" pitchFamily="18" charset="0"/>
                          <a:ea typeface="+mn-ea"/>
                          <a:cs typeface="+mn-cs"/>
                        </a:rPr>
                        <a:t>PfPC</a:t>
                      </a:r>
                      <a:r>
                        <a:rPr lang="en-US" sz="1400" b="1" kern="1200" dirty="0">
                          <a:solidFill>
                            <a:schemeClr val="accent2">
                              <a:lumMod val="50000"/>
                            </a:schemeClr>
                          </a:solidFill>
                          <a:latin typeface="BPG Banner Caps" pitchFamily="18" charset="0"/>
                          <a:ea typeface="+mn-ea"/>
                          <a:cs typeface="+mn-cs"/>
                        </a:rPr>
                        <a:t> </a:t>
                      </a:r>
                      <a:r>
                        <a:rPr lang="ka-GE" sz="1400" b="1" kern="1200" dirty="0">
                          <a:solidFill>
                            <a:schemeClr val="accent2">
                              <a:lumMod val="50000"/>
                            </a:schemeClr>
                          </a:solidFill>
                          <a:latin typeface="BPG Banner Caps" pitchFamily="18" charset="0"/>
                          <a:ea typeface="+mn-ea"/>
                          <a:cs typeface="+mn-cs"/>
                        </a:rPr>
                        <a:t>პროგრამის ორგანიზებით</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22-25 აპრილი</a:t>
                      </a:r>
                    </a:p>
                  </a:txBody>
                  <a:tcPr marL="9525" marR="9525" marT="9525" marB="0" anchor="ctr">
                    <a:solidFill>
                      <a:schemeClr val="bg1">
                        <a:lumMod val="85000"/>
                      </a:schemeClr>
                    </a:solidFill>
                  </a:tcPr>
                </a:tc>
              </a:tr>
              <a:tr h="431401">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სამეთაური-საშტაბო კოლეჯის ინსტრუქტორები </a:t>
                      </a:r>
                      <a:r>
                        <a:rPr lang="en-US" sz="1400" b="1" kern="1200" dirty="0">
                          <a:solidFill>
                            <a:schemeClr val="accent2">
                              <a:lumMod val="50000"/>
                            </a:schemeClr>
                          </a:solidFill>
                          <a:latin typeface="BPG Banner Caps" pitchFamily="18" charset="0"/>
                          <a:ea typeface="+mn-ea"/>
                          <a:cs typeface="+mn-cs"/>
                        </a:rPr>
                        <a:t>CJWE </a:t>
                      </a:r>
                      <a:r>
                        <a:rPr lang="ka-GE" sz="1400" b="1" kern="1200" dirty="0">
                          <a:solidFill>
                            <a:schemeClr val="accent2">
                              <a:lumMod val="50000"/>
                            </a:schemeClr>
                          </a:solidFill>
                          <a:latin typeface="BPG Banner Caps" pitchFamily="18" charset="0"/>
                          <a:ea typeface="+mn-ea"/>
                          <a:cs typeface="+mn-cs"/>
                        </a:rPr>
                        <a:t>სამხედრო სწავლებზე შვედეთში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1-10 აპრილი</a:t>
                      </a:r>
                    </a:p>
                  </a:txBody>
                  <a:tcPr marL="9525" marR="9525" marT="9525" marB="0" anchor="ctr">
                    <a:solidFill>
                      <a:schemeClr val="bg1">
                        <a:lumMod val="85000"/>
                      </a:schemeClr>
                    </a:solidFill>
                  </a:tcPr>
                </a:tc>
              </a:tr>
              <a:tr h="431401">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რექტორების სამმხრივი შეხვედრა (საქართველო-თურქეთი-აზერბაიჯანი)</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15-18 აპრილი</a:t>
                      </a:r>
                    </a:p>
                  </a:txBody>
                  <a:tcPr marL="9525" marR="9525" marT="9525" marB="0" anchor="ctr">
                    <a:solidFill>
                      <a:schemeClr val="bg1">
                        <a:lumMod val="85000"/>
                      </a:schemeClr>
                    </a:solidFill>
                  </a:tcPr>
                </a:tc>
              </a:tr>
              <a:tr h="431401">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კადეტთა სპორტული შეჯიბრება სამმხრივ ფორმატში (საქართველო-თურქეთი-აზერბაიჯანი)</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15-19 აპრილი</a:t>
                      </a:r>
                    </a:p>
                  </a:txBody>
                  <a:tcPr marL="9525" marR="9525" marT="9525" marB="0" anchor="ctr">
                    <a:solidFill>
                      <a:schemeClr val="bg1">
                        <a:lumMod val="85000"/>
                      </a:schemeClr>
                    </a:solidFill>
                  </a:tcPr>
                </a:tc>
              </a:tr>
            </a:tbl>
          </a:graphicData>
        </a:graphic>
      </p:graphicFrame>
      <p:sp>
        <p:nvSpPr>
          <p:cNvPr id="9" name="Rectangle 8"/>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16990681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1248950"/>
              </p:ext>
            </p:extLst>
          </p:nvPr>
        </p:nvGraphicFramePr>
        <p:xfrm>
          <a:off x="381000" y="1219200"/>
          <a:ext cx="8458200" cy="5458572"/>
        </p:xfrm>
        <a:graphic>
          <a:graphicData uri="http://schemas.openxmlformats.org/drawingml/2006/table">
            <a:tbl>
              <a:tblPr firstRow="1" bandRow="1">
                <a:tableStyleId>{5C22544A-7EE6-4342-B048-85BDC9FD1C3A}</a:tableStyleId>
              </a:tblPr>
              <a:tblGrid>
                <a:gridCol w="4229100"/>
                <a:gridCol w="4229100"/>
              </a:tblGrid>
              <a:tr h="556617">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476560">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კომენდანტების კონფერენცია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28-30 მაისი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20635">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უცხო ენის მასწავლებლების ვიზიტი ლიეტუვაში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6-17 მაისი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80952">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აკადემიის წარმომადგენლების ვიზიტის ვიზიტი საბერძნეთის სამხედრო აკადემიაში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20-24 მაისი  </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27-31 მაისი </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80952">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საბერძნეთის სამხედრო აკადემიის პროფესორის საერთაშორისო მობილობა აკადემიაში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20 - 24 მაისი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104126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აკადემიის რექტორის მოადგილის ვიზიტი „დისტანციური სწავლების მე-7 ყოველწლიურ კონფერენციაზე“ </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14-16 მაისი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80952">
                <a:tc>
                  <a:txBody>
                    <a:bodyPr/>
                    <a:lstStyle/>
                    <a:p>
                      <a:pPr marL="0" marR="0" algn="l" defTabSz="914400" rtl="0" eaLnBrk="1" fontAlgn="ctr" latinLnBrk="0" hangingPunct="1">
                        <a:lnSpc>
                          <a:spcPct val="115000"/>
                        </a:lnSpc>
                        <a:spcBef>
                          <a:spcPts val="0"/>
                        </a:spcBef>
                        <a:spcAft>
                          <a:spcPts val="0"/>
                        </a:spcAft>
                      </a:pPr>
                      <a:r>
                        <a:rPr lang="ru-RU" sz="1400" b="1" kern="1200">
                          <a:solidFill>
                            <a:schemeClr val="accent2">
                              <a:lumMod val="50000"/>
                            </a:schemeClr>
                          </a:solidFill>
                          <a:latin typeface="BPG Banner Caps" pitchFamily="18" charset="0"/>
                          <a:ea typeface="+mn-ea"/>
                          <a:cs typeface="+mn-cs"/>
                        </a:rPr>
                        <a:t>ევროკავშირის მისიის ხელმძღვანელის ვიზიტი აკადემიაში</a:t>
                      </a:r>
                      <a:endParaRPr lang="en-US" sz="1400" b="1" kern="120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a:solidFill>
                            <a:schemeClr val="accent2">
                              <a:lumMod val="50000"/>
                            </a:schemeClr>
                          </a:solidFill>
                          <a:latin typeface="BPG Banner Caps" pitchFamily="18" charset="0"/>
                          <a:ea typeface="+mn-ea"/>
                          <a:cs typeface="+mn-cs"/>
                        </a:rPr>
                        <a:t> </a:t>
                      </a:r>
                      <a:endParaRPr lang="en-US" sz="1400" b="1" kern="120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17 მაისი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20635">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საჰაერო იერიშის კურსი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27 მაისი-7ივნისი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bl>
          </a:graphicData>
        </a:graphic>
      </p:graphicFrame>
      <p:sp>
        <p:nvSpPr>
          <p:cNvPr id="4" name="Rectangle 3"/>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250000979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6705600" cy="369332"/>
          </a:xfrm>
          <a:prstGeom prst="rect">
            <a:avLst/>
          </a:prstGeom>
        </p:spPr>
        <p:txBody>
          <a:bodyPr wrap="square">
            <a:spAutoFit/>
          </a:bodyPr>
          <a:lstStyle/>
          <a:p>
            <a:endParaRPr lang="en-US" dirty="0"/>
          </a:p>
        </p:txBody>
      </p:sp>
      <p:sp>
        <p:nvSpPr>
          <p:cNvPr id="5" name="Text Box 8"/>
          <p:cNvSpPr txBox="1">
            <a:spLocks noChangeArrowheads="1"/>
          </p:cNvSpPr>
          <p:nvPr/>
        </p:nvSpPr>
        <p:spPr bwMode="auto">
          <a:xfrm>
            <a:off x="1600200" y="152400"/>
            <a:ext cx="6019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342900" indent="-342900" algn="ctr" eaLnBrk="1" hangingPunct="1">
              <a:lnSpc>
                <a:spcPct val="150000"/>
              </a:lnSpc>
              <a:spcAft>
                <a:spcPts val="1000"/>
              </a:spcAft>
              <a:buFont typeface="Wingdings" pitchFamily="2" charset="2"/>
              <a:buChar char="Ø"/>
            </a:pPr>
            <a:endParaRPr lang="ka-GE" sz="2400" dirty="0">
              <a:latin typeface="Calibri" pitchFamily="34" charset="0"/>
            </a:endParaRPr>
          </a:p>
        </p:txBody>
      </p:sp>
      <p:sp>
        <p:nvSpPr>
          <p:cNvPr id="7" name="Text Box 8"/>
          <p:cNvSpPr txBox="1">
            <a:spLocks noChangeArrowheads="1"/>
          </p:cNvSpPr>
          <p:nvPr/>
        </p:nvSpPr>
        <p:spPr bwMode="auto">
          <a:xfrm>
            <a:off x="1600200" y="216932"/>
            <a:ext cx="6019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342900" indent="-342900" algn="ctr" eaLnBrk="1" hangingPunct="1">
              <a:lnSpc>
                <a:spcPct val="150000"/>
              </a:lnSpc>
              <a:spcAft>
                <a:spcPts val="1000"/>
              </a:spcAft>
              <a:buFont typeface="Wingdings" pitchFamily="2" charset="2"/>
              <a:buChar char="Ø"/>
            </a:pPr>
            <a:endParaRPr lang="ka-GE" sz="240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71664116"/>
              </p:ext>
            </p:extLst>
          </p:nvPr>
        </p:nvGraphicFramePr>
        <p:xfrm>
          <a:off x="442637" y="1295400"/>
          <a:ext cx="8458200" cy="4631817"/>
        </p:xfrm>
        <a:graphic>
          <a:graphicData uri="http://schemas.openxmlformats.org/drawingml/2006/table">
            <a:tbl>
              <a:tblPr firstRow="1" bandRow="1">
                <a:tableStyleId>{5C22544A-7EE6-4342-B048-85BDC9FD1C3A}</a:tableStyleId>
              </a:tblPr>
              <a:tblGrid>
                <a:gridCol w="4648200"/>
                <a:gridCol w="3810000"/>
              </a:tblGrid>
              <a:tr h="547741">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648596">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აკადემიის მასწავლებლების მონაწილეობა რუმინეთში დაგეგმილ სამეცნიერო კონფერენციაზე</a:t>
                      </a:r>
                    </a:p>
                  </a:txBody>
                  <a:tcPr marL="9525" marR="9525" marT="9525" marB="0" anchor="ctr">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10-15 ივნისი</a:t>
                      </a:r>
                    </a:p>
                  </a:txBody>
                  <a:tcPr marL="9525" marR="9525" marT="9525" marB="0" anchor="ctr">
                    <a:solidFill>
                      <a:schemeClr val="bg1">
                        <a:lumMod val="85000"/>
                      </a:schemeClr>
                    </a:solidFill>
                  </a:tcPr>
                </a:tc>
              </a:tr>
              <a:tr h="1036825">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უნგრეთის საჯარო სამსახურის ეროვნული უნივერსიტეტის ინფორმაციული ტექნოლოგიების მასწავლებლის საერთაშორისო მობილობა აკადემიაში </a:t>
                      </a:r>
                      <a:r>
                        <a:rPr lang="en-US" sz="1400" b="1" kern="1200" dirty="0">
                          <a:solidFill>
                            <a:schemeClr val="accent2">
                              <a:lumMod val="50000"/>
                            </a:schemeClr>
                          </a:solidFill>
                          <a:latin typeface="BPG Banner Caps" pitchFamily="18" charset="0"/>
                          <a:ea typeface="+mn-ea"/>
                          <a:cs typeface="+mn-cs"/>
                        </a:rPr>
                        <a:t>Erasmus+ -</a:t>
                      </a:r>
                      <a:r>
                        <a:rPr lang="ka-GE" sz="1400" b="1" kern="1200" dirty="0">
                          <a:solidFill>
                            <a:schemeClr val="accent2">
                              <a:lumMod val="50000"/>
                            </a:schemeClr>
                          </a:solidFill>
                          <a:latin typeface="BPG Banner Caps" pitchFamily="18" charset="0"/>
                          <a:ea typeface="+mn-ea"/>
                          <a:cs typeface="+mn-cs"/>
                        </a:rPr>
                        <a:t>ის პროგრამის ფარგლებში</a:t>
                      </a:r>
                    </a:p>
                  </a:txBody>
                  <a:tcPr marL="9525" marR="9525" marT="9525" marB="0" anchor="ctr">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3-14 ივნისი</a:t>
                      </a:r>
                    </a:p>
                  </a:txBody>
                  <a:tcPr marL="9525" marR="9525" marT="9525" marB="0" anchor="ctr">
                    <a:solidFill>
                      <a:schemeClr val="bg1">
                        <a:lumMod val="85000"/>
                      </a:schemeClr>
                    </a:solidFill>
                  </a:tcPr>
                </a:tc>
              </a:tr>
              <a:tr h="717802">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აკადემიის იუნკერების მონაწილეობა აშშ-ის სამხედრო აკადემიაში დაგეგმილ საჰაერო იერიშის კურსზე</a:t>
                      </a:r>
                    </a:p>
                  </a:txBody>
                  <a:tcPr marL="9525" marR="9525" marT="9525" marB="0" anchor="ctr">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27 მაისი - 7 ივნისი</a:t>
                      </a:r>
                    </a:p>
                  </a:txBody>
                  <a:tcPr marL="9525" marR="9525" marT="9525" marB="0" anchor="ctr">
                    <a:solidFill>
                      <a:schemeClr val="bg1">
                        <a:lumMod val="85000"/>
                      </a:schemeClr>
                    </a:solidFill>
                  </a:tcPr>
                </a:tc>
              </a:tr>
              <a:tr h="935236">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აკადემიის ოფიცერთა საწყისი სამხედრო განათლების </a:t>
                      </a:r>
                      <a:r>
                        <a:rPr lang="ka-GE" sz="1400" b="1" kern="1200" dirty="0" smtClean="0">
                          <a:solidFill>
                            <a:schemeClr val="accent2">
                              <a:lumMod val="50000"/>
                            </a:schemeClr>
                          </a:solidFill>
                          <a:latin typeface="BPG Banner Caps" pitchFamily="18" charset="0"/>
                          <a:ea typeface="+mn-ea"/>
                          <a:cs typeface="+mn-cs"/>
                        </a:rPr>
                        <a:t>მიმართულების </a:t>
                      </a:r>
                      <a:r>
                        <a:rPr lang="ka-GE" sz="1400" b="1" kern="1200" dirty="0">
                          <a:solidFill>
                            <a:schemeClr val="accent2">
                              <a:lumMod val="50000"/>
                            </a:schemeClr>
                          </a:solidFill>
                          <a:latin typeface="BPG Banner Caps" pitchFamily="18" charset="0"/>
                          <a:ea typeface="+mn-ea"/>
                          <a:cs typeface="+mn-cs"/>
                        </a:rPr>
                        <a:t>ინსტრუქტორი დისტანციური სწავლების კურსზე ოსლოში </a:t>
                      </a:r>
                    </a:p>
                  </a:txBody>
                  <a:tcPr marL="9525" marR="9525" marT="9525" marB="0" anchor="ctr">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18-20 ივნისი</a:t>
                      </a:r>
                    </a:p>
                  </a:txBody>
                  <a:tcPr marL="9525" marR="9525" marT="9525" marB="0" anchor="ctr">
                    <a:solidFill>
                      <a:schemeClr val="bg1">
                        <a:lumMod val="85000"/>
                      </a:schemeClr>
                    </a:solidFill>
                  </a:tcPr>
                </a:tc>
              </a:tr>
              <a:tr h="584211">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აკადემიის ფრანგული ენის მასწავლებელი კვალიფიკაციის ამაღლების კურსზე საფრანგეთში, როშფორის ფრანგული ენის სასწავლო ცენტრში</a:t>
                      </a:r>
                    </a:p>
                  </a:txBody>
                  <a:tcPr marL="9525" marR="9525" marT="9525" marB="0" anchor="ctr">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26 ივნისი-24 ივლისი</a:t>
                      </a:r>
                    </a:p>
                  </a:txBody>
                  <a:tcPr marL="9525" marR="9525" marT="9525" marB="0" anchor="ctr">
                    <a:solidFill>
                      <a:schemeClr val="bg1">
                        <a:lumMod val="85000"/>
                      </a:schemeClr>
                    </a:solidFill>
                  </a:tcPr>
                </a:tc>
              </a:tr>
            </a:tbl>
          </a:graphicData>
        </a:graphic>
      </p:graphicFrame>
      <p:sp>
        <p:nvSpPr>
          <p:cNvPr id="8" name="Rectangle 7"/>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6859508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44430096"/>
              </p:ext>
            </p:extLst>
          </p:nvPr>
        </p:nvGraphicFramePr>
        <p:xfrm>
          <a:off x="381000" y="1295400"/>
          <a:ext cx="8458200" cy="4430311"/>
        </p:xfrm>
        <a:graphic>
          <a:graphicData uri="http://schemas.openxmlformats.org/drawingml/2006/table">
            <a:tbl>
              <a:tblPr firstRow="1" bandRow="1">
                <a:tableStyleId>{5C22544A-7EE6-4342-B048-85BDC9FD1C3A}</a:tableStyleId>
              </a:tblPr>
              <a:tblGrid>
                <a:gridCol w="4229100"/>
                <a:gridCol w="4229100"/>
              </a:tblGrid>
              <a:tr h="632457">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793177">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რუსული ენის მასწავლებლის ვიზიტი ამერიკის ჩრდილოეთ ჯორჯიის უნივერსიტეტში, შემოდგომის სემესტრის განმავლობაში რუსული ენის სასწავლებლად</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2 აგვისტო-14 დეკემბერი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ინგლისური ენის მასწავლებლების ვიზიტი კანადაში, ინგლისურის ენის მასწავლებელთა მოზადების ინტენსიურ კურსზე</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a:solidFill>
                            <a:schemeClr val="accent2">
                              <a:lumMod val="50000"/>
                            </a:schemeClr>
                          </a:solidFill>
                          <a:latin typeface="BPG Banner Caps" pitchFamily="18" charset="0"/>
                          <a:ea typeface="+mn-ea"/>
                          <a:cs typeface="+mn-cs"/>
                        </a:rPr>
                        <a:t>12 აგვისტო - 6 დეკემბერი</a:t>
                      </a:r>
                      <a:endParaRPr lang="en-US" sz="1400" b="1" kern="120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a:solidFill>
                            <a:schemeClr val="accent2">
                              <a:lumMod val="50000"/>
                            </a:schemeClr>
                          </a:solidFill>
                          <a:latin typeface="BPG Banner Caps" pitchFamily="18" charset="0"/>
                          <a:ea typeface="+mn-ea"/>
                          <a:cs typeface="+mn-cs"/>
                        </a:rPr>
                        <a:t> </a:t>
                      </a:r>
                      <a:endParaRPr lang="en-US" sz="1400" b="1" kern="120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სწავლება - Hybrid Threats Course"</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a:solidFill>
                            <a:schemeClr val="accent2">
                              <a:lumMod val="50000"/>
                            </a:schemeClr>
                          </a:solidFill>
                          <a:latin typeface="BPG Banner Caps" pitchFamily="18" charset="0"/>
                          <a:ea typeface="+mn-ea"/>
                          <a:cs typeface="+mn-cs"/>
                        </a:rPr>
                        <a:t>19-23 აგვისტო</a:t>
                      </a:r>
                      <a:endParaRPr lang="en-US" sz="1400" b="1" kern="120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a:solidFill>
                            <a:schemeClr val="accent2">
                              <a:lumMod val="50000"/>
                            </a:schemeClr>
                          </a:solidFill>
                          <a:latin typeface="BPG Banner Caps" pitchFamily="18" charset="0"/>
                          <a:ea typeface="+mn-ea"/>
                          <a:cs typeface="+mn-cs"/>
                        </a:rPr>
                        <a:t> </a:t>
                      </a:r>
                      <a:endParaRPr lang="en-US" sz="1400" b="1" kern="120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აკადემიის სამეთაურო საშტაბო კოლეჯის ინსტრუქტორის სასწავლო მივლინება რომში </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19 აგვისტო,2019 - 31 იანვარი,2020</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bl>
          </a:graphicData>
        </a:graphic>
      </p:graphicFrame>
      <p:sp>
        <p:nvSpPr>
          <p:cNvPr id="4" name="Rectangle 3"/>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sz="2400" dirty="0"/>
          </a:p>
        </p:txBody>
      </p:sp>
      <p:sp>
        <p:nvSpPr>
          <p:cNvPr id="5" name="TextBox 4"/>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1189934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65387213"/>
              </p:ext>
            </p:extLst>
          </p:nvPr>
        </p:nvGraphicFramePr>
        <p:xfrm>
          <a:off x="381000" y="1295400"/>
          <a:ext cx="8458200" cy="5411767"/>
        </p:xfrm>
        <a:graphic>
          <a:graphicData uri="http://schemas.openxmlformats.org/drawingml/2006/table">
            <a:tbl>
              <a:tblPr firstRow="1" bandRow="1">
                <a:tableStyleId>{5C22544A-7EE6-4342-B048-85BDC9FD1C3A}</a:tableStyleId>
              </a:tblPr>
              <a:tblGrid>
                <a:gridCol w="4229100"/>
                <a:gridCol w="4229100"/>
              </a:tblGrid>
              <a:tr h="632457">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793177">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ამერიკის ჩრდილო ჯორჯიის უნივერსიტეტის ინგლისური ენის პედაგოგის სემესტრული გაცვლითი პროგრამა </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31 აგვისტო-14 დეკემბერი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3177">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რუმინეთის სახმელეთო ძალების აკადემიის რექტორის ბრიგადის გენერალ ბარსან გიტას ვიზიტი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18-22 სექტემბერი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ქართული ენის შემსწავლელი ინტენსიური კურსი თურქი სამხედრო მოსამსახურეებისათვის</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16 სექტემბერი-20 დეკემბერი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a:solidFill>
                            <a:schemeClr val="accent2">
                              <a:lumMod val="50000"/>
                            </a:schemeClr>
                          </a:solidFill>
                          <a:latin typeface="BPG Banner Caps" pitchFamily="18" charset="0"/>
                          <a:ea typeface="+mn-ea"/>
                          <a:cs typeface="+mn-cs"/>
                        </a:rPr>
                        <a:t>ამერიკელი და ფრანგი მოხალისეების ჩამოსვლა საქართველოში, სწავლების დაწყება აკადემიის იუნკერებთან და ენობრივი მომზადების მსმენელებთან </a:t>
                      </a:r>
                      <a:endParaRPr lang="en-US" sz="1400" b="1" kern="120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a:solidFill>
                            <a:schemeClr val="accent2">
                              <a:lumMod val="50000"/>
                            </a:schemeClr>
                          </a:solidFill>
                          <a:latin typeface="BPG Banner Caps" pitchFamily="18" charset="0"/>
                          <a:ea typeface="+mn-ea"/>
                          <a:cs typeface="+mn-cs"/>
                        </a:rPr>
                        <a:t> </a:t>
                      </a:r>
                      <a:endParaRPr lang="en-US" sz="1400" b="1" kern="120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სექტემბერი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ეროვნული თავდაცვის აკადემიის  </a:t>
                      </a:r>
                      <a:r>
                        <a:rPr lang="ka-GE" sz="1400" b="1" kern="1200" dirty="0">
                          <a:solidFill>
                            <a:schemeClr val="accent2">
                              <a:lumMod val="50000"/>
                            </a:schemeClr>
                          </a:solidFill>
                          <a:latin typeface="BPG Banner Caps" pitchFamily="18" charset="0"/>
                          <a:ea typeface="+mn-ea"/>
                          <a:cs typeface="+mn-cs"/>
                        </a:rPr>
                        <a:t>განახლებული </a:t>
                      </a:r>
                      <a:r>
                        <a:rPr lang="ru-RU" sz="1400" b="1" kern="1200" dirty="0">
                          <a:solidFill>
                            <a:schemeClr val="accent2">
                              <a:lumMod val="50000"/>
                            </a:schemeClr>
                          </a:solidFill>
                          <a:latin typeface="BPG Banner Caps" pitchFamily="18" charset="0"/>
                          <a:ea typeface="+mn-ea"/>
                          <a:cs typeface="+mn-cs"/>
                        </a:rPr>
                        <a:t>პრეზენტაციის მომზადება </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სექტემბერი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bl>
          </a:graphicData>
        </a:graphic>
      </p:graphicFrame>
      <p:sp>
        <p:nvSpPr>
          <p:cNvPr id="4" name="Rectangle 3"/>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32132" y="228883"/>
            <a:ext cx="7785958" cy="461665"/>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a:t>
            </a:r>
            <a:r>
              <a:rPr lang="ka-GE" sz="2000" b="1" dirty="0" smtClean="0">
                <a:solidFill>
                  <a:schemeClr val="accent2">
                    <a:lumMod val="50000"/>
                  </a:schemeClr>
                </a:solidFill>
                <a:latin typeface="BPG Banner Caps" pitchFamily="18" charset="0"/>
              </a:rPr>
              <a:t> ძირითადი ღონისძიებები </a:t>
            </a:r>
            <a:endParaRPr lang="ru-RU" sz="2000" b="1" dirty="0">
              <a:solidFill>
                <a:schemeClr val="accent2">
                  <a:lumMod val="50000"/>
                </a:schemeClr>
              </a:solidFill>
              <a:latin typeface="BPG Banner Caps"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27407554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8518987"/>
              </p:ext>
            </p:extLst>
          </p:nvPr>
        </p:nvGraphicFramePr>
        <p:xfrm>
          <a:off x="381000" y="1295400"/>
          <a:ext cx="8458200" cy="4495798"/>
        </p:xfrm>
        <a:graphic>
          <a:graphicData uri="http://schemas.openxmlformats.org/drawingml/2006/table">
            <a:tbl>
              <a:tblPr firstRow="1" bandRow="1">
                <a:tableStyleId>{5C22544A-7EE6-4342-B048-85BDC9FD1C3A}</a:tableStyleId>
              </a:tblPr>
              <a:tblGrid>
                <a:gridCol w="4229100"/>
                <a:gridCol w="4229100"/>
              </a:tblGrid>
              <a:tr h="459389">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576128">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შვედეთის თავდაცვის უნივერსიტეტის უმაღლესი ოფიცერთა კურსის სასწავლო ვიზიტი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7-11 </a:t>
                      </a:r>
                      <a:r>
                        <a:rPr lang="ka-GE" sz="1400" b="1" kern="1200" dirty="0" smtClean="0">
                          <a:solidFill>
                            <a:schemeClr val="accent2">
                              <a:lumMod val="50000"/>
                            </a:schemeClr>
                          </a:solidFill>
                          <a:latin typeface="BPG Banner Caps" pitchFamily="18" charset="0"/>
                          <a:ea typeface="+mn-ea"/>
                          <a:cs typeface="+mn-cs"/>
                        </a:rPr>
                        <a:t>ოქტომბერი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76128">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შვედეთის თავდაცვის უნივერსიტეტის ვიცე კანცლერის ვიზიტი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7-11 ოქტომბრის  პერიოდში (2 დღე)</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76128">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კურსი - "დასახლებულ ტერიტორიაზე ბრძოლა"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13-26 ოქტომბერი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76128">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ვიზიტი სომხეთის ვაზგენ სარგსიანის სამხედრო უნივერსიტეტში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28-30 ოქტომბერი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7729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"On job training" - კურსი ლიეტუვას სამხედრო აკადემიაში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7-11 ოქტომბერი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7729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სამაგისტრო პროგრამის ანალიზი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15-18 ოქტომბერი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7729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აკადემიის გზამკვლევის დაბეჭდვა და გავრცელება</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ოქტომბერი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bl>
          </a:graphicData>
        </a:graphic>
      </p:graphicFrame>
      <p:sp>
        <p:nvSpPr>
          <p:cNvPr id="4" name="Rectangle 3"/>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sz="2400" dirty="0"/>
          </a:p>
        </p:txBody>
      </p:sp>
      <p:sp>
        <p:nvSpPr>
          <p:cNvPr id="5" name="TextBox 4"/>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31868589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11193518"/>
              </p:ext>
            </p:extLst>
          </p:nvPr>
        </p:nvGraphicFramePr>
        <p:xfrm>
          <a:off x="381000" y="1295400"/>
          <a:ext cx="8458200" cy="4603178"/>
        </p:xfrm>
        <a:graphic>
          <a:graphicData uri="http://schemas.openxmlformats.org/drawingml/2006/table">
            <a:tbl>
              <a:tblPr firstRow="1" bandRow="1">
                <a:tableStyleId>{5C22544A-7EE6-4342-B048-85BDC9FD1C3A}</a:tableStyleId>
              </a:tblPr>
              <a:tblGrid>
                <a:gridCol w="4229100"/>
                <a:gridCol w="4229100"/>
              </a:tblGrid>
              <a:tr h="632457">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793177">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აშშ-ს ეროვნული გვარდიის კაპელანების ვიზიტი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11-15 ნოემბერი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3177">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ორი ფრანგი კადეტის ვიზიტი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12-15 ნოემბერი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ჩრდილოეთ ჯორჯიის უნივერსიტეტში სიმპოზიუმზე აკადემიის იუნკერის მივლინება</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9-16 ნოემბერი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უნგრეთის საჯარო სამსახურის უნივერსიტეტში აკადემიის წარმომადგენლების ვიზიტი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25 ნოემბერი-8 დეკემბერი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გერმანიაში დისტანციური სწავლების კურსზე აკადემიის წარმომადგენლის მივლინება</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4-7 ნოემბერი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bl>
          </a:graphicData>
        </a:graphic>
      </p:graphicFrame>
      <p:sp>
        <p:nvSpPr>
          <p:cNvPr id="4" name="Rectangle 3"/>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22526742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a:t>
            </a:r>
            <a:r>
              <a:rPr lang="en-US" sz="2400" b="1" dirty="0" smtClean="0">
                <a:solidFill>
                  <a:schemeClr val="accent2">
                    <a:lumMod val="50000"/>
                  </a:schemeClr>
                </a:solidFill>
                <a:latin typeface="BPG Banner Caps" pitchFamily="18" charset="0"/>
              </a:rPr>
              <a:t> 2020</a:t>
            </a:r>
            <a:r>
              <a:rPr lang="ka-GE" sz="2400" b="1" dirty="0" smtClean="0">
                <a:solidFill>
                  <a:schemeClr val="accent2">
                    <a:lumMod val="50000"/>
                  </a:schemeClr>
                </a:solidFill>
                <a:latin typeface="BPG Banner Caps" pitchFamily="18" charset="0"/>
              </a:rPr>
              <a:t> წლის გეგმა</a:t>
            </a:r>
            <a:r>
              <a:rPr lang="en-US" sz="2400" b="1" dirty="0" smtClean="0">
                <a:solidFill>
                  <a:schemeClr val="accent2">
                    <a:lumMod val="50000"/>
                  </a:schemeClr>
                </a:solidFill>
                <a:latin typeface="BPG Banner Caps" pitchFamily="18" charset="0"/>
              </a:rPr>
              <a:t> </a:t>
            </a:r>
            <a:endParaRPr lang="ru-RU" sz="2400" b="1" dirty="0">
              <a:solidFill>
                <a:schemeClr val="accent2">
                  <a:lumMod val="50000"/>
                </a:schemeClr>
              </a:solidFill>
              <a:latin typeface="BPG Banner Caps"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1044738808"/>
              </p:ext>
            </p:extLst>
          </p:nvPr>
        </p:nvGraphicFramePr>
        <p:xfrm>
          <a:off x="457200" y="1524000"/>
          <a:ext cx="8458200" cy="4953000"/>
        </p:xfrm>
        <a:graphic>
          <a:graphicData uri="http://schemas.openxmlformats.org/drawingml/2006/table">
            <a:tbl>
              <a:tblPr firstRow="1" bandRow="1">
                <a:tableStyleId>{5C22544A-7EE6-4342-B048-85BDC9FD1C3A}</a:tableStyleId>
              </a:tblPr>
              <a:tblGrid>
                <a:gridCol w="4229100"/>
                <a:gridCol w="4229100"/>
              </a:tblGrid>
              <a:tr h="513460">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643941">
                <a:tc>
                  <a:txBody>
                    <a:bodyPr/>
                    <a:lstStyle/>
                    <a:p>
                      <a:pPr marL="0" marR="0" algn="l">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ფრანგი (რუსულენოვანი და ინგლისურენოვანი) კადეტების ვიზიტი აკადემიაში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13 იანვარი - 7 თებერვალი, 2020</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643941">
                <a:tc>
                  <a:txBody>
                    <a:bodyPr/>
                    <a:lstStyle/>
                    <a:p>
                      <a:pPr marL="0" marR="0" algn="l">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კადეტთა მეექვსე საერთაშორისო კვირეული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აპრილი</a:t>
                      </a:r>
                      <a:r>
                        <a:rPr lang="en-US" sz="1400" b="1" kern="1200" dirty="0">
                          <a:solidFill>
                            <a:schemeClr val="accent2">
                              <a:lumMod val="50000"/>
                            </a:schemeClr>
                          </a:solidFill>
                          <a:latin typeface="BPG Banner Caps" pitchFamily="18" charset="0"/>
                          <a:ea typeface="+mn-ea"/>
                          <a:cs typeface="+mn-cs"/>
                        </a:rPr>
                        <a:t>, </a:t>
                      </a:r>
                      <a:r>
                        <a:rPr lang="ka-GE" sz="1400" b="1" kern="1200" dirty="0">
                          <a:solidFill>
                            <a:schemeClr val="accent2">
                              <a:lumMod val="50000"/>
                            </a:schemeClr>
                          </a:solidFill>
                          <a:latin typeface="BPG Banner Caps" pitchFamily="18" charset="0"/>
                          <a:ea typeface="+mn-ea"/>
                          <a:cs typeface="+mn-cs"/>
                        </a:rPr>
                        <a:t>2020</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84384">
                <a:tc>
                  <a:txBody>
                    <a:bodyPr/>
                    <a:lstStyle/>
                    <a:p>
                      <a:pPr marL="0" marR="0" algn="l">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რექტორების სამმხრივი შეხვედრა (თურქეთი, აზერბაიჯანი, საქართველო) და კადეტთა სამმხრივი სპორტული შეჯიბრი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სავარაუდოდ: მაისი, 2020</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1050553">
                <a:tc>
                  <a:txBody>
                    <a:bodyPr/>
                    <a:lstStyle/>
                    <a:p>
                      <a:pPr marL="0" marR="0" algn="l">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აშშ არმიის ევროპის სარდლობის გაერთიანებული მრავალეროვნული მზადყოფნის ცენტრის მიერ სტაბილურობის შენარჩუნებისა და საქმოქალაქო მხარდაჭერის ოპერაციების კურსის ჩატარება</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30 მარტი-10 აპრილი, 2020</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1316721">
                <a:tc>
                  <a:txBody>
                    <a:bodyPr/>
                    <a:lstStyle/>
                    <a:p>
                      <a:pPr marL="0" marR="0" algn="l">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იუნკერების მონაწილეობა სამხედრო და სამეცნიერო გაცვლით პროექტებში შემდეგ ქვეყნებში: ამერიკა, კანადა, რუმინეთი, ლიეტუვა, ლატვია, თურქეთი, იტალია, </a:t>
                      </a:r>
                      <a:r>
                        <a:rPr lang="ka-GE" sz="1400" b="1" kern="1200" dirty="0" smtClean="0">
                          <a:solidFill>
                            <a:schemeClr val="accent2">
                              <a:lumMod val="50000"/>
                            </a:schemeClr>
                          </a:solidFill>
                          <a:latin typeface="BPG Banner Caps" pitchFamily="18" charset="0"/>
                          <a:ea typeface="+mn-ea"/>
                          <a:cs typeface="+mn-cs"/>
                        </a:rPr>
                        <a:t>საფრანგეთი</a:t>
                      </a:r>
                      <a:r>
                        <a:rPr lang="en-US" sz="1400" b="1" kern="1200" dirty="0" smtClean="0">
                          <a:solidFill>
                            <a:schemeClr val="accent2">
                              <a:lumMod val="50000"/>
                            </a:schemeClr>
                          </a:solidFill>
                          <a:latin typeface="BPG Banner Caps" pitchFamily="18" charset="0"/>
                          <a:ea typeface="+mn-ea"/>
                          <a:cs typeface="+mn-cs"/>
                        </a:rPr>
                        <a:t>, </a:t>
                      </a:r>
                      <a:r>
                        <a:rPr lang="ka-GE" sz="1400" b="1" kern="1200" dirty="0" smtClean="0">
                          <a:solidFill>
                            <a:schemeClr val="accent2">
                              <a:lumMod val="50000"/>
                            </a:schemeClr>
                          </a:solidFill>
                          <a:latin typeface="BPG Banner Caps" pitchFamily="18" charset="0"/>
                          <a:ea typeface="+mn-ea"/>
                          <a:cs typeface="+mn-cs"/>
                        </a:rPr>
                        <a:t>გერმანია</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en-US" sz="1400" b="1" kern="1200" dirty="0">
                          <a:solidFill>
                            <a:schemeClr val="accent2">
                              <a:lumMod val="50000"/>
                            </a:schemeClr>
                          </a:solidFill>
                          <a:latin typeface="BPG Banner Caps" pitchFamily="18" charset="0"/>
                          <a:ea typeface="+mn-ea"/>
                          <a:cs typeface="+mn-cs"/>
                        </a:rPr>
                        <a:t>II-III </a:t>
                      </a:r>
                      <a:r>
                        <a:rPr lang="ka-GE" sz="1400" b="1" kern="1200" dirty="0">
                          <a:solidFill>
                            <a:schemeClr val="accent2">
                              <a:lumMod val="50000"/>
                            </a:schemeClr>
                          </a:solidFill>
                          <a:latin typeface="BPG Banner Caps" pitchFamily="18" charset="0"/>
                          <a:ea typeface="+mn-ea"/>
                          <a:cs typeface="+mn-cs"/>
                        </a:rPr>
                        <a:t>კვატალი, 2020</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bl>
          </a:graphicData>
        </a:graphic>
      </p:graphicFrame>
    </p:spTree>
    <p:extLst>
      <p:ext uri="{BB962C8B-B14F-4D97-AF65-F5344CB8AC3E}">
        <p14:creationId xmlns:p14="http://schemas.microsoft.com/office/powerpoint/2010/main" val="203559980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a:t>
            </a:r>
            <a:r>
              <a:rPr lang="en-US" sz="2400" b="1" dirty="0" smtClean="0">
                <a:solidFill>
                  <a:schemeClr val="accent2">
                    <a:lumMod val="50000"/>
                  </a:schemeClr>
                </a:solidFill>
                <a:latin typeface="BPG Banner Caps" pitchFamily="18" charset="0"/>
              </a:rPr>
              <a:t> 2020</a:t>
            </a:r>
            <a:r>
              <a:rPr lang="ka-GE" sz="2400" b="1" dirty="0" smtClean="0">
                <a:solidFill>
                  <a:schemeClr val="accent2">
                    <a:lumMod val="50000"/>
                  </a:schemeClr>
                </a:solidFill>
                <a:latin typeface="BPG Banner Caps" pitchFamily="18" charset="0"/>
              </a:rPr>
              <a:t> წლის გეგმა</a:t>
            </a:r>
            <a:r>
              <a:rPr lang="en-US" sz="2400" b="1" dirty="0" smtClean="0">
                <a:solidFill>
                  <a:schemeClr val="accent2">
                    <a:lumMod val="50000"/>
                  </a:schemeClr>
                </a:solidFill>
                <a:latin typeface="BPG Banner Caps" pitchFamily="18" charset="0"/>
              </a:rPr>
              <a:t> </a:t>
            </a:r>
            <a:endParaRPr lang="ru-RU" sz="2400" b="1" dirty="0">
              <a:solidFill>
                <a:schemeClr val="accent2">
                  <a:lumMod val="50000"/>
                </a:schemeClr>
              </a:solidFill>
              <a:latin typeface="BPG Banner Caps"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3289939636"/>
              </p:ext>
            </p:extLst>
          </p:nvPr>
        </p:nvGraphicFramePr>
        <p:xfrm>
          <a:off x="457200" y="1447800"/>
          <a:ext cx="8458200" cy="4438161"/>
        </p:xfrm>
        <a:graphic>
          <a:graphicData uri="http://schemas.openxmlformats.org/drawingml/2006/table">
            <a:tbl>
              <a:tblPr firstRow="1" bandRow="1">
                <a:tableStyleId>{5C22544A-7EE6-4342-B048-85BDC9FD1C3A}</a:tableStyleId>
              </a:tblPr>
              <a:tblGrid>
                <a:gridCol w="4229100"/>
                <a:gridCol w="4229100"/>
              </a:tblGrid>
              <a:tr h="549527">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593609">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იუნკერების ჩარიცხვა აშშ-ს, საფრანგეთის, გერმანიის, თურქეთის სამხედრო სასწავლებლებში.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სექტემბერი-ოქტომბერი. 2020</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93609">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გერმანიის ბუნდესვერის სპორტის სკოლის ინსტრუქტორების ვიზიტი გამოცდილების გაზიარების მიზნით</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სასურველი თარიღია: მარტი-აპრილი, 2020</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93609">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ენების  სწავლების განვითარების მიმართულებით თანამშრომლობა შვედეთის თავდაცვის უნივერსიტეტთან და  საერთაშორისო ენების კოორდინაციის ბიუროსთან (ევროპის პარტნიორი ენების ტრენინგ ცენტრთან (</a:t>
                      </a:r>
                      <a:r>
                        <a:rPr lang="en-US" sz="1400" b="1" kern="1200" dirty="0" smtClean="0">
                          <a:solidFill>
                            <a:schemeClr val="accent2">
                              <a:lumMod val="50000"/>
                            </a:schemeClr>
                          </a:solidFill>
                          <a:latin typeface="BPG Banner Caps" pitchFamily="18" charset="0"/>
                          <a:ea typeface="+mn-ea"/>
                          <a:cs typeface="+mn-cs"/>
                        </a:rPr>
                        <a:t>PLTCE)</a:t>
                      </a:r>
                      <a:r>
                        <a:rPr lang="ka-GE" sz="1400" b="1" kern="1200" dirty="0" smtClean="0">
                          <a:solidFill>
                            <a:schemeClr val="accent2">
                              <a:lumMod val="50000"/>
                            </a:schemeClr>
                          </a:solidFill>
                          <a:latin typeface="BPG Banner Caps" pitchFamily="18" charset="0"/>
                          <a:ea typeface="+mn-ea"/>
                          <a:cs typeface="+mn-cs"/>
                        </a:rPr>
                        <a:t>)</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en-US" sz="1400" b="1" kern="1200" dirty="0">
                          <a:solidFill>
                            <a:schemeClr val="accent2">
                              <a:lumMod val="50000"/>
                            </a:schemeClr>
                          </a:solidFill>
                          <a:latin typeface="BPG Banner Caps" pitchFamily="18" charset="0"/>
                          <a:ea typeface="+mn-ea"/>
                          <a:cs typeface="+mn-cs"/>
                        </a:rPr>
                        <a:t>II </a:t>
                      </a:r>
                      <a:r>
                        <a:rPr lang="ka-GE" sz="1400" b="1" kern="1200" dirty="0">
                          <a:solidFill>
                            <a:schemeClr val="accent2">
                              <a:lumMod val="50000"/>
                            </a:schemeClr>
                          </a:solidFill>
                          <a:latin typeface="BPG Banner Caps" pitchFamily="18" charset="0"/>
                          <a:ea typeface="+mn-ea"/>
                          <a:cs typeface="+mn-cs"/>
                        </a:rPr>
                        <a:t>კვარტალი, 2020</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94815">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აკადემია -</a:t>
                      </a:r>
                      <a:r>
                        <a:rPr lang="en-US" sz="1400" b="1" kern="1200" dirty="0" smtClean="0">
                          <a:solidFill>
                            <a:schemeClr val="accent2">
                              <a:lumMod val="50000"/>
                            </a:schemeClr>
                          </a:solidFill>
                          <a:latin typeface="BPG Banner Caps" pitchFamily="18" charset="0"/>
                          <a:ea typeface="+mn-ea"/>
                          <a:cs typeface="+mn-cs"/>
                        </a:rPr>
                        <a:t>DEEP </a:t>
                      </a:r>
                      <a:r>
                        <a:rPr lang="ka-GE" sz="1400" b="1" kern="1200" dirty="0" smtClean="0">
                          <a:solidFill>
                            <a:schemeClr val="accent2">
                              <a:lumMod val="50000"/>
                            </a:schemeClr>
                          </a:solidFill>
                          <a:latin typeface="BPG Banner Caps" pitchFamily="18" charset="0"/>
                          <a:ea typeface="+mn-ea"/>
                          <a:cs typeface="+mn-cs"/>
                        </a:rPr>
                        <a:t>წლიური პროგრამის გადახედვა</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en-US" sz="1400" b="1" kern="1200" dirty="0" smtClean="0">
                          <a:solidFill>
                            <a:schemeClr val="accent2">
                              <a:lumMod val="50000"/>
                            </a:schemeClr>
                          </a:solidFill>
                          <a:latin typeface="BPG Banner Caps" pitchFamily="18" charset="0"/>
                          <a:ea typeface="+mn-ea"/>
                          <a:cs typeface="+mn-cs"/>
                        </a:rPr>
                        <a:t>16 </a:t>
                      </a:r>
                      <a:r>
                        <a:rPr lang="ka-GE" sz="1400" b="1" kern="1200" dirty="0" smtClean="0">
                          <a:solidFill>
                            <a:schemeClr val="accent2">
                              <a:lumMod val="50000"/>
                            </a:schemeClr>
                          </a:solidFill>
                          <a:latin typeface="BPG Banner Caps" pitchFamily="18" charset="0"/>
                          <a:ea typeface="+mn-ea"/>
                          <a:cs typeface="+mn-cs"/>
                        </a:rPr>
                        <a:t>მარტის კვირა</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94815">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ლიდერობის სემინარი </a:t>
                      </a:r>
                      <a:r>
                        <a:rPr lang="en-US" sz="1400" b="1" kern="1200" dirty="0">
                          <a:solidFill>
                            <a:schemeClr val="accent2">
                              <a:lumMod val="50000"/>
                            </a:schemeClr>
                          </a:solidFill>
                          <a:latin typeface="BPG Banner Caps" pitchFamily="18" charset="0"/>
                          <a:ea typeface="+mn-ea"/>
                          <a:cs typeface="+mn-cs"/>
                        </a:rPr>
                        <a:t>(NATO)</a:t>
                      </a: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24-28 თებერვალი, 2020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bl>
          </a:graphicData>
        </a:graphic>
      </p:graphicFrame>
    </p:spTree>
    <p:extLst>
      <p:ext uri="{BB962C8B-B14F-4D97-AF65-F5344CB8AC3E}">
        <p14:creationId xmlns:p14="http://schemas.microsoft.com/office/powerpoint/2010/main" val="899247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37381" y="868666"/>
          <a:ext cx="8991600" cy="5943598"/>
        </p:xfrm>
        <a:graphic>
          <a:graphicData uri="http://schemas.openxmlformats.org/drawingml/2006/table">
            <a:tbl>
              <a:tblPr>
                <a:tableStyleId>{5940675A-B579-460E-94D1-54222C63F5DA}</a:tableStyleId>
              </a:tblPr>
              <a:tblGrid>
                <a:gridCol w="304800"/>
                <a:gridCol w="4114800"/>
                <a:gridCol w="2558778"/>
                <a:gridCol w="2013222"/>
              </a:tblGrid>
              <a:tr h="261527">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 N </a:t>
                      </a:r>
                    </a:p>
                  </a:txBody>
                  <a:tcPr marL="5839" marR="5839" marT="5839" marB="0" anchor="ctr"/>
                </a:tc>
                <a:tc>
                  <a:txBody>
                    <a:body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 ღონისძიების დასახელება </a:t>
                      </a:r>
                    </a:p>
                  </a:txBody>
                  <a:tcPr marL="5839" marR="5839" marT="5839" marB="0" anchor="ctr"/>
                </a:tc>
                <a:tc>
                  <a:txBody>
                    <a:body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ჩატარების დრო </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ჩატარების </a:t>
                      </a:r>
                      <a:r>
                        <a:rPr lang="ka-GE" sz="1100" b="1" kern="1200" dirty="0">
                          <a:solidFill>
                            <a:schemeClr val="accent2">
                              <a:lumMod val="50000"/>
                            </a:schemeClr>
                          </a:solidFill>
                          <a:latin typeface="BPG Banner Caps" pitchFamily="18" charset="0"/>
                          <a:ea typeface="+mn-ea"/>
                          <a:cs typeface="Arial" panose="020B0604020202020204" pitchFamily="34" charset="0"/>
                        </a:rPr>
                        <a:t>ადგილი </a:t>
                      </a:r>
                    </a:p>
                  </a:txBody>
                  <a:tcPr marL="5839" marR="5839" marT="5839" marB="0" anchor="ctr"/>
                </a:tc>
              </a:tr>
              <a:tr h="641123">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14</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მექანიკის ინჟინერიის პროგრამის დამტკიცება / აკრედიტაცია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სექტემბერი</a:t>
                      </a:r>
                      <a:r>
                        <a:rPr lang="en-US" sz="1100" b="1" kern="1200" dirty="0" smtClean="0">
                          <a:solidFill>
                            <a:schemeClr val="accent2">
                              <a:lumMod val="50000"/>
                            </a:schemeClr>
                          </a:solidFill>
                          <a:latin typeface="BPG Banner Caps" pitchFamily="18" charset="0"/>
                          <a:ea typeface="+mn-ea"/>
                          <a:cs typeface="Arial" panose="020B0604020202020204" pitchFamily="34" charset="0"/>
                        </a:rPr>
                        <a:t> 2019</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r>
              <a:tr h="373763">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15</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II</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შუალედური გამოცდები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07 – 11 ოქტომბერი 2019 წელი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261527">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16</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IV</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შუალედური გამოცდები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15 – 18 ოქტომბერი 2019 წელი</a:t>
                      </a:r>
                      <a:endParaRPr lang="en-US" sz="11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514963">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17</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არაქართულენოვანი სტუდენტების შუალედური გამოცდები</a:t>
                      </a:r>
                    </a:p>
                  </a:txBody>
                  <a:tcPr marL="5839" marR="5839" marT="583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22 – 25 ოქტომბერი 2019 წელი</a:t>
                      </a:r>
                      <a:endParaRPr lang="en-US" sz="11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261527">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18</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გერმანული ენის მასწავლებლის მოძიება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ოქტომბერი 2019 წელი</a:t>
                      </a:r>
                      <a:endParaRPr lang="en-US" sz="11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515040">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19</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აკადემიის სასწავლო პროცესის მოდულურ სისტემაზე გადასვლა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95" marR="5895" marT="5895"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სექტემბერი</a:t>
                      </a:r>
                      <a:r>
                        <a:rPr lang="en-US" sz="1100" b="1" kern="1200" dirty="0" smtClean="0">
                          <a:solidFill>
                            <a:schemeClr val="accent2">
                              <a:lumMod val="50000"/>
                            </a:schemeClr>
                          </a:solidFill>
                          <a:latin typeface="BPG Banner Caps" pitchFamily="18" charset="0"/>
                          <a:ea typeface="+mn-ea"/>
                          <a:cs typeface="Arial" panose="020B0604020202020204" pitchFamily="34" charset="0"/>
                        </a:rPr>
                        <a:t> 2019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95" marR="5895" marT="5895" marB="0" anchor="ctr"/>
                </a:tc>
                <a:tc>
                  <a:txBody>
                    <a:body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95" marR="5895" marT="5895" marB="0" anchor="ctr"/>
                </a:tc>
              </a:tr>
              <a:tr h="515040">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en-US" sz="1100" b="1" kern="1200" dirty="0">
                          <a:solidFill>
                            <a:schemeClr val="accent2">
                              <a:lumMod val="50000"/>
                            </a:schemeClr>
                          </a:solidFill>
                          <a:latin typeface="BPG Banner Caps" pitchFamily="18" charset="0"/>
                          <a:ea typeface="+mn-ea"/>
                          <a:cs typeface="Arial" panose="020B0604020202020204" pitchFamily="34" charset="0"/>
                        </a:rPr>
                        <a:t>I </a:t>
                      </a:r>
                      <a:r>
                        <a:rPr lang="ka-GE" sz="1100" b="1" kern="1200" dirty="0">
                          <a:solidFill>
                            <a:schemeClr val="accent2">
                              <a:lumMod val="50000"/>
                            </a:schemeClr>
                          </a:solidFill>
                          <a:latin typeface="BPG Banner Caps" pitchFamily="18" charset="0"/>
                          <a:ea typeface="+mn-ea"/>
                          <a:cs typeface="Arial" panose="020B0604020202020204" pitchFamily="34" charset="0"/>
                        </a:rPr>
                        <a:t>კურსის იუნკერებისთვის დიაგნოსტიკური ტესტი ინგლისურ ენაში</a:t>
                      </a:r>
                    </a:p>
                  </a:txBody>
                  <a:tcPr marL="5895" marR="5895" marT="5895"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სექტემბერი</a:t>
                      </a:r>
                      <a:r>
                        <a:rPr lang="en-US" sz="1100" b="1" kern="1200" dirty="0" smtClean="0">
                          <a:solidFill>
                            <a:schemeClr val="accent2">
                              <a:lumMod val="50000"/>
                            </a:schemeClr>
                          </a:solidFill>
                          <a:latin typeface="BPG Banner Caps" pitchFamily="18" charset="0"/>
                          <a:ea typeface="+mn-ea"/>
                          <a:cs typeface="Arial" panose="020B0604020202020204" pitchFamily="34" charset="0"/>
                        </a:rPr>
                        <a:t> 2019</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95" marR="5895" marT="5895" marB="0" anchor="ctr"/>
                </a:tc>
                <a:tc>
                  <a:txBody>
                    <a:body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95" marR="5895" marT="5895" marB="0" anchor="ctr"/>
                </a:tc>
              </a:tr>
              <a:tr h="514963">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21</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მექანიკის ინჟინერიის პროგრამის (სილაბუსების მომზადება) დამტკიცება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სექტემბერი</a:t>
                      </a:r>
                      <a:r>
                        <a:rPr lang="en-US" sz="1100" b="1" kern="1200" dirty="0" smtClean="0">
                          <a:solidFill>
                            <a:schemeClr val="accent2">
                              <a:lumMod val="50000"/>
                            </a:schemeClr>
                          </a:solidFill>
                          <a:latin typeface="BPG Banner Caps" pitchFamily="18" charset="0"/>
                          <a:ea typeface="+mn-ea"/>
                          <a:cs typeface="Arial" panose="020B0604020202020204" pitchFamily="34" charset="0"/>
                        </a:rPr>
                        <a:t> 2019</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r>
              <a:tr h="261527">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22</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II</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და </a:t>
                      </a:r>
                      <a:r>
                        <a:rPr lang="en-US" sz="1100" b="1" kern="1200" dirty="0" smtClean="0">
                          <a:solidFill>
                            <a:schemeClr val="accent2">
                              <a:lumMod val="50000"/>
                            </a:schemeClr>
                          </a:solidFill>
                          <a:latin typeface="BPG Banner Caps" pitchFamily="18" charset="0"/>
                          <a:ea typeface="+mn-ea"/>
                          <a:cs typeface="Arial" panose="020B0604020202020204" pitchFamily="34" charset="0"/>
                        </a:rPr>
                        <a:t>IV</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შუალედური გამოცდები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07 – 1</a:t>
                      </a:r>
                      <a:r>
                        <a:rPr lang="en-US" sz="1100" b="1" kern="1200" dirty="0" smtClean="0">
                          <a:solidFill>
                            <a:schemeClr val="accent2">
                              <a:lumMod val="50000"/>
                            </a:schemeClr>
                          </a:solidFill>
                          <a:latin typeface="BPG Banner Caps" pitchFamily="18" charset="0"/>
                          <a:ea typeface="+mn-ea"/>
                          <a:cs typeface="Arial" panose="020B0604020202020204" pitchFamily="34" charset="0"/>
                        </a:rPr>
                        <a:t>8</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ოქტომბერი 2019 წელი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514963">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23</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არაქართულენოვანი სტუდენტების შუალედური გამოცდები</a:t>
                      </a:r>
                    </a:p>
                  </a:txBody>
                  <a:tcPr marL="5839" marR="5839" marT="583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22 – 25 ოქტომბერი 2019 წელი</a:t>
                      </a:r>
                      <a:endParaRPr lang="en-US" sz="11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261527">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24</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b="1" kern="1200" dirty="0" smtClean="0">
                          <a:solidFill>
                            <a:schemeClr val="accent2">
                              <a:lumMod val="50000"/>
                            </a:schemeClr>
                          </a:solidFill>
                          <a:latin typeface="BPG Banner Caps" pitchFamily="18" charset="0"/>
                          <a:ea typeface="+mn-ea"/>
                          <a:cs typeface="Arial" panose="020B0604020202020204" pitchFamily="34" charset="0"/>
                        </a:rPr>
                        <a:t>II</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და </a:t>
                      </a:r>
                      <a:r>
                        <a:rPr lang="en-US" sz="1100" b="1" kern="1200" dirty="0" smtClean="0">
                          <a:solidFill>
                            <a:schemeClr val="accent2">
                              <a:lumMod val="50000"/>
                            </a:schemeClr>
                          </a:solidFill>
                          <a:latin typeface="BPG Banner Caps" pitchFamily="18" charset="0"/>
                          <a:ea typeface="+mn-ea"/>
                          <a:cs typeface="Arial" panose="020B0604020202020204" pitchFamily="34" charset="0"/>
                        </a:rPr>
                        <a:t>IV</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დასკვნითი გამოცდები</a:t>
                      </a:r>
                    </a:p>
                  </a:txBody>
                  <a:tcPr marL="5839" marR="5839" marT="583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16-30 ნოემბერი 2019 წელი</a:t>
                      </a:r>
                    </a:p>
                  </a:txBody>
                  <a:tcPr marL="5839" marR="5839" marT="5839" marB="0" anchor="ctr"/>
                </a:tc>
                <a:tc>
                  <a:txBody>
                    <a:body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261527">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25</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II</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დასკვნითი გამოცდები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16-23 ნოემბერი 2019 წელი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261527">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26</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IV</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დასკვნითი გამოცდები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23-30</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ნოემბერი 2019 წელი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261527">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27</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კონსულტაციები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თვის და კვარტლის განმავლობაში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261527">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28</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აღდგენები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თვის და კვარტლის განმავლობაში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bl>
          </a:graphicData>
        </a:graphic>
      </p:graphicFrame>
      <p:sp>
        <p:nvSpPr>
          <p:cNvPr id="7" name="Rectangle 6"/>
          <p:cNvSpPr/>
          <p:nvPr/>
        </p:nvSpPr>
        <p:spPr>
          <a:xfrm>
            <a:off x="0" y="0"/>
            <a:ext cx="9144000" cy="754889"/>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9606" y="0"/>
            <a:ext cx="716268" cy="716268"/>
          </a:xfrm>
          <a:prstGeom prst="rect">
            <a:avLst/>
          </a:prstGeom>
        </p:spPr>
      </p:pic>
      <p:sp>
        <p:nvSpPr>
          <p:cNvPr id="12" name="TextBox 11"/>
          <p:cNvSpPr txBox="1"/>
          <p:nvPr/>
        </p:nvSpPr>
        <p:spPr>
          <a:xfrm>
            <a:off x="1375480" y="241001"/>
            <a:ext cx="7598682" cy="400110"/>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ბაკალავრიატი/</a:t>
            </a:r>
            <a:r>
              <a:rPr lang="ka-GE" sz="2000" b="1" dirty="0" smtClean="0">
                <a:solidFill>
                  <a:schemeClr val="accent2">
                    <a:lumMod val="50000"/>
                  </a:schemeClr>
                </a:solidFill>
                <a:latin typeface="BPG Banner Caps" pitchFamily="18" charset="0"/>
                <a:cs typeface="Arial" panose="020B0604020202020204" pitchFamily="34" charset="0"/>
              </a:rPr>
              <a:t>ჩატარებული</a:t>
            </a:r>
            <a:r>
              <a:rPr lang="ka-GE" b="1" dirty="0" smtClean="0">
                <a:solidFill>
                  <a:schemeClr val="accent2">
                    <a:lumMod val="50000"/>
                  </a:schemeClr>
                </a:solidFill>
                <a:latin typeface="BPG Banner Caps" pitchFamily="18" charset="0"/>
                <a:cs typeface="Arial" panose="020B0604020202020204" pitchFamily="34" charset="0"/>
              </a:rPr>
              <a:t> </a:t>
            </a:r>
            <a:r>
              <a:rPr lang="en-US" b="1" dirty="0" smtClean="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ძირითადი </a:t>
            </a:r>
            <a:r>
              <a:rPr lang="en-US" b="1" dirty="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ღონისძიებები</a:t>
            </a:r>
            <a:endParaRPr lang="en-US" b="1" dirty="0">
              <a:solidFill>
                <a:schemeClr val="accent2">
                  <a:lumMod val="50000"/>
                </a:schemeClr>
              </a:solidFill>
              <a:latin typeface="BPG Banner Caps" pitchFamily="18" charset="0"/>
            </a:endParaRPr>
          </a:p>
        </p:txBody>
      </p:sp>
    </p:spTree>
    <p:extLst>
      <p:ext uri="{BB962C8B-B14F-4D97-AF65-F5344CB8AC3E}">
        <p14:creationId xmlns:p14="http://schemas.microsoft.com/office/powerpoint/2010/main" val="34527434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20927" y="6026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95727"/>
            <a:ext cx="7785958" cy="1015663"/>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ბიბლიოთეკა/ </a:t>
            </a:r>
          </a:p>
          <a:p>
            <a:pPr algn="r"/>
            <a:r>
              <a:rPr lang="ka-GE" sz="2000" b="1" dirty="0" smtClean="0">
                <a:solidFill>
                  <a:schemeClr val="accent2">
                    <a:lumMod val="50000"/>
                  </a:schemeClr>
                </a:solidFill>
                <a:latin typeface="BPG Banner Caps" pitchFamily="18" charset="0"/>
              </a:rPr>
              <a:t>განხორციელებული ღონისძიებები</a:t>
            </a:r>
            <a:endParaRPr lang="en-US" sz="2000" b="1" dirty="0">
              <a:solidFill>
                <a:schemeClr val="accent2">
                  <a:lumMod val="50000"/>
                </a:schemeClr>
              </a:solidFill>
              <a:latin typeface="BPG Banner Caps" pitchFamily="18" charset="0"/>
            </a:endParaRPr>
          </a:p>
          <a:p>
            <a:pPr algn="r"/>
            <a:endParaRPr lang="en-US" sz="20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975929" y="1640318"/>
            <a:ext cx="7862157" cy="3416320"/>
          </a:xfrm>
          <a:prstGeom prst="rect">
            <a:avLst/>
          </a:prstGeom>
        </p:spPr>
        <p:txBody>
          <a:bodyPr wrap="square">
            <a:spAutoFit/>
          </a:bodyPr>
          <a:lstStyle/>
          <a:p>
            <a:pPr marL="285750" lvl="0" indent="-285750">
              <a:lnSpc>
                <a:spcPct val="150000"/>
              </a:lnSpc>
              <a:buFont typeface="Wingdings" panose="05000000000000000000" pitchFamily="2" charset="2"/>
              <a:buChar char="Ø"/>
            </a:pPr>
            <a:r>
              <a:rPr lang="ka-GE" sz="1600" b="1" dirty="0" smtClean="0">
                <a:solidFill>
                  <a:schemeClr val="accent2">
                    <a:lumMod val="50000"/>
                  </a:schemeClr>
                </a:solidFill>
                <a:latin typeface="BPG Banner Caps" pitchFamily="18" charset="0"/>
                <a:cs typeface="Arial" panose="020B0604020202020204" pitchFamily="34" charset="0"/>
              </a:rPr>
              <a:t>მიმდინარეობდა </a:t>
            </a:r>
            <a:r>
              <a:rPr lang="ka-GE" sz="1600" b="1" dirty="0">
                <a:solidFill>
                  <a:schemeClr val="accent2">
                    <a:lumMod val="50000"/>
                  </a:schemeClr>
                </a:solidFill>
                <a:latin typeface="BPG Banner Caps" pitchFamily="18" charset="0"/>
                <a:cs typeface="Arial" panose="020B0604020202020204" pitchFamily="34" charset="0"/>
              </a:rPr>
              <a:t>მუშაობა ბიბლიოთეკის ფონდების, სახელმძღვანელოების, რიდერების, სხვადასხვა სასწავლო მასალების სასწავლო პროგრამებთან თავსებადობის შესადარებლად, აღმოიფხვრა ხარვეზები;</a:t>
            </a:r>
          </a:p>
          <a:p>
            <a:pPr marL="285750" lvl="0" indent="-285750">
              <a:lnSpc>
                <a:spcPct val="150000"/>
              </a:lnSpc>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ფონდი შეივსო </a:t>
            </a:r>
            <a:r>
              <a:rPr lang="ka-GE" sz="1600" b="1" dirty="0" smtClean="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სასწავლო, დარგობრივი, საცნობარო და მხატვრული ლიტერატურით;</a:t>
            </a:r>
          </a:p>
          <a:p>
            <a:pPr marL="285750" lvl="0" indent="-285750">
              <a:lnSpc>
                <a:spcPct val="150000"/>
              </a:lnSpc>
              <a:buFont typeface="Wingdings" panose="05000000000000000000" pitchFamily="2" charset="2"/>
              <a:buChar char="Ø"/>
            </a:pPr>
            <a:r>
              <a:rPr lang="ka-GE" sz="1600" b="1" dirty="0" smtClean="0">
                <a:solidFill>
                  <a:schemeClr val="accent2">
                    <a:lumMod val="50000"/>
                  </a:schemeClr>
                </a:solidFill>
                <a:latin typeface="BPG Banner Caps" pitchFamily="18" charset="0"/>
                <a:cs typeface="Arial" panose="020B0604020202020204" pitchFamily="34" charset="0"/>
              </a:rPr>
              <a:t>ბიბლიოთეკაში </a:t>
            </a:r>
            <a:r>
              <a:rPr lang="ka-GE" sz="1600" b="1" dirty="0">
                <a:solidFill>
                  <a:schemeClr val="accent2">
                    <a:lumMod val="50000"/>
                  </a:schemeClr>
                </a:solidFill>
                <a:latin typeface="BPG Banner Caps" pitchFamily="18" charset="0"/>
                <a:cs typeface="Arial" panose="020B0604020202020204" pitchFamily="34" charset="0"/>
              </a:rPr>
              <a:t>უწყვეტ რეჟიმში მიმდინარეობდა მკითხველთა მომსახურება წიგნადი ფონდით, სასწავლო მასალების ამობეჭდვა, გამრავლება, წიგნების რესტავრაცია, სხვადასხვა სამსახურების სამუშაო პროცესისთვის საჭირო ბეჭდური პროდუქციის გამრავლება, აკინძვა;</a:t>
            </a:r>
          </a:p>
        </p:txBody>
      </p:sp>
    </p:spTree>
    <p:extLst>
      <p:ext uri="{BB962C8B-B14F-4D97-AF65-F5344CB8AC3E}">
        <p14:creationId xmlns:p14="http://schemas.microsoft.com/office/powerpoint/2010/main" val="257678196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20927" y="6026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95727"/>
            <a:ext cx="7785958" cy="1015663"/>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ბიბლიოთეკა/ </a:t>
            </a:r>
          </a:p>
          <a:p>
            <a:pPr algn="r"/>
            <a:r>
              <a:rPr lang="ka-GE" sz="2000" b="1" dirty="0" smtClean="0">
                <a:solidFill>
                  <a:schemeClr val="accent2">
                    <a:lumMod val="50000"/>
                  </a:schemeClr>
                </a:solidFill>
                <a:latin typeface="BPG Banner Caps" pitchFamily="18" charset="0"/>
              </a:rPr>
              <a:t>დაგეგმილი ღონისძიებები</a:t>
            </a:r>
            <a:endParaRPr lang="en-US" sz="2000" b="1" dirty="0">
              <a:solidFill>
                <a:schemeClr val="accent2">
                  <a:lumMod val="50000"/>
                </a:schemeClr>
              </a:solidFill>
              <a:latin typeface="BPG Banner Caps" pitchFamily="18" charset="0"/>
            </a:endParaRPr>
          </a:p>
          <a:p>
            <a:pPr algn="r"/>
            <a:endParaRPr lang="en-US" sz="20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975929" y="1640318"/>
            <a:ext cx="7862157" cy="4154984"/>
          </a:xfrm>
          <a:prstGeom prst="rect">
            <a:avLst/>
          </a:prstGeom>
        </p:spPr>
        <p:txBody>
          <a:bodyPr wrap="square">
            <a:spAutoFit/>
          </a:bodyPr>
          <a:lstStyle/>
          <a:p>
            <a:pPr marL="285750" lvl="0" indent="-285750">
              <a:lnSpc>
                <a:spcPct val="150000"/>
              </a:lnSpc>
              <a:buFont typeface="Wingdings" panose="05000000000000000000" pitchFamily="2" charset="2"/>
              <a:buChar char="Ø"/>
            </a:pPr>
            <a:r>
              <a:rPr lang="ka-GE" sz="1600" b="1" dirty="0" smtClean="0">
                <a:solidFill>
                  <a:schemeClr val="accent2">
                    <a:lumMod val="50000"/>
                  </a:schemeClr>
                </a:solidFill>
                <a:latin typeface="BPG Banner Caps" pitchFamily="18" charset="0"/>
                <a:cs typeface="Arial" panose="020B0604020202020204" pitchFamily="34" charset="0"/>
              </a:rPr>
              <a:t>ახალი </a:t>
            </a:r>
            <a:r>
              <a:rPr lang="ka-GE" sz="1600" b="1" dirty="0">
                <a:solidFill>
                  <a:schemeClr val="accent2">
                    <a:lumMod val="50000"/>
                  </a:schemeClr>
                </a:solidFill>
                <a:latin typeface="BPG Banner Caps" pitchFamily="18" charset="0"/>
                <a:cs typeface="Arial" panose="020B0604020202020204" pitchFamily="34" charset="0"/>
              </a:rPr>
              <a:t>მომხმარებლის რეგისტრაცია, წიგნის გაცემა-მიღება, დახმარება ლიტერატურის შერჩევა-მოძიებაში, დავალიანების მქონე მომხმარებელთა მონიტორინგი</a:t>
            </a:r>
          </a:p>
          <a:p>
            <a:pPr marL="285750" lvl="0" indent="-285750">
              <a:lnSpc>
                <a:spcPct val="150000"/>
              </a:lnSpc>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სასწავლო პროცესის შესაბამისი მასალების ამობეჭდვა და გამრავლება</a:t>
            </a:r>
          </a:p>
          <a:p>
            <a:pPr marL="285750" lvl="0" indent="-285750">
              <a:lnSpc>
                <a:spcPct val="150000"/>
              </a:lnSpc>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დეფიციტური სასწავლო ან სხვა სახის ბეჭდური საბიბლიოთეკო დოკუმენტების  დიგიტალიზაცია ამ მასალებზე ხელმისაწვდომობის გაზრდის მიზნით </a:t>
            </a:r>
          </a:p>
          <a:p>
            <a:pPr marL="285750" lvl="0" indent="-285750">
              <a:lnSpc>
                <a:spcPct val="150000"/>
              </a:lnSpc>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ფონდში არსებული ლიტერატურის შედარება ძირითად და დამხმარე სასწავლო ლიტერატურასთან, ხარვეზების აღმოფხვრა</a:t>
            </a:r>
          </a:p>
          <a:p>
            <a:pPr marL="285750" lvl="0" indent="-285750">
              <a:lnSpc>
                <a:spcPct val="150000"/>
              </a:lnSpc>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წვდომა პარლამენტის ეროვნული ბიბლიოთეკის ფონდთან: აკადემიის ბიბლიოთეკას უფლება აქვს თავისი მომხმარებლისთვის ლიტერატურა გამოიტანოს პარლამენტის ეროვნული ბიბლიოთეკიდან</a:t>
            </a:r>
          </a:p>
        </p:txBody>
      </p:sp>
    </p:spTree>
    <p:extLst>
      <p:ext uri="{BB962C8B-B14F-4D97-AF65-F5344CB8AC3E}">
        <p14:creationId xmlns:p14="http://schemas.microsoft.com/office/powerpoint/2010/main" val="13660501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20927" y="6026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95727"/>
            <a:ext cx="7785958" cy="1015663"/>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ბიბლიოთეკა/ </a:t>
            </a:r>
          </a:p>
          <a:p>
            <a:pPr algn="r"/>
            <a:r>
              <a:rPr lang="ka-GE" sz="2000" b="1" dirty="0" smtClean="0">
                <a:solidFill>
                  <a:schemeClr val="accent2">
                    <a:lumMod val="50000"/>
                  </a:schemeClr>
                </a:solidFill>
                <a:latin typeface="BPG Banner Caps" pitchFamily="18" charset="0"/>
              </a:rPr>
              <a:t>დაგეგმილი ღონისძიებები</a:t>
            </a:r>
            <a:endParaRPr lang="en-US" sz="2000" b="1" dirty="0">
              <a:solidFill>
                <a:schemeClr val="accent2">
                  <a:lumMod val="50000"/>
                </a:schemeClr>
              </a:solidFill>
              <a:latin typeface="BPG Banner Caps" pitchFamily="18" charset="0"/>
            </a:endParaRPr>
          </a:p>
          <a:p>
            <a:pPr algn="r"/>
            <a:endParaRPr lang="en-US" sz="20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381000" y="1717945"/>
            <a:ext cx="8610600" cy="2308324"/>
          </a:xfrm>
          <a:prstGeom prst="rect">
            <a:avLst/>
          </a:prstGeom>
        </p:spPr>
        <p:txBody>
          <a:bodyPr wrap="square">
            <a:spAutoFit/>
          </a:bodyPr>
          <a:lstStyle/>
          <a:p>
            <a:pPr marL="285750" indent="-285750">
              <a:lnSpc>
                <a:spcPct val="150000"/>
              </a:lnSpc>
              <a:buFont typeface="Wingdings" panose="05000000000000000000" pitchFamily="2" charset="2"/>
              <a:buChar char="Ø"/>
            </a:pPr>
            <a:r>
              <a:rPr lang="ka-GE" sz="1600" b="1" dirty="0" smtClean="0">
                <a:solidFill>
                  <a:schemeClr val="accent2">
                    <a:lumMod val="50000"/>
                  </a:schemeClr>
                </a:solidFill>
                <a:latin typeface="BPG Banner Caps" pitchFamily="18" charset="0"/>
                <a:cs typeface="Arial" panose="020B0604020202020204" pitchFamily="34" charset="0"/>
              </a:rPr>
              <a:t>ბიბლიოთეკის </a:t>
            </a:r>
            <a:r>
              <a:rPr lang="ka-GE" sz="1600" b="1" dirty="0">
                <a:solidFill>
                  <a:schemeClr val="accent2">
                    <a:lumMod val="50000"/>
                  </a:schemeClr>
                </a:solidFill>
                <a:latin typeface="BPG Banner Caps" pitchFamily="18" charset="0"/>
                <a:cs typeface="Arial" panose="020B0604020202020204" pitchFamily="34" charset="0"/>
              </a:rPr>
              <a:t>ფონდის შევსების და გამრავალფეროვნების მიზნით ახალი გამოცემების მონიტორინგი, კონტაქტი გამომცემლობებთან, სარეკომენდაციო სიების შედგენა, შეთავაზება აკადემიური პერსონალის და ხელმძღვანელობისთვის, ლიტერატურის შეძენის პროცესში ჩართულობა; </a:t>
            </a:r>
          </a:p>
          <a:p>
            <a:pPr marL="285750" indent="-285750">
              <a:lnSpc>
                <a:spcPct val="150000"/>
              </a:lnSpc>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ბიბლიოთეკის ფონდში შემოსული და არსებული ლიტერატურის კლასიფიკაცია, საბიბლიოთეკო დამუშავება, ელ.კატალოგში რეგისტრაცია, თაროზე </a:t>
            </a:r>
            <a:r>
              <a:rPr lang="ka-GE" sz="1600" b="1" dirty="0" smtClean="0">
                <a:solidFill>
                  <a:schemeClr val="accent2">
                    <a:lumMod val="50000"/>
                  </a:schemeClr>
                </a:solidFill>
                <a:latin typeface="BPG Banner Caps" pitchFamily="18" charset="0"/>
                <a:cs typeface="Arial" panose="020B0604020202020204" pitchFamily="34" charset="0"/>
              </a:rPr>
              <a:t>განთავსება.</a:t>
            </a:r>
            <a:endParaRPr lang="ka-GE"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058938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3445"/>
            <a:ext cx="9144000" cy="746459"/>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43637"/>
            <a:ext cx="716268" cy="716268"/>
          </a:xfrm>
          <a:prstGeom prst="rect">
            <a:avLst/>
          </a:prstGeom>
        </p:spPr>
      </p:pic>
      <p:sp>
        <p:nvSpPr>
          <p:cNvPr id="12" name="TextBox 11"/>
          <p:cNvSpPr txBox="1"/>
          <p:nvPr/>
        </p:nvSpPr>
        <p:spPr>
          <a:xfrm>
            <a:off x="1375480" y="241001"/>
            <a:ext cx="7598682" cy="400110"/>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ბაკალავრიატი/</a:t>
            </a:r>
            <a:r>
              <a:rPr lang="ka-GE" sz="2000" b="1" dirty="0" smtClean="0">
                <a:solidFill>
                  <a:schemeClr val="accent2">
                    <a:lumMod val="50000"/>
                  </a:schemeClr>
                </a:solidFill>
                <a:latin typeface="BPG Banner Caps" pitchFamily="18" charset="0"/>
                <a:cs typeface="Arial" panose="020B0604020202020204" pitchFamily="34" charset="0"/>
              </a:rPr>
              <a:t>ჩატარებული</a:t>
            </a:r>
            <a:r>
              <a:rPr lang="ka-GE" b="1" dirty="0" smtClean="0">
                <a:solidFill>
                  <a:schemeClr val="accent2">
                    <a:lumMod val="50000"/>
                  </a:schemeClr>
                </a:solidFill>
                <a:latin typeface="BPG Banner Caps" pitchFamily="18" charset="0"/>
                <a:cs typeface="Arial" panose="020B0604020202020204" pitchFamily="34" charset="0"/>
              </a:rPr>
              <a:t> </a:t>
            </a:r>
            <a:r>
              <a:rPr lang="en-US" b="1" dirty="0" smtClean="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ძირითადი </a:t>
            </a:r>
            <a:r>
              <a:rPr lang="en-US" b="1" dirty="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ღონისძიებები</a:t>
            </a:r>
            <a:endParaRPr lang="en-US" b="1" dirty="0">
              <a:solidFill>
                <a:schemeClr val="accent2">
                  <a:lumMod val="50000"/>
                </a:schemeClr>
              </a:solidFill>
              <a:latin typeface="BPG Banner Caps" pitchFamily="18" charset="0"/>
            </a:endParaRPr>
          </a:p>
        </p:txBody>
      </p:sp>
      <p:sp>
        <p:nvSpPr>
          <p:cNvPr id="2" name="Rectangle 1"/>
          <p:cNvSpPr/>
          <p:nvPr/>
        </p:nvSpPr>
        <p:spPr>
          <a:xfrm>
            <a:off x="489374" y="1219200"/>
            <a:ext cx="7816426" cy="4101123"/>
          </a:xfrm>
          <a:prstGeom prst="rect">
            <a:avLst/>
          </a:prstGeom>
        </p:spPr>
        <p:txBody>
          <a:bodyPr wrap="square">
            <a:spAutoFit/>
          </a:bodyPr>
          <a:lstStyle/>
          <a:p>
            <a:pPr marL="640080" indent="-365760" algn="just">
              <a:lnSpc>
                <a:spcPct val="150000"/>
              </a:lnSpc>
              <a:spcAft>
                <a:spcPts val="700"/>
              </a:spcAft>
              <a:buFont typeface="Wingdings" pitchFamily="2" charset="2"/>
              <a:buChar char="Ø"/>
              <a:defRPr/>
            </a:pPr>
            <a:r>
              <a:rPr lang="ka-GE" b="1" dirty="0">
                <a:solidFill>
                  <a:schemeClr val="accent2">
                    <a:lumMod val="50000"/>
                  </a:schemeClr>
                </a:solidFill>
                <a:latin typeface="BPG Banner Caps" pitchFamily="18" charset="0"/>
                <a:cs typeface="Arial" panose="020B0604020202020204" pitchFamily="34" charset="0"/>
              </a:rPr>
              <a:t>ბაკალავრიატის დებულების და ბაკალავრიატის პერსონალის ფუნქცია-მოვალეობების განახლება და დამტკიცება;</a:t>
            </a:r>
            <a:endParaRPr lang="en-US" b="1" dirty="0">
              <a:solidFill>
                <a:schemeClr val="accent2">
                  <a:lumMod val="50000"/>
                </a:schemeClr>
              </a:solidFill>
              <a:latin typeface="BPG Banner Caps" pitchFamily="18" charset="0"/>
              <a:cs typeface="Arial" panose="020B0604020202020204" pitchFamily="34" charset="0"/>
            </a:endParaRPr>
          </a:p>
          <a:p>
            <a:pPr marL="640080" indent="-365760" algn="just">
              <a:lnSpc>
                <a:spcPct val="150000"/>
              </a:lnSpc>
              <a:spcAft>
                <a:spcPts val="700"/>
              </a:spcAft>
              <a:buFont typeface="Wingdings" pitchFamily="2" charset="2"/>
              <a:buChar char="Ø"/>
              <a:defRPr/>
            </a:pPr>
            <a:r>
              <a:rPr lang="ka-GE" b="1" dirty="0">
                <a:solidFill>
                  <a:schemeClr val="accent2">
                    <a:lumMod val="50000"/>
                  </a:schemeClr>
                </a:solidFill>
                <a:latin typeface="BPG Banner Caps" pitchFamily="18" charset="0"/>
                <a:cs typeface="Arial" panose="020B0604020202020204" pitchFamily="34" charset="0"/>
              </a:rPr>
              <a:t>განხორციელდა საშტატო ცვლილება - სამოქალაქო სტატუსის მქონე მიმართულების ხელმძღვანელების სამხედრო სტატუსის მქონე მიმართულების უფროსებით ჩანაცვლების პროცესი;</a:t>
            </a:r>
          </a:p>
          <a:p>
            <a:pPr marL="640080" marR="0" lvl="0" indent="-365760" algn="just" fontAlgn="auto">
              <a:lnSpc>
                <a:spcPct val="150000"/>
              </a:lnSpc>
              <a:spcBef>
                <a:spcPts val="0"/>
              </a:spcBef>
              <a:spcAft>
                <a:spcPts val="700"/>
              </a:spcAft>
              <a:buClrTx/>
              <a:buSzTx/>
              <a:buFont typeface="Wingdings" pitchFamily="2" charset="2"/>
              <a:buChar char="Ø"/>
              <a:tabLst/>
              <a:defRPr/>
            </a:pPr>
            <a:r>
              <a:rPr lang="ka-GE" b="1" dirty="0">
                <a:solidFill>
                  <a:schemeClr val="accent2">
                    <a:lumMod val="50000"/>
                  </a:schemeClr>
                </a:solidFill>
                <a:latin typeface="BPG Banner Caps" pitchFamily="18" charset="0"/>
                <a:cs typeface="Arial" panose="020B0604020202020204" pitchFamily="34" charset="0"/>
              </a:rPr>
              <a:t>პროგრამებში ცვლილებების შეტანისა და განახლების მიზნით სამუშაო ჯგუფების შეხვედრები;</a:t>
            </a:r>
          </a:p>
          <a:p>
            <a:pPr marL="640080" marR="0" lvl="0" indent="-365760" algn="just" fontAlgn="auto">
              <a:lnSpc>
                <a:spcPct val="150000"/>
              </a:lnSpc>
              <a:spcBef>
                <a:spcPts val="0"/>
              </a:spcBef>
              <a:spcAft>
                <a:spcPts val="700"/>
              </a:spcAft>
              <a:buClrTx/>
              <a:buSzTx/>
              <a:buFont typeface="Wingdings" pitchFamily="2" charset="2"/>
              <a:buChar char="Ø"/>
              <a:tabLst/>
              <a:defRPr/>
            </a:pPr>
            <a:r>
              <a:rPr lang="ka-GE" b="1" dirty="0">
                <a:solidFill>
                  <a:schemeClr val="accent2">
                    <a:lumMod val="50000"/>
                  </a:schemeClr>
                </a:solidFill>
                <a:latin typeface="BPG Banner Caps" pitchFamily="18" charset="0"/>
                <a:cs typeface="Arial" panose="020B0604020202020204" pitchFamily="34" charset="0"/>
              </a:rPr>
              <a:t>,,ილიასი“-ში აიტვირთა სასწავლო და საგამოცდო მასალა </a:t>
            </a:r>
            <a:r>
              <a:rPr lang="ka-GE" b="1" dirty="0" smtClean="0">
                <a:solidFill>
                  <a:schemeClr val="accent2">
                    <a:lumMod val="50000"/>
                  </a:schemeClr>
                </a:solidFill>
                <a:latin typeface="BPG Banner Caps" pitchFamily="18" charset="0"/>
                <a:cs typeface="Arial" panose="020B0604020202020204" pitchFamily="34" charset="0"/>
              </a:rPr>
              <a:t>შუალე-დური</a:t>
            </a:r>
            <a:r>
              <a:rPr lang="ka-GE" b="1" dirty="0">
                <a:solidFill>
                  <a:schemeClr val="accent2">
                    <a:lumMod val="50000"/>
                  </a:schemeClr>
                </a:solidFill>
                <a:latin typeface="BPG Banner Caps" pitchFamily="18" charset="0"/>
                <a:cs typeface="Arial" panose="020B0604020202020204" pitchFamily="34" charset="0"/>
              </a:rPr>
              <a:t>, დასკვნითი და დამატებითი გამოცდებისათვის</a:t>
            </a:r>
            <a:r>
              <a:rPr lang="ka-GE" b="1" dirty="0" smtClean="0">
                <a:solidFill>
                  <a:schemeClr val="accent2">
                    <a:lumMod val="50000"/>
                  </a:schemeClr>
                </a:solidFill>
                <a:latin typeface="BPG Banner Caps" pitchFamily="18" charset="0"/>
                <a:cs typeface="Arial" panose="020B0604020202020204" pitchFamily="34" charset="0"/>
              </a:rPr>
              <a:t>;</a:t>
            </a:r>
            <a:endParaRPr lang="ka-GE"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239237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3445"/>
            <a:ext cx="9144000" cy="746459"/>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43637"/>
            <a:ext cx="716268" cy="716268"/>
          </a:xfrm>
          <a:prstGeom prst="rect">
            <a:avLst/>
          </a:prstGeom>
        </p:spPr>
      </p:pic>
      <p:sp>
        <p:nvSpPr>
          <p:cNvPr id="12" name="TextBox 11"/>
          <p:cNvSpPr txBox="1"/>
          <p:nvPr/>
        </p:nvSpPr>
        <p:spPr>
          <a:xfrm>
            <a:off x="1375480" y="241001"/>
            <a:ext cx="7598682" cy="400110"/>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ბაკალავრიატი/</a:t>
            </a:r>
            <a:r>
              <a:rPr lang="ka-GE" sz="2000" b="1" dirty="0" smtClean="0">
                <a:solidFill>
                  <a:schemeClr val="accent2">
                    <a:lumMod val="50000"/>
                  </a:schemeClr>
                </a:solidFill>
                <a:latin typeface="BPG Banner Caps" pitchFamily="18" charset="0"/>
                <a:cs typeface="Arial" panose="020B0604020202020204" pitchFamily="34" charset="0"/>
              </a:rPr>
              <a:t>ჩატარებული</a:t>
            </a:r>
            <a:r>
              <a:rPr lang="ka-GE" b="1" dirty="0" smtClean="0">
                <a:solidFill>
                  <a:schemeClr val="accent2">
                    <a:lumMod val="50000"/>
                  </a:schemeClr>
                </a:solidFill>
                <a:latin typeface="BPG Banner Caps" pitchFamily="18" charset="0"/>
                <a:cs typeface="Arial" panose="020B0604020202020204" pitchFamily="34" charset="0"/>
              </a:rPr>
              <a:t> </a:t>
            </a:r>
            <a:r>
              <a:rPr lang="en-US" b="1" dirty="0" smtClean="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ძირითადი </a:t>
            </a:r>
            <a:r>
              <a:rPr lang="en-US" b="1" dirty="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ღონისძიებები</a:t>
            </a:r>
            <a:endParaRPr lang="en-US" b="1" dirty="0">
              <a:solidFill>
                <a:schemeClr val="accent2">
                  <a:lumMod val="50000"/>
                </a:schemeClr>
              </a:solidFill>
              <a:latin typeface="BPG Banner Caps" pitchFamily="18" charset="0"/>
            </a:endParaRPr>
          </a:p>
        </p:txBody>
      </p:sp>
      <p:sp>
        <p:nvSpPr>
          <p:cNvPr id="2" name="Rectangle 1"/>
          <p:cNvSpPr/>
          <p:nvPr/>
        </p:nvSpPr>
        <p:spPr>
          <a:xfrm>
            <a:off x="304800" y="988898"/>
            <a:ext cx="8458200" cy="5062924"/>
          </a:xfrm>
          <a:prstGeom prst="rect">
            <a:avLst/>
          </a:prstGeom>
        </p:spPr>
        <p:txBody>
          <a:bodyPr wrap="square">
            <a:spAutoFit/>
          </a:bodyPr>
          <a:lstStyle/>
          <a:p>
            <a:pPr marL="640080" marR="0" lvl="0" indent="-365760" algn="just" fontAlgn="auto">
              <a:lnSpc>
                <a:spcPct val="150000"/>
              </a:lnSpc>
              <a:spcBef>
                <a:spcPts val="0"/>
              </a:spcBef>
              <a:spcAft>
                <a:spcPts val="700"/>
              </a:spcAft>
              <a:buClrTx/>
              <a:buSzTx/>
              <a:buFont typeface="Wingdings" pitchFamily="2" charset="2"/>
              <a:buChar char="Ø"/>
              <a:tabLst/>
              <a:defRPr/>
            </a:pPr>
            <a:r>
              <a:rPr lang="ka-GE" sz="1600" b="1" dirty="0" smtClean="0">
                <a:solidFill>
                  <a:schemeClr val="accent2">
                    <a:lumMod val="50000"/>
                  </a:schemeClr>
                </a:solidFill>
                <a:latin typeface="BPG Banner Caps" pitchFamily="18" charset="0"/>
                <a:cs typeface="Arial" panose="020B0604020202020204" pitchFamily="34" charset="0"/>
              </a:rPr>
              <a:t>მიმართულებების </a:t>
            </a:r>
            <a:r>
              <a:rPr lang="ka-GE" sz="1600" b="1" dirty="0">
                <a:solidFill>
                  <a:schemeClr val="accent2">
                    <a:lumMod val="50000"/>
                  </a:schemeClr>
                </a:solidFill>
                <a:latin typeface="BPG Banner Caps" pitchFamily="18" charset="0"/>
                <a:cs typeface="Arial" panose="020B0604020202020204" pitchFamily="34" charset="0"/>
              </a:rPr>
              <a:t>ხელმძღვანელების (სამოქალაქო) მიერ </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აკადემიური პერსონალის ჩართულობით საბაკალავრო </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ნაშრომის მომზადების,  წარდგენის და დაცვის ინსტრუქციის  დახვეწა და ბაკალავრიატის საბჭოზე დამტკიცება;</a:t>
            </a:r>
            <a:endParaRPr lang="en-US" sz="1600" b="1" dirty="0">
              <a:solidFill>
                <a:schemeClr val="accent2">
                  <a:lumMod val="50000"/>
                </a:schemeClr>
              </a:solidFill>
              <a:latin typeface="BPG Banner Caps" pitchFamily="18" charset="0"/>
              <a:cs typeface="Arial" panose="020B0604020202020204" pitchFamily="34" charset="0"/>
            </a:endParaRPr>
          </a:p>
          <a:p>
            <a:pPr marL="640080" marR="0" lvl="0"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შიდა მობილობა, იუნკერთა მიერ საგანმანათლებლო პროგრამების არჩევა;</a:t>
            </a:r>
            <a:endParaRPr lang="en-US" sz="1600" b="1" dirty="0">
              <a:solidFill>
                <a:schemeClr val="accent2">
                  <a:lumMod val="50000"/>
                </a:schemeClr>
              </a:solidFill>
              <a:latin typeface="BPG Banner Caps" pitchFamily="18" charset="0"/>
              <a:cs typeface="Arial" panose="020B0604020202020204" pitchFamily="34" charset="0"/>
            </a:endParaRPr>
          </a:p>
          <a:p>
            <a:pPr marL="640080" marR="0" lvl="0" indent="-365760" algn="just" fontAlgn="auto">
              <a:lnSpc>
                <a:spcPct val="150000"/>
              </a:lnSpc>
              <a:spcBef>
                <a:spcPts val="0"/>
              </a:spcBef>
              <a:spcAft>
                <a:spcPts val="700"/>
              </a:spcAft>
              <a:buClrTx/>
              <a:buSzTx/>
              <a:buFont typeface="Wingdings" pitchFamily="2" charset="2"/>
              <a:buChar char="Ø"/>
              <a:tabLst/>
              <a:defRPr/>
            </a:pPr>
            <a:r>
              <a:rPr lang="ka-GE" sz="1600" b="1" dirty="0" smtClean="0">
                <a:solidFill>
                  <a:schemeClr val="accent2">
                    <a:lumMod val="50000"/>
                  </a:schemeClr>
                </a:solidFill>
                <a:latin typeface="BPG Banner Caps" pitchFamily="18" charset="0"/>
                <a:cs typeface="Arial" panose="020B0604020202020204" pitchFamily="34" charset="0"/>
              </a:rPr>
              <a:t>მიმდინარეობს </a:t>
            </a:r>
            <a:r>
              <a:rPr lang="ka-GE" sz="1600" b="1" dirty="0">
                <a:solidFill>
                  <a:schemeClr val="accent2">
                    <a:lumMod val="50000"/>
                  </a:schemeClr>
                </a:solidFill>
                <a:latin typeface="BPG Banner Caps" pitchFamily="18" charset="0"/>
                <a:cs typeface="Arial" panose="020B0604020202020204" pitchFamily="34" charset="0"/>
              </a:rPr>
              <a:t>მუშაობა აკადემიის საერთო სავალდებულო საგნების დადგენაზე</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სპეციალობის საგნების დახვეწაზე და  </a:t>
            </a:r>
          </a:p>
          <a:p>
            <a:pPr marL="640080" marR="0" lvl="1"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    ლიტერატურის მუდმივ განახლებაზე;</a:t>
            </a:r>
            <a:endParaRPr lang="en-US" sz="1600" b="1" dirty="0">
              <a:solidFill>
                <a:schemeClr val="accent2">
                  <a:lumMod val="50000"/>
                </a:schemeClr>
              </a:solidFill>
              <a:latin typeface="BPG Banner Caps" pitchFamily="18" charset="0"/>
              <a:cs typeface="Arial" panose="020B0604020202020204" pitchFamily="34" charset="0"/>
            </a:endParaRPr>
          </a:p>
          <a:p>
            <a:pPr marL="640080" marR="0" lvl="0"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განხორციელდა მუშაობა  საგანმანათლებლო პროგრამის სრულყოფისათვის. განხორციელებული ცვლილებები აისახა სილაბუსებში;</a:t>
            </a:r>
          </a:p>
          <a:p>
            <a:pPr marL="640080" marR="0" lvl="0"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სასწავლო წლის გეგმა კალენდარში განხორციელებული ცვლილებების  შესაბამისად  ჩასწორდა სასწავლო</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 კურსების სილაბუსები;</a:t>
            </a:r>
          </a:p>
          <a:p>
            <a:pPr marL="274320" marR="0" lvl="0" fontAlgn="auto">
              <a:lnSpc>
                <a:spcPct val="150000"/>
              </a:lnSpc>
              <a:spcBef>
                <a:spcPts val="0"/>
              </a:spcBef>
              <a:spcAft>
                <a:spcPts val="700"/>
              </a:spcAft>
              <a:buClrTx/>
              <a:buSzTx/>
              <a:tabLst/>
              <a:defRPr/>
            </a:pPr>
            <a:endParaRPr lang="ka-GE"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721915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3445"/>
            <a:ext cx="9144000" cy="746459"/>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43637"/>
            <a:ext cx="716268" cy="716268"/>
          </a:xfrm>
          <a:prstGeom prst="rect">
            <a:avLst/>
          </a:prstGeom>
        </p:spPr>
      </p:pic>
      <p:sp>
        <p:nvSpPr>
          <p:cNvPr id="12" name="TextBox 11"/>
          <p:cNvSpPr txBox="1"/>
          <p:nvPr/>
        </p:nvSpPr>
        <p:spPr>
          <a:xfrm>
            <a:off x="1375480" y="241001"/>
            <a:ext cx="7598682" cy="400110"/>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ბაკალავრიატი/</a:t>
            </a:r>
            <a:r>
              <a:rPr lang="ka-GE" sz="2000" b="1" dirty="0" smtClean="0">
                <a:solidFill>
                  <a:schemeClr val="accent2">
                    <a:lumMod val="50000"/>
                  </a:schemeClr>
                </a:solidFill>
                <a:latin typeface="BPG Banner Caps" pitchFamily="18" charset="0"/>
                <a:cs typeface="Arial" panose="020B0604020202020204" pitchFamily="34" charset="0"/>
              </a:rPr>
              <a:t>ჩატარებული</a:t>
            </a:r>
            <a:r>
              <a:rPr lang="ka-GE" b="1" dirty="0" smtClean="0">
                <a:solidFill>
                  <a:schemeClr val="accent2">
                    <a:lumMod val="50000"/>
                  </a:schemeClr>
                </a:solidFill>
                <a:latin typeface="BPG Banner Caps" pitchFamily="18" charset="0"/>
                <a:cs typeface="Arial" panose="020B0604020202020204" pitchFamily="34" charset="0"/>
              </a:rPr>
              <a:t> </a:t>
            </a:r>
            <a:r>
              <a:rPr lang="en-US" b="1" dirty="0" smtClean="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ძირითადი </a:t>
            </a:r>
            <a:r>
              <a:rPr lang="en-US" b="1" dirty="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ღონისძიებები</a:t>
            </a:r>
            <a:endParaRPr lang="en-US" b="1" dirty="0">
              <a:solidFill>
                <a:schemeClr val="accent2">
                  <a:lumMod val="50000"/>
                </a:schemeClr>
              </a:solidFill>
              <a:latin typeface="BPG Banner Caps" pitchFamily="18" charset="0"/>
            </a:endParaRPr>
          </a:p>
        </p:txBody>
      </p:sp>
      <p:sp>
        <p:nvSpPr>
          <p:cNvPr id="2" name="Rectangle 1"/>
          <p:cNvSpPr/>
          <p:nvPr/>
        </p:nvSpPr>
        <p:spPr>
          <a:xfrm>
            <a:off x="489374" y="991773"/>
            <a:ext cx="8273626" cy="5062924"/>
          </a:xfrm>
          <a:prstGeom prst="rect">
            <a:avLst/>
          </a:prstGeom>
        </p:spPr>
        <p:txBody>
          <a:bodyPr wrap="square">
            <a:spAutoFit/>
          </a:bodyPr>
          <a:lstStyle/>
          <a:p>
            <a:pPr marL="640080" marR="0" lvl="0" indent="-365760" algn="just" fontAlgn="auto">
              <a:lnSpc>
                <a:spcPct val="150000"/>
              </a:lnSpc>
              <a:spcBef>
                <a:spcPts val="0"/>
              </a:spcBef>
              <a:spcAft>
                <a:spcPts val="700"/>
              </a:spcAft>
              <a:buClrTx/>
              <a:buSzTx/>
              <a:buFont typeface="Wingdings" pitchFamily="2" charset="2"/>
              <a:buChar char="Ø"/>
              <a:tabLst/>
              <a:defRPr/>
            </a:pPr>
            <a:r>
              <a:rPr lang="ka-GE" sz="1600" b="1" dirty="0" smtClean="0">
                <a:solidFill>
                  <a:schemeClr val="accent2">
                    <a:lumMod val="50000"/>
                  </a:schemeClr>
                </a:solidFill>
                <a:latin typeface="BPG Banner Caps" pitchFamily="18" charset="0"/>
                <a:cs typeface="Arial" panose="020B0604020202020204" pitchFamily="34" charset="0"/>
              </a:rPr>
              <a:t>მომზადდა </a:t>
            </a:r>
            <a:r>
              <a:rPr lang="ka-GE" sz="1600" b="1" dirty="0">
                <a:solidFill>
                  <a:schemeClr val="accent2">
                    <a:lumMod val="50000"/>
                  </a:schemeClr>
                </a:solidFill>
                <a:latin typeface="BPG Banner Caps" pitchFamily="18" charset="0"/>
                <a:cs typeface="Arial" panose="020B0604020202020204" pitchFamily="34" charset="0"/>
              </a:rPr>
              <a:t>კურიკულუმების რუქა (საგანმანათლებლო </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პროგრამების შედეგების, სასწავლო კურსების შედეგების და მათი შეფასების მეთოდების ურთიერთშესაბამისობის რუქა);</a:t>
            </a:r>
          </a:p>
          <a:p>
            <a:pPr marL="640080" marR="0" lvl="0"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სასწავლო პროცესის გაუმჯობესების მიზნით განხორციელდა აკადემიური პერსონალის მიერ </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ურთიერთშეფასების</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 პროცესი და მოხდა შედეგების ბაკალავრიატის საბჭოზე განხილვა-დამტკიცება; </a:t>
            </a:r>
          </a:p>
          <a:p>
            <a:pPr marL="640080" marR="0" lvl="0"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მოხდა სილაბუსების მიხედვით ელექტრონული უწყისების მომზადება.</a:t>
            </a:r>
            <a:endParaRPr lang="en-US" sz="1600" b="1" dirty="0">
              <a:solidFill>
                <a:schemeClr val="accent2">
                  <a:lumMod val="50000"/>
                </a:schemeClr>
              </a:solidFill>
              <a:latin typeface="BPG Banner Caps" pitchFamily="18" charset="0"/>
              <a:cs typeface="Arial" panose="020B0604020202020204" pitchFamily="34" charset="0"/>
            </a:endParaRPr>
          </a:p>
          <a:p>
            <a:pPr marL="640080" marR="0" lvl="1"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ჩატარდა გეგმით გათვალისწინებული კონსულტაციები;</a:t>
            </a:r>
          </a:p>
          <a:p>
            <a:pPr marL="640080" marR="0" lvl="1"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დაიგეგმა და ჩატარდა აღდგენები;</a:t>
            </a:r>
          </a:p>
          <a:p>
            <a:pPr marL="640080" marR="0" lvl="1"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მიმდინარეობდა სასწავლო პროცესის მუდმივი მონიტორინგი;</a:t>
            </a:r>
          </a:p>
          <a:p>
            <a:pPr marL="640080" marR="0" lvl="1"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მიმდინარეობდა ლოგისტიკური საშუალებების მონიტორინგი</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საკლასო ოთახები და ლაბორატორიები</a:t>
            </a:r>
            <a:r>
              <a:rPr lang="en-US" sz="1600" b="1" dirty="0">
                <a:solidFill>
                  <a:schemeClr val="accent2">
                    <a:lumMod val="50000"/>
                  </a:schemeClr>
                </a:solidFill>
                <a:latin typeface="BPG Banner Caps" pitchFamily="18" charset="0"/>
                <a:cs typeface="Arial" panose="020B0604020202020204" pitchFamily="34" charset="0"/>
              </a:rPr>
              <a:t>)</a:t>
            </a:r>
            <a:r>
              <a:rPr lang="ka-GE" sz="1600" b="1" dirty="0">
                <a:solidFill>
                  <a:schemeClr val="accent2">
                    <a:lumMod val="50000"/>
                  </a:schemeClr>
                </a:solidFill>
                <a:latin typeface="BPG Banner Caps" pitchFamily="18" charset="0"/>
                <a:cs typeface="Arial" panose="020B0604020202020204" pitchFamily="34" charset="0"/>
              </a:rPr>
              <a:t>.</a:t>
            </a:r>
          </a:p>
        </p:txBody>
      </p:sp>
    </p:spTree>
    <p:extLst>
      <p:ext uri="{BB962C8B-B14F-4D97-AF65-F5344CB8AC3E}">
        <p14:creationId xmlns:p14="http://schemas.microsoft.com/office/powerpoint/2010/main" val="176804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3445"/>
            <a:ext cx="9144000" cy="746459"/>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43637"/>
            <a:ext cx="716268" cy="716268"/>
          </a:xfrm>
          <a:prstGeom prst="rect">
            <a:avLst/>
          </a:prstGeom>
        </p:spPr>
      </p:pic>
      <p:sp>
        <p:nvSpPr>
          <p:cNvPr id="12" name="TextBox 11"/>
          <p:cNvSpPr txBox="1"/>
          <p:nvPr/>
        </p:nvSpPr>
        <p:spPr>
          <a:xfrm>
            <a:off x="1368291" y="201716"/>
            <a:ext cx="7598682" cy="369332"/>
          </a:xfrm>
          <a:prstGeom prst="rect">
            <a:avLst/>
          </a:prstGeom>
          <a:noFill/>
        </p:spPr>
        <p:txBody>
          <a:bodyPr wrap="square" rtlCol="0">
            <a:spAutoFit/>
          </a:bodyPr>
          <a:lstStyle/>
          <a:p>
            <a:pPr algn="r"/>
            <a:r>
              <a:rPr lang="ka-GE" b="1" dirty="0" smtClean="0">
                <a:solidFill>
                  <a:schemeClr val="accent2">
                    <a:lumMod val="50000"/>
                  </a:schemeClr>
                </a:solidFill>
                <a:latin typeface="BPG Banner Caps" pitchFamily="18" charset="0"/>
              </a:rPr>
              <a:t>ბაკალავრიატში დაგეგმილი</a:t>
            </a:r>
            <a:r>
              <a:rPr lang="en-US" b="1" dirty="0" smtClean="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ძირითადი </a:t>
            </a:r>
            <a:r>
              <a:rPr lang="en-US" b="1" dirty="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ღონისძიებები</a:t>
            </a:r>
            <a:endParaRPr lang="en-US" b="1" dirty="0">
              <a:solidFill>
                <a:schemeClr val="accent2">
                  <a:lumMod val="50000"/>
                </a:schemeClr>
              </a:solidFill>
              <a:latin typeface="BPG Banner Caps" pitchFamily="18" charset="0"/>
            </a:endParaRPr>
          </a:p>
        </p:txBody>
      </p:sp>
      <p:graphicFrame>
        <p:nvGraphicFramePr>
          <p:cNvPr id="6" name="Table 5"/>
          <p:cNvGraphicFramePr>
            <a:graphicFrameLocks noGrp="1"/>
          </p:cNvGraphicFramePr>
          <p:nvPr>
            <p:extLst/>
          </p:nvPr>
        </p:nvGraphicFramePr>
        <p:xfrm>
          <a:off x="103516" y="775474"/>
          <a:ext cx="9040484" cy="5943960"/>
        </p:xfrm>
        <a:graphic>
          <a:graphicData uri="http://schemas.openxmlformats.org/drawingml/2006/table">
            <a:tbl>
              <a:tblPr/>
              <a:tblGrid>
                <a:gridCol w="377733"/>
                <a:gridCol w="4021992"/>
                <a:gridCol w="2320380"/>
                <a:gridCol w="2320379"/>
              </a:tblGrid>
              <a:tr h="28061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 N </a:t>
                      </a: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 ღონისძიების დასახელება </a:t>
                      </a: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ჩატარების დრო </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 ჩატარების ადგილი </a:t>
                      </a: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27822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1</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2019 წლის </a:t>
                      </a:r>
                      <a:r>
                        <a:rPr lang="en-US" sz="1100" b="1" kern="1200" dirty="0" smtClean="0">
                          <a:solidFill>
                            <a:schemeClr val="accent2">
                              <a:lumMod val="50000"/>
                            </a:schemeClr>
                          </a:solidFill>
                          <a:latin typeface="BPG Banner Caps" pitchFamily="18" charset="0"/>
                          <a:ea typeface="+mn-ea"/>
                          <a:cs typeface="Arial" panose="020B0604020202020204" pitchFamily="34" charset="0"/>
                        </a:rPr>
                        <a:t>IV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კვარტლის შეჯამება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იანვრის თვის მეორე ნახევარი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ბაკალავრიატი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27822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2</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III</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დასკვნითი გამოცდები (</a:t>
                      </a:r>
                      <a:r>
                        <a:rPr lang="en-US" sz="1100" b="1" kern="1200" dirty="0" smtClean="0">
                          <a:solidFill>
                            <a:schemeClr val="accent2">
                              <a:lumMod val="50000"/>
                            </a:schemeClr>
                          </a:solidFill>
                          <a:latin typeface="BPG Banner Caps" pitchFamily="18" charset="0"/>
                          <a:ea typeface="+mn-ea"/>
                          <a:cs typeface="Arial" panose="020B0604020202020204" pitchFamily="34" charset="0"/>
                        </a:rPr>
                        <a:t>I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სემესტრი)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25-31 იანვარი 2020 წელი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5327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3</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2019-2020 სასწავლო წლის </a:t>
                      </a:r>
                      <a:r>
                        <a:rPr lang="en-US" sz="1100" b="1" kern="1200" dirty="0">
                          <a:solidFill>
                            <a:schemeClr val="accent2">
                              <a:lumMod val="50000"/>
                            </a:schemeClr>
                          </a:solidFill>
                          <a:latin typeface="BPG Banner Caps" pitchFamily="18" charset="0"/>
                          <a:ea typeface="+mn-ea"/>
                          <a:cs typeface="Arial" panose="020B0604020202020204" pitchFamily="34" charset="0"/>
                        </a:rPr>
                        <a:t>I </a:t>
                      </a:r>
                      <a:r>
                        <a:rPr lang="ka-GE" sz="1100" b="1" kern="1200" dirty="0">
                          <a:solidFill>
                            <a:schemeClr val="accent2">
                              <a:lumMod val="50000"/>
                            </a:schemeClr>
                          </a:solidFill>
                          <a:latin typeface="BPG Banner Caps" pitchFamily="18" charset="0"/>
                          <a:ea typeface="+mn-ea"/>
                          <a:cs typeface="Arial" panose="020B0604020202020204" pitchFamily="34" charset="0"/>
                        </a:rPr>
                        <a:t>სემესტრის შეჯამება სასწავლო პროცესის დასრულებასთან დაკავშირებით</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თებერვალი 2020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2836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4</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b="1" kern="1200" dirty="0" smtClean="0">
                          <a:solidFill>
                            <a:schemeClr val="accent2">
                              <a:lumMod val="50000"/>
                            </a:schemeClr>
                          </a:solidFill>
                          <a:latin typeface="BPG Banner Caps" pitchFamily="18" charset="0"/>
                          <a:ea typeface="+mn-ea"/>
                          <a:cs typeface="Arial" panose="020B0604020202020204" pitchFamily="34" charset="0"/>
                        </a:rPr>
                        <a:t>IV</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შუალედური გამოცდები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27 აპრილი - 01 მაისი 2020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4784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5</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კონკურსის წესით მექანიკის ინჟინერიის პროგრამის აკადემიური პერსონალის მიღება და აფელირება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მ</a:t>
                      </a:r>
                      <a:r>
                        <a:rPr lang="ka-GE" sz="1100" b="1" kern="1200" dirty="0" smtClean="0">
                          <a:solidFill>
                            <a:schemeClr val="accent2">
                              <a:lumMod val="50000"/>
                            </a:schemeClr>
                          </a:solidFill>
                          <a:latin typeface="BPG Banner Caps" pitchFamily="18" charset="0"/>
                          <a:ea typeface="+mn-ea"/>
                          <a:cs typeface="Arial" panose="020B0604020202020204" pitchFamily="34" charset="0"/>
                        </a:rPr>
                        <a:t>აისი 2020 წელი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37438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6</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 </a:t>
                      </a:r>
                      <a:r>
                        <a:rPr lang="en-US" sz="1100" b="1" kern="1200" dirty="0" smtClean="0">
                          <a:solidFill>
                            <a:schemeClr val="accent2">
                              <a:lumMod val="50000"/>
                            </a:schemeClr>
                          </a:solidFill>
                          <a:latin typeface="BPG Banner Caps" pitchFamily="18" charset="0"/>
                          <a:ea typeface="+mn-ea"/>
                          <a:cs typeface="Arial" panose="020B0604020202020204" pitchFamily="34" charset="0"/>
                        </a:rPr>
                        <a:t>III</a:t>
                      </a:r>
                      <a:r>
                        <a:rPr lang="ka-GE" sz="1100" b="1" kern="1200" dirty="0" smtClean="0">
                          <a:solidFill>
                            <a:schemeClr val="accent2">
                              <a:lumMod val="50000"/>
                            </a:schemeClr>
                          </a:solidFill>
                          <a:latin typeface="BPG Banner Caps" pitchFamily="18" charset="0"/>
                          <a:ea typeface="+mn-ea"/>
                          <a:cs typeface="Arial" panose="020B0604020202020204" pitchFamily="34" charset="0"/>
                        </a:rPr>
                        <a:t> (</a:t>
                      </a:r>
                      <a:r>
                        <a:rPr lang="en-US" sz="1100" b="1" kern="1200" dirty="0" smtClean="0">
                          <a:solidFill>
                            <a:schemeClr val="accent2">
                              <a:lumMod val="50000"/>
                            </a:schemeClr>
                          </a:solidFill>
                          <a:latin typeface="BPG Banner Caps" pitchFamily="18" charset="0"/>
                          <a:ea typeface="+mn-ea"/>
                          <a:cs typeface="Arial" panose="020B0604020202020204" pitchFamily="34" charset="0"/>
                        </a:rPr>
                        <a:t>A2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დონე)</a:t>
                      </a:r>
                      <a:r>
                        <a:rPr lang="en-US" sz="1100" b="1" kern="1200" dirty="0" smtClean="0">
                          <a:solidFill>
                            <a:schemeClr val="accent2">
                              <a:lumMod val="50000"/>
                            </a:schemeClr>
                          </a:solidFill>
                          <a:latin typeface="BPG Banner Caps" pitchFamily="18" charset="0"/>
                          <a:ea typeface="+mn-ea"/>
                          <a:cs typeface="Arial" panose="020B0604020202020204" pitchFamily="34" charset="0"/>
                        </a:rPr>
                        <a:t>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და </a:t>
                      </a:r>
                      <a:r>
                        <a:rPr lang="en-US" sz="1100" b="1" kern="1200" dirty="0" smtClean="0">
                          <a:solidFill>
                            <a:schemeClr val="accent2">
                              <a:lumMod val="50000"/>
                            </a:schemeClr>
                          </a:solidFill>
                          <a:latin typeface="BPG Banner Caps" pitchFamily="18" charset="0"/>
                          <a:ea typeface="+mn-ea"/>
                          <a:cs typeface="Arial" panose="020B0604020202020204" pitchFamily="34" charset="0"/>
                        </a:rPr>
                        <a:t>IV (B</a:t>
                      </a:r>
                      <a:r>
                        <a:rPr lang="ka-GE" sz="1100" b="1" kern="1200" smtClean="0">
                          <a:solidFill>
                            <a:schemeClr val="accent2">
                              <a:lumMod val="50000"/>
                            </a:schemeClr>
                          </a:solidFill>
                          <a:latin typeface="BPG Banner Caps" pitchFamily="18" charset="0"/>
                          <a:ea typeface="+mn-ea"/>
                          <a:cs typeface="Arial" panose="020B0604020202020204" pitchFamily="34" charset="0"/>
                        </a:rPr>
                        <a:t>1 დონე</a:t>
                      </a:r>
                      <a:r>
                        <a:rPr lang="en-US" sz="1100" b="1" kern="1200" smtClean="0">
                          <a:solidFill>
                            <a:schemeClr val="accent2">
                              <a:lumMod val="50000"/>
                            </a:schemeClr>
                          </a:solidFill>
                          <a:latin typeface="BPG Banner Caps" pitchFamily="18" charset="0"/>
                          <a:ea typeface="+mn-ea"/>
                          <a:cs typeface="Arial" panose="020B0604020202020204" pitchFamily="34" charset="0"/>
                        </a:rPr>
                        <a:t>)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კურსის ფრანგული </a:t>
                      </a:r>
                      <a:r>
                        <a:rPr lang="ka-GE" sz="1100" b="1" kern="1200" dirty="0">
                          <a:solidFill>
                            <a:schemeClr val="accent2">
                              <a:lumMod val="50000"/>
                            </a:schemeClr>
                          </a:solidFill>
                          <a:latin typeface="BPG Banner Caps" pitchFamily="18" charset="0"/>
                          <a:ea typeface="+mn-ea"/>
                          <a:cs typeface="Arial" panose="020B0604020202020204" pitchFamily="34" charset="0"/>
                        </a:rPr>
                        <a:t>ენის სასერთიფიკატო გამოცდა </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ივნისი 2020 წელი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ფრანგული ინსტიტუტი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5327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7</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1100" b="1" kern="1200" dirty="0">
                          <a:solidFill>
                            <a:schemeClr val="accent2">
                              <a:lumMod val="50000"/>
                            </a:schemeClr>
                          </a:solidFill>
                          <a:latin typeface="BPG Banner Caps" pitchFamily="18" charset="0"/>
                          <a:ea typeface="+mn-ea"/>
                          <a:cs typeface="Arial" panose="020B0604020202020204" pitchFamily="34" charset="0"/>
                        </a:rPr>
                        <a:t>IV </a:t>
                      </a:r>
                      <a:r>
                        <a:rPr lang="ka-GE" sz="1100" b="1" kern="1200" dirty="0">
                          <a:solidFill>
                            <a:schemeClr val="accent2">
                              <a:lumMod val="50000"/>
                            </a:schemeClr>
                          </a:solidFill>
                          <a:latin typeface="BPG Banner Caps" pitchFamily="18" charset="0"/>
                          <a:ea typeface="+mn-ea"/>
                          <a:cs typeface="Arial" panose="020B0604020202020204" pitchFamily="34" charset="0"/>
                        </a:rPr>
                        <a:t>კურსის იუნკერებისთვის </a:t>
                      </a:r>
                      <a:r>
                        <a:rPr lang="en-US" sz="1100" b="1" kern="1200" dirty="0">
                          <a:solidFill>
                            <a:schemeClr val="accent2">
                              <a:lumMod val="50000"/>
                            </a:schemeClr>
                          </a:solidFill>
                          <a:latin typeface="BPG Banner Caps" pitchFamily="18" charset="0"/>
                          <a:ea typeface="+mn-ea"/>
                          <a:cs typeface="Arial" panose="020B0604020202020204" pitchFamily="34" charset="0"/>
                        </a:rPr>
                        <a:t>STANAG 6001-2 </a:t>
                      </a:r>
                      <a:r>
                        <a:rPr lang="ka-GE" sz="1100" b="1" kern="1200" dirty="0">
                          <a:solidFill>
                            <a:schemeClr val="accent2">
                              <a:lumMod val="50000"/>
                            </a:schemeClr>
                          </a:solidFill>
                          <a:latin typeface="BPG Banner Caps" pitchFamily="18" charset="0"/>
                          <a:ea typeface="+mn-ea"/>
                          <a:cs typeface="Arial" panose="020B0604020202020204" pitchFamily="34" charset="0"/>
                        </a:rPr>
                        <a:t>დონის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დასადგენი </a:t>
                      </a:r>
                      <a:r>
                        <a:rPr lang="ka-GE" sz="1100" b="1" kern="1200" dirty="0">
                          <a:solidFill>
                            <a:schemeClr val="accent2">
                              <a:lumMod val="50000"/>
                            </a:schemeClr>
                          </a:solidFill>
                          <a:latin typeface="BPG Banner Caps" pitchFamily="18" charset="0"/>
                          <a:ea typeface="+mn-ea"/>
                          <a:cs typeface="Arial" panose="020B0604020202020204" pitchFamily="34" charset="0"/>
                        </a:rPr>
                        <a:t>ტესტი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ივნისი 2020 წელი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5327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8</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2019-2020 სასწავლო წლის </a:t>
                      </a:r>
                      <a:r>
                        <a:rPr lang="en-US" sz="1100" b="1" kern="1200" dirty="0">
                          <a:solidFill>
                            <a:schemeClr val="accent2">
                              <a:lumMod val="50000"/>
                            </a:schemeClr>
                          </a:solidFill>
                          <a:latin typeface="BPG Banner Caps" pitchFamily="18" charset="0"/>
                          <a:ea typeface="+mn-ea"/>
                          <a:cs typeface="Arial" panose="020B0604020202020204" pitchFamily="34" charset="0"/>
                        </a:rPr>
                        <a:t>II </a:t>
                      </a:r>
                      <a:r>
                        <a:rPr lang="ka-GE" sz="1100" b="1" kern="1200" dirty="0">
                          <a:solidFill>
                            <a:schemeClr val="accent2">
                              <a:lumMod val="50000"/>
                            </a:schemeClr>
                          </a:solidFill>
                          <a:latin typeface="BPG Banner Caps" pitchFamily="18" charset="0"/>
                          <a:ea typeface="+mn-ea"/>
                          <a:cs typeface="Arial" panose="020B0604020202020204" pitchFamily="34" charset="0"/>
                        </a:rPr>
                        <a:t>სემესტრის შეჯამება სასწავლო პროცესის დასრულებასთან დაკავშირებით</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ივლისი 2020 წელი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2836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9</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b="1" kern="1200" dirty="0" smtClean="0">
                          <a:solidFill>
                            <a:schemeClr val="accent2">
                              <a:lumMod val="50000"/>
                            </a:schemeClr>
                          </a:solidFill>
                          <a:latin typeface="BPG Banner Caps" pitchFamily="18" charset="0"/>
                          <a:ea typeface="+mn-ea"/>
                          <a:cs typeface="Arial" panose="020B0604020202020204" pitchFamily="34" charset="0"/>
                        </a:rPr>
                        <a:t>III</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შუალედური გამოცდები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01 – 05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ივნისი 2020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2836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10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b="1" kern="1200" dirty="0" smtClean="0">
                          <a:solidFill>
                            <a:schemeClr val="accent2">
                              <a:lumMod val="50000"/>
                            </a:schemeClr>
                          </a:solidFill>
                          <a:latin typeface="BPG Banner Caps" pitchFamily="18" charset="0"/>
                          <a:ea typeface="+mn-ea"/>
                          <a:cs typeface="Arial" panose="020B0604020202020204" pitchFamily="34" charset="0"/>
                        </a:rPr>
                        <a:t>III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და </a:t>
                      </a:r>
                      <a:r>
                        <a:rPr lang="en-US" sz="1100" b="1" kern="1200" dirty="0" smtClean="0">
                          <a:solidFill>
                            <a:schemeClr val="accent2">
                              <a:lumMod val="50000"/>
                            </a:schemeClr>
                          </a:solidFill>
                          <a:latin typeface="BPG Banner Caps" pitchFamily="18" charset="0"/>
                          <a:ea typeface="+mn-ea"/>
                          <a:cs typeface="Arial" panose="020B0604020202020204" pitchFamily="34" charset="0"/>
                        </a:rPr>
                        <a:t>IV</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დასკვნითი გამოცდები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06 – 11 ივლისი 2020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2836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11</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საბაკალავრო ნაშრომების დაცვა (</a:t>
                      </a:r>
                      <a:r>
                        <a:rPr lang="en-US" sz="1100" b="1" kern="1200" dirty="0">
                          <a:solidFill>
                            <a:schemeClr val="accent2">
                              <a:lumMod val="50000"/>
                            </a:schemeClr>
                          </a:solidFill>
                          <a:latin typeface="BPG Banner Caps" pitchFamily="18" charset="0"/>
                          <a:ea typeface="+mn-ea"/>
                          <a:cs typeface="Arial" panose="020B0604020202020204" pitchFamily="34" charset="0"/>
                        </a:rPr>
                        <a:t>IV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კური)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a:solidFill>
                            <a:schemeClr val="accent2">
                              <a:lumMod val="50000"/>
                            </a:schemeClr>
                          </a:solidFill>
                          <a:latin typeface="BPG Banner Caps" pitchFamily="18" charset="0"/>
                          <a:ea typeface="+mn-ea"/>
                          <a:cs typeface="Arial" panose="020B0604020202020204" pitchFamily="34" charset="0"/>
                        </a:rPr>
                        <a:t>13-17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ივლისი 2020 წელი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2836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12</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1100" b="1" kern="1200" dirty="0">
                          <a:solidFill>
                            <a:schemeClr val="accent2">
                              <a:lumMod val="50000"/>
                            </a:schemeClr>
                          </a:solidFill>
                          <a:latin typeface="BPG Banner Caps" pitchFamily="18" charset="0"/>
                          <a:ea typeface="+mn-ea"/>
                          <a:cs typeface="Arial" panose="020B0604020202020204" pitchFamily="34" charset="0"/>
                        </a:rPr>
                        <a:t>IV </a:t>
                      </a:r>
                      <a:r>
                        <a:rPr lang="ka-GE" sz="1100" b="1" kern="1200" dirty="0">
                          <a:solidFill>
                            <a:schemeClr val="accent2">
                              <a:lumMod val="50000"/>
                            </a:schemeClr>
                          </a:solidFill>
                          <a:latin typeface="BPG Banner Caps" pitchFamily="18" charset="0"/>
                          <a:ea typeface="+mn-ea"/>
                          <a:cs typeface="Arial" panose="020B0604020202020204" pitchFamily="34" charset="0"/>
                        </a:rPr>
                        <a:t>კურსის გამოშვება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a:solidFill>
                            <a:schemeClr val="accent2">
                              <a:lumMod val="50000"/>
                            </a:schemeClr>
                          </a:solidFill>
                          <a:latin typeface="BPG Banner Caps" pitchFamily="18" charset="0"/>
                          <a:ea typeface="+mn-ea"/>
                          <a:cs typeface="Arial" panose="020B0604020202020204" pitchFamily="34" charset="0"/>
                        </a:rPr>
                        <a:t>24-27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აგვისტო 2020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5327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13</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1100" b="1" kern="1200" dirty="0">
                          <a:solidFill>
                            <a:schemeClr val="accent2">
                              <a:lumMod val="50000"/>
                            </a:schemeClr>
                          </a:solidFill>
                          <a:latin typeface="BPG Banner Caps" pitchFamily="18" charset="0"/>
                          <a:ea typeface="+mn-ea"/>
                          <a:cs typeface="Arial" panose="020B0604020202020204" pitchFamily="34" charset="0"/>
                        </a:rPr>
                        <a:t>I </a:t>
                      </a:r>
                      <a:r>
                        <a:rPr lang="ka-GE" sz="1100" b="1" kern="1200" dirty="0">
                          <a:solidFill>
                            <a:schemeClr val="accent2">
                              <a:lumMod val="50000"/>
                            </a:schemeClr>
                          </a:solidFill>
                          <a:latin typeface="BPG Banner Caps" pitchFamily="18" charset="0"/>
                          <a:ea typeface="+mn-ea"/>
                          <a:cs typeface="Arial" panose="020B0604020202020204" pitchFamily="34" charset="0"/>
                        </a:rPr>
                        <a:t>კურსის იუნკერებისთვის დიაგნოსტიკური ტესტი ინგლისურ ენაში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a:solidFill>
                            <a:schemeClr val="accent2">
                              <a:lumMod val="50000"/>
                            </a:schemeClr>
                          </a:solidFill>
                          <a:latin typeface="BPG Banner Caps" pitchFamily="18" charset="0"/>
                          <a:ea typeface="+mn-ea"/>
                          <a:cs typeface="Arial" panose="020B0604020202020204" pitchFamily="34" charset="0"/>
                        </a:rPr>
                        <a:t>5-6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სექტემბერი 2020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5327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smtClean="0">
                          <a:solidFill>
                            <a:schemeClr val="accent2">
                              <a:lumMod val="50000"/>
                            </a:schemeClr>
                          </a:solidFill>
                          <a:latin typeface="BPG Banner Caps" pitchFamily="18" charset="0"/>
                          <a:ea typeface="+mn-ea"/>
                          <a:cs typeface="Arial" panose="020B0604020202020204" pitchFamily="34" charset="0"/>
                        </a:rPr>
                        <a:t>14</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მექანიკის ინჟინერიის პროგრამის ამოქმედება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2020-2021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სასწავლო წლის</a:t>
                      </a:r>
                    </a:p>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 </a:t>
                      </a:r>
                      <a:r>
                        <a:rPr lang="en-US" sz="1100" b="1" kern="1200" dirty="0">
                          <a:solidFill>
                            <a:schemeClr val="accent2">
                              <a:lumMod val="50000"/>
                            </a:schemeClr>
                          </a:solidFill>
                          <a:latin typeface="BPG Banner Caps" pitchFamily="18" charset="0"/>
                          <a:ea typeface="+mn-ea"/>
                          <a:cs typeface="Arial" panose="020B0604020202020204" pitchFamily="34" charset="0"/>
                        </a:rPr>
                        <a:t>I </a:t>
                      </a:r>
                      <a:r>
                        <a:rPr lang="ka-GE" sz="1100" b="1" kern="1200" dirty="0">
                          <a:solidFill>
                            <a:schemeClr val="accent2">
                              <a:lumMod val="50000"/>
                            </a:schemeClr>
                          </a:solidFill>
                          <a:latin typeface="BPG Banner Caps" pitchFamily="18" charset="0"/>
                          <a:ea typeface="+mn-ea"/>
                          <a:cs typeface="Arial" panose="020B0604020202020204" pitchFamily="34" charset="0"/>
                        </a:rPr>
                        <a:t>სემესტრიდან</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294747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1717</TotalTime>
  <Words>3928</Words>
  <Application>Microsoft Office PowerPoint</Application>
  <PresentationFormat>On-screen Show (4:3)</PresentationFormat>
  <Paragraphs>713</Paragraphs>
  <Slides>52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Arial</vt:lpstr>
      <vt:lpstr>BPG Algeti</vt:lpstr>
      <vt:lpstr>BPG Banner Caps</vt:lpstr>
      <vt:lpstr>BPG Banner Caps Alpha</vt:lpstr>
      <vt:lpstr>Calibri</vt:lpstr>
      <vt:lpstr>Sylfaen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Marish</dc:creator>
  <cp:lastModifiedBy>Mariam Ghambashidze</cp:lastModifiedBy>
  <cp:revision>163</cp:revision>
  <cp:lastPrinted>2020-09-25T05:35:49Z</cp:lastPrinted>
  <dcterms:created xsi:type="dcterms:W3CDTF">2020-09-16T06:07:05Z</dcterms:created>
  <dcterms:modified xsi:type="dcterms:W3CDTF">2022-02-10T07:07:07Z</dcterms:modified>
</cp:coreProperties>
</file>