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sldIdLst>
    <p:sldId id="256" r:id="rId2"/>
    <p:sldId id="260" r:id="rId3"/>
    <p:sldId id="266" r:id="rId4"/>
    <p:sldId id="267" r:id="rId5"/>
    <p:sldId id="268" r:id="rId6"/>
    <p:sldId id="269" r:id="rId7"/>
    <p:sldId id="270" r:id="rId8"/>
    <p:sldId id="271" r:id="rId9"/>
    <p:sldId id="272" r:id="rId10"/>
    <p:sldId id="273" r:id="rId11"/>
    <p:sldId id="276" r:id="rId12"/>
    <p:sldId id="278" r:id="rId13"/>
    <p:sldId id="280" r:id="rId14"/>
    <p:sldId id="281" r:id="rId15"/>
    <p:sldId id="282" r:id="rId16"/>
    <p:sldId id="283" r:id="rId17"/>
    <p:sldId id="284" r:id="rId18"/>
    <p:sldId id="285" r:id="rId19"/>
    <p:sldId id="286" r:id="rId20"/>
    <p:sldId id="287" r:id="rId21"/>
    <p:sldId id="288" r:id="rId22"/>
    <p:sldId id="289" r:id="rId23"/>
    <p:sldId id="291" r:id="rId24"/>
    <p:sldId id="292" r:id="rId25"/>
    <p:sldId id="293" r:id="rId26"/>
    <p:sldId id="294" r:id="rId27"/>
    <p:sldId id="295" r:id="rId28"/>
    <p:sldId id="296" r:id="rId29"/>
    <p:sldId id="297" r:id="rId30"/>
    <p:sldId id="300" r:id="rId31"/>
    <p:sldId id="301" r:id="rId32"/>
    <p:sldId id="313" r:id="rId33"/>
    <p:sldId id="316" r:id="rId34"/>
    <p:sldId id="319" r:id="rId35"/>
    <p:sldId id="320" r:id="rId36"/>
    <p:sldId id="321" r:id="rId37"/>
    <p:sldId id="322" r:id="rId38"/>
    <p:sldId id="323" r:id="rId39"/>
    <p:sldId id="324" r:id="rId40"/>
    <p:sldId id="325" r:id="rId41"/>
    <p:sldId id="327" r:id="rId42"/>
    <p:sldId id="328" r:id="rId43"/>
    <p:sldId id="329" r:id="rId44"/>
    <p:sldId id="330" r:id="rId45"/>
    <p:sldId id="331" r:id="rId46"/>
    <p:sldId id="332" r:id="rId47"/>
    <p:sldId id="333" r:id="rId48"/>
    <p:sldId id="334" r:id="rId49"/>
    <p:sldId id="335" r:id="rId50"/>
    <p:sldId id="336" r:id="rId51"/>
    <p:sldId id="337" r:id="rId52"/>
    <p:sldId id="338" r:id="rId53"/>
    <p:sldId id="339" r:id="rId54"/>
    <p:sldId id="340" r:id="rId55"/>
    <p:sldId id="341" r:id="rId56"/>
    <p:sldId id="346" r:id="rId57"/>
    <p:sldId id="347" r:id="rId5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78" d="100"/>
          <a:sy n="78" d="100"/>
        </p:scale>
        <p:origin x="1176"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5F4C6C-0B38-41C6-8A73-207AA92AEA78}" type="datetimeFigureOut">
              <a:rPr lang="en-US" smtClean="0"/>
              <a:t>2/10/2022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7EC2CF7-9767-47FA-B981-647470F329E8}" type="slidenum">
              <a:rPr lang="en-US" smtClean="0"/>
              <a:t>‹#›</a:t>
            </a:fld>
            <a:endParaRPr lang="en-US"/>
          </a:p>
        </p:txBody>
      </p:sp>
    </p:spTree>
    <p:extLst>
      <p:ext uri="{BB962C8B-B14F-4D97-AF65-F5344CB8AC3E}">
        <p14:creationId xmlns:p14="http://schemas.microsoft.com/office/powerpoint/2010/main" val="39189997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EC2CF7-9767-47FA-B981-647470F329E8}" type="slidenum">
              <a:rPr lang="en-US" smtClean="0"/>
              <a:t>33</a:t>
            </a:fld>
            <a:endParaRPr lang="en-US"/>
          </a:p>
        </p:txBody>
      </p:sp>
    </p:spTree>
    <p:extLst>
      <p:ext uri="{BB962C8B-B14F-4D97-AF65-F5344CB8AC3E}">
        <p14:creationId xmlns:p14="http://schemas.microsoft.com/office/powerpoint/2010/main" val="15794571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EC2CF7-9767-47FA-B981-647470F329E8}" type="slidenum">
              <a:rPr lang="en-US" smtClean="0"/>
              <a:t>56</a:t>
            </a:fld>
            <a:endParaRPr lang="en-US"/>
          </a:p>
        </p:txBody>
      </p:sp>
    </p:spTree>
    <p:extLst>
      <p:ext uri="{BB962C8B-B14F-4D97-AF65-F5344CB8AC3E}">
        <p14:creationId xmlns:p14="http://schemas.microsoft.com/office/powerpoint/2010/main" val="8717725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EC2CF7-9767-47FA-B981-647470F329E8}" type="slidenum">
              <a:rPr lang="en-US" smtClean="0"/>
              <a:t>57</a:t>
            </a:fld>
            <a:endParaRPr lang="en-US"/>
          </a:p>
        </p:txBody>
      </p:sp>
    </p:spTree>
    <p:extLst>
      <p:ext uri="{BB962C8B-B14F-4D97-AF65-F5344CB8AC3E}">
        <p14:creationId xmlns:p14="http://schemas.microsoft.com/office/powerpoint/2010/main" val="8717725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881AF80-AB22-48CD-901D-ACC90DADA120}" type="datetimeFigureOut">
              <a:rPr lang="en-US" smtClean="0"/>
              <a:t>2/10/2022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44468E-0E61-4991-868D-252489A513FA}" type="slidenum">
              <a:rPr lang="en-US" smtClean="0"/>
              <a:t>‹#›</a:t>
            </a:fld>
            <a:endParaRPr lang="en-US"/>
          </a:p>
        </p:txBody>
      </p:sp>
    </p:spTree>
    <p:extLst>
      <p:ext uri="{BB962C8B-B14F-4D97-AF65-F5344CB8AC3E}">
        <p14:creationId xmlns:p14="http://schemas.microsoft.com/office/powerpoint/2010/main" val="26865292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81AF80-AB22-48CD-901D-ACC90DADA120}" type="datetimeFigureOut">
              <a:rPr lang="en-US" smtClean="0"/>
              <a:t>2/10/2022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44468E-0E61-4991-868D-252489A513FA}" type="slidenum">
              <a:rPr lang="en-US" smtClean="0"/>
              <a:t>‹#›</a:t>
            </a:fld>
            <a:endParaRPr lang="en-US"/>
          </a:p>
        </p:txBody>
      </p:sp>
    </p:spTree>
    <p:extLst>
      <p:ext uri="{BB962C8B-B14F-4D97-AF65-F5344CB8AC3E}">
        <p14:creationId xmlns:p14="http://schemas.microsoft.com/office/powerpoint/2010/main" val="12948381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81AF80-AB22-48CD-901D-ACC90DADA120}" type="datetimeFigureOut">
              <a:rPr lang="en-US" smtClean="0"/>
              <a:t>2/10/2022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44468E-0E61-4991-868D-252489A513FA}" type="slidenum">
              <a:rPr lang="en-US" smtClean="0"/>
              <a:t>‹#›</a:t>
            </a:fld>
            <a:endParaRPr lang="en-US"/>
          </a:p>
        </p:txBody>
      </p:sp>
    </p:spTree>
    <p:extLst>
      <p:ext uri="{BB962C8B-B14F-4D97-AF65-F5344CB8AC3E}">
        <p14:creationId xmlns:p14="http://schemas.microsoft.com/office/powerpoint/2010/main" val="1706906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81AF80-AB22-48CD-901D-ACC90DADA120}" type="datetimeFigureOut">
              <a:rPr lang="en-US" smtClean="0"/>
              <a:t>2/10/2022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44468E-0E61-4991-868D-252489A513FA}" type="slidenum">
              <a:rPr lang="en-US" smtClean="0"/>
              <a:t>‹#›</a:t>
            </a:fld>
            <a:endParaRPr lang="en-US"/>
          </a:p>
        </p:txBody>
      </p:sp>
    </p:spTree>
    <p:extLst>
      <p:ext uri="{BB962C8B-B14F-4D97-AF65-F5344CB8AC3E}">
        <p14:creationId xmlns:p14="http://schemas.microsoft.com/office/powerpoint/2010/main" val="5932968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81AF80-AB22-48CD-901D-ACC90DADA120}" type="datetimeFigureOut">
              <a:rPr lang="en-US" smtClean="0"/>
              <a:t>2/10/2022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44468E-0E61-4991-868D-252489A513FA}" type="slidenum">
              <a:rPr lang="en-US" smtClean="0"/>
              <a:t>‹#›</a:t>
            </a:fld>
            <a:endParaRPr lang="en-US"/>
          </a:p>
        </p:txBody>
      </p:sp>
    </p:spTree>
    <p:extLst>
      <p:ext uri="{BB962C8B-B14F-4D97-AF65-F5344CB8AC3E}">
        <p14:creationId xmlns:p14="http://schemas.microsoft.com/office/powerpoint/2010/main" val="33429444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881AF80-AB22-48CD-901D-ACC90DADA120}" type="datetimeFigureOut">
              <a:rPr lang="en-US" smtClean="0"/>
              <a:t>2/10/2022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44468E-0E61-4991-868D-252489A513FA}" type="slidenum">
              <a:rPr lang="en-US" smtClean="0"/>
              <a:t>‹#›</a:t>
            </a:fld>
            <a:endParaRPr lang="en-US"/>
          </a:p>
        </p:txBody>
      </p:sp>
    </p:spTree>
    <p:extLst>
      <p:ext uri="{BB962C8B-B14F-4D97-AF65-F5344CB8AC3E}">
        <p14:creationId xmlns:p14="http://schemas.microsoft.com/office/powerpoint/2010/main" val="1260268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881AF80-AB22-48CD-901D-ACC90DADA120}" type="datetimeFigureOut">
              <a:rPr lang="en-US" smtClean="0"/>
              <a:t>2/10/2022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44468E-0E61-4991-868D-252489A513FA}" type="slidenum">
              <a:rPr lang="en-US" smtClean="0"/>
              <a:t>‹#›</a:t>
            </a:fld>
            <a:endParaRPr lang="en-US"/>
          </a:p>
        </p:txBody>
      </p:sp>
    </p:spTree>
    <p:extLst>
      <p:ext uri="{BB962C8B-B14F-4D97-AF65-F5344CB8AC3E}">
        <p14:creationId xmlns:p14="http://schemas.microsoft.com/office/powerpoint/2010/main" val="38726441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881AF80-AB22-48CD-901D-ACC90DADA120}" type="datetimeFigureOut">
              <a:rPr lang="en-US" smtClean="0"/>
              <a:t>2/10/2022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44468E-0E61-4991-868D-252489A513FA}" type="slidenum">
              <a:rPr lang="en-US" smtClean="0"/>
              <a:t>‹#›</a:t>
            </a:fld>
            <a:endParaRPr lang="en-US"/>
          </a:p>
        </p:txBody>
      </p:sp>
    </p:spTree>
    <p:extLst>
      <p:ext uri="{BB962C8B-B14F-4D97-AF65-F5344CB8AC3E}">
        <p14:creationId xmlns:p14="http://schemas.microsoft.com/office/powerpoint/2010/main" val="40638569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81AF80-AB22-48CD-901D-ACC90DADA120}" type="datetimeFigureOut">
              <a:rPr lang="en-US" smtClean="0"/>
              <a:t>2/10/2022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44468E-0E61-4991-868D-252489A513FA}" type="slidenum">
              <a:rPr lang="en-US" smtClean="0"/>
              <a:t>‹#›</a:t>
            </a:fld>
            <a:endParaRPr lang="en-US"/>
          </a:p>
        </p:txBody>
      </p:sp>
    </p:spTree>
    <p:extLst>
      <p:ext uri="{BB962C8B-B14F-4D97-AF65-F5344CB8AC3E}">
        <p14:creationId xmlns:p14="http://schemas.microsoft.com/office/powerpoint/2010/main" val="6822723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81AF80-AB22-48CD-901D-ACC90DADA120}" type="datetimeFigureOut">
              <a:rPr lang="en-US" smtClean="0"/>
              <a:t>2/10/2022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44468E-0E61-4991-868D-252489A513FA}" type="slidenum">
              <a:rPr lang="en-US" smtClean="0"/>
              <a:t>‹#›</a:t>
            </a:fld>
            <a:endParaRPr lang="en-US"/>
          </a:p>
        </p:txBody>
      </p:sp>
    </p:spTree>
    <p:extLst>
      <p:ext uri="{BB962C8B-B14F-4D97-AF65-F5344CB8AC3E}">
        <p14:creationId xmlns:p14="http://schemas.microsoft.com/office/powerpoint/2010/main" val="41700910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81AF80-AB22-48CD-901D-ACC90DADA120}" type="datetimeFigureOut">
              <a:rPr lang="en-US" smtClean="0"/>
              <a:t>2/10/2022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44468E-0E61-4991-868D-252489A513FA}" type="slidenum">
              <a:rPr lang="en-US" smtClean="0"/>
              <a:t>‹#›</a:t>
            </a:fld>
            <a:endParaRPr lang="en-US"/>
          </a:p>
        </p:txBody>
      </p:sp>
    </p:spTree>
    <p:extLst>
      <p:ext uri="{BB962C8B-B14F-4D97-AF65-F5344CB8AC3E}">
        <p14:creationId xmlns:p14="http://schemas.microsoft.com/office/powerpoint/2010/main" val="4170037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81AF80-AB22-48CD-901D-ACC90DADA120}" type="datetimeFigureOut">
              <a:rPr lang="en-US" smtClean="0"/>
              <a:t>2/10/2022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44468E-0E61-4991-868D-252489A513FA}" type="slidenum">
              <a:rPr lang="en-US" smtClean="0"/>
              <a:t>‹#›</a:t>
            </a:fld>
            <a:endParaRPr lang="en-US"/>
          </a:p>
        </p:txBody>
      </p:sp>
    </p:spTree>
    <p:extLst>
      <p:ext uri="{BB962C8B-B14F-4D97-AF65-F5344CB8AC3E}">
        <p14:creationId xmlns:p14="http://schemas.microsoft.com/office/powerpoint/2010/main" val="35126465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3000"/>
            <a:lum/>
          </a:blip>
          <a:srcRect/>
          <a:stretch>
            <a:fillRect l="-6000" r="-6000"/>
          </a:stretch>
        </a:blipFill>
        <a:effectLst/>
      </p:bgPr>
    </p:bg>
    <p:spTree>
      <p:nvGrpSpPr>
        <p:cNvPr id="1" name=""/>
        <p:cNvGrpSpPr/>
        <p:nvPr/>
      </p:nvGrpSpPr>
      <p:grpSpPr>
        <a:xfrm>
          <a:off x="0" y="0"/>
          <a:ext cx="0" cy="0"/>
          <a:chOff x="0" y="0"/>
          <a:chExt cx="0" cy="0"/>
        </a:xfrm>
      </p:grpSpPr>
      <p:sp>
        <p:nvSpPr>
          <p:cNvPr id="10" name="Rectangle 9"/>
          <p:cNvSpPr/>
          <p:nvPr/>
        </p:nvSpPr>
        <p:spPr>
          <a:xfrm>
            <a:off x="0" y="6400800"/>
            <a:ext cx="9144000" cy="4572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15240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17004" y="3200400"/>
            <a:ext cx="8382000" cy="1384995"/>
          </a:xfrm>
          <a:prstGeom prst="rect">
            <a:avLst/>
          </a:prstGeom>
          <a:noFill/>
        </p:spPr>
        <p:txBody>
          <a:bodyPr wrap="square" rtlCol="0">
            <a:spAutoFit/>
          </a:bodyPr>
          <a:lstStyle/>
          <a:p>
            <a:pPr algn="ctr"/>
            <a:r>
              <a:rPr lang="ka-GE" sz="2800" b="1" dirty="0">
                <a:latin typeface="BPG SuperSquare Caps 2013" pitchFamily="18" charset="0"/>
              </a:rPr>
              <a:t>სსიპ-დავით აღმაშენებლის სახელობის </a:t>
            </a:r>
          </a:p>
          <a:p>
            <a:pPr algn="ctr"/>
            <a:r>
              <a:rPr lang="ka-GE" sz="2800" b="1" dirty="0">
                <a:latin typeface="BPG SuperSquare Caps 2013" pitchFamily="18" charset="0"/>
              </a:rPr>
              <a:t>საქართველოს </a:t>
            </a:r>
          </a:p>
          <a:p>
            <a:pPr algn="ctr"/>
            <a:r>
              <a:rPr lang="ka-GE" sz="2800" b="1" dirty="0">
                <a:latin typeface="BPG SuperSquare Caps 2013" pitchFamily="18" charset="0"/>
              </a:rPr>
              <a:t>ეროვნული თავდაცვის აკადემია</a:t>
            </a:r>
          </a:p>
        </p:txBody>
      </p:sp>
      <p:sp>
        <p:nvSpPr>
          <p:cNvPr id="5" name="TextBox 4"/>
          <p:cNvSpPr txBox="1">
            <a:spLocks noChangeArrowheads="1"/>
          </p:cNvSpPr>
          <p:nvPr/>
        </p:nvSpPr>
        <p:spPr bwMode="auto">
          <a:xfrm>
            <a:off x="2887154" y="6396335"/>
            <a:ext cx="33845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sz="2400" b="1" dirty="0" smtClean="0">
                <a:latin typeface="BPG Banner Caps" pitchFamily="18" charset="0"/>
              </a:rPr>
              <a:t>202</a:t>
            </a:r>
            <a:r>
              <a:rPr lang="ka-GE" sz="2400" b="1" dirty="0" smtClean="0">
                <a:latin typeface="BPG Banner Caps" pitchFamily="18" charset="0"/>
              </a:rPr>
              <a:t>0</a:t>
            </a:r>
          </a:p>
        </p:txBody>
      </p:sp>
      <p:sp>
        <p:nvSpPr>
          <p:cNvPr id="6" name="TextBox 5"/>
          <p:cNvSpPr txBox="1"/>
          <p:nvPr/>
        </p:nvSpPr>
        <p:spPr>
          <a:xfrm>
            <a:off x="846603" y="4877637"/>
            <a:ext cx="7416824" cy="769441"/>
          </a:xfrm>
          <a:prstGeom prst="rect">
            <a:avLst/>
          </a:prstGeom>
          <a:noFill/>
        </p:spPr>
        <p:txBody>
          <a:bodyPr wrap="square" rtlCol="0">
            <a:spAutoFit/>
          </a:bodyPr>
          <a:lstStyle/>
          <a:p>
            <a:pPr algn="ctr"/>
            <a:r>
              <a:rPr lang="ka-GE" sz="4400" b="1" dirty="0" smtClean="0">
                <a:latin typeface="BPG SuperSquare Caps 2013" pitchFamily="18" charset="0"/>
              </a:rPr>
              <a:t>წლის შეჯამება</a:t>
            </a:r>
            <a:endParaRPr lang="en-US" sz="4400" b="1" dirty="0">
              <a:latin typeface="BPG SuperSquare Caps 2013" pitchFamily="18"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35896" y="393193"/>
            <a:ext cx="1740407" cy="1740407"/>
          </a:xfrm>
          <a:prstGeom prst="rect">
            <a:avLst/>
          </a:prstGeom>
        </p:spPr>
      </p:pic>
    </p:spTree>
    <p:extLst>
      <p:ext uri="{BB962C8B-B14F-4D97-AF65-F5344CB8AC3E}">
        <p14:creationId xmlns:p14="http://schemas.microsoft.com/office/powerpoint/2010/main" val="17044021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tile tx="0" ty="0" sx="100000" sy="100000" flip="none" algn="tl"/>
        </a:blipFill>
        <a:effectLst/>
      </p:bgPr>
    </p:bg>
    <p:spTree>
      <p:nvGrpSpPr>
        <p:cNvPr id="1" name=""/>
        <p:cNvGrpSpPr/>
        <p:nvPr/>
      </p:nvGrpSpPr>
      <p:grpSpPr>
        <a:xfrm>
          <a:off x="0" y="0"/>
          <a:ext cx="0" cy="0"/>
          <a:chOff x="0" y="0"/>
          <a:chExt cx="0" cy="0"/>
        </a:xfrm>
      </p:grpSpPr>
      <p:sp>
        <p:nvSpPr>
          <p:cNvPr id="4" name="Rectangle 3"/>
          <p:cNvSpPr/>
          <p:nvPr/>
        </p:nvSpPr>
        <p:spPr>
          <a:xfrm>
            <a:off x="4" y="294894"/>
            <a:ext cx="9144000" cy="489204"/>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cstate="print">
            <a:extLst>
              <a:ext uri="{28A0092B-C50C-407E-A947-70E740481C1C}">
                <a14:useLocalDpi xmlns:a14="http://schemas.microsoft.com/office/drawing/2010/main" val="0"/>
              </a:ext>
            </a:extLst>
          </a:blip>
          <a:stretch>
            <a:fillRect/>
          </a:stretch>
        </p:blipFill>
        <p:spPr>
          <a:xfrm>
            <a:off x="7924804" y="184485"/>
            <a:ext cx="710022" cy="710022"/>
          </a:xfrm>
          <a:prstGeom prst="rect">
            <a:avLst/>
          </a:prstGeom>
        </p:spPr>
      </p:pic>
      <p:sp>
        <p:nvSpPr>
          <p:cNvPr id="6" name="Rectangle 5"/>
          <p:cNvSpPr/>
          <p:nvPr/>
        </p:nvSpPr>
        <p:spPr>
          <a:xfrm>
            <a:off x="3278783" y="354830"/>
            <a:ext cx="2778325" cy="369332"/>
          </a:xfrm>
          <a:prstGeom prst="rect">
            <a:avLst/>
          </a:prstGeom>
        </p:spPr>
        <p:txBody>
          <a:bodyPr wrap="none">
            <a:spAutoFit/>
          </a:bodyPr>
          <a:lstStyle/>
          <a:p>
            <a:pPr algn="ctr"/>
            <a:r>
              <a:rPr lang="ka-GE" b="1" dirty="0" smtClean="0">
                <a:latin typeface="BPG SuperSquare Caps 2013" pitchFamily="18" charset="0"/>
              </a:rPr>
              <a:t>შტაბის </a:t>
            </a:r>
            <a:r>
              <a:rPr lang="en-US" b="1" dirty="0" smtClean="0">
                <a:latin typeface="BPG SuperSquare Caps 2013" pitchFamily="18" charset="0"/>
              </a:rPr>
              <a:t>G-</a:t>
            </a:r>
            <a:r>
              <a:rPr lang="ka-GE" b="1" dirty="0" smtClean="0">
                <a:latin typeface="BPG SuperSquare Caps 2013" pitchFamily="18" charset="0"/>
              </a:rPr>
              <a:t>5</a:t>
            </a:r>
            <a:r>
              <a:rPr lang="en-US" b="1" dirty="0" smtClean="0">
                <a:latin typeface="BPG SuperSquare Caps 2013" pitchFamily="18" charset="0"/>
              </a:rPr>
              <a:t> </a:t>
            </a:r>
            <a:r>
              <a:rPr lang="ka-GE" b="1" dirty="0" smtClean="0">
                <a:latin typeface="BPG SuperSquare Caps 2013" pitchFamily="18" charset="0"/>
              </a:rPr>
              <a:t>სამსახური</a:t>
            </a:r>
            <a:endParaRPr lang="ka-GE" b="1" dirty="0">
              <a:latin typeface="BPG SuperSquare Caps 2013" pitchFamily="18" charset="0"/>
            </a:endParaRPr>
          </a:p>
        </p:txBody>
      </p:sp>
      <p:pic>
        <p:nvPicPr>
          <p:cNvPr id="9" name="Picture 3" descr="d:\NJACHVADZE\Desktop\DzalebiLogo.png"/>
          <p:cNvPicPr>
            <a:picLocks noChangeAspect="1" noChangeArrowheads="1"/>
          </p:cNvPicPr>
          <p:nvPr/>
        </p:nvPicPr>
        <p:blipFill>
          <a:blip cstate="print"/>
          <a:srcRect/>
          <a:stretch>
            <a:fillRect/>
          </a:stretch>
        </p:blipFill>
        <p:spPr bwMode="auto">
          <a:xfrm>
            <a:off x="381004" y="178194"/>
            <a:ext cx="736206" cy="736206"/>
          </a:xfrm>
          <a:prstGeom prst="rect">
            <a:avLst/>
          </a:prstGeom>
          <a:ln>
            <a:noFill/>
          </a:ln>
          <a:effectLst/>
        </p:spPr>
      </p:pic>
      <p:sp>
        <p:nvSpPr>
          <p:cNvPr id="8" name="Rectangle 7"/>
          <p:cNvSpPr/>
          <p:nvPr/>
        </p:nvSpPr>
        <p:spPr>
          <a:xfrm>
            <a:off x="2822966" y="1219200"/>
            <a:ext cx="3498073" cy="369332"/>
          </a:xfrm>
          <a:prstGeom prst="rect">
            <a:avLst/>
          </a:prstGeom>
        </p:spPr>
        <p:txBody>
          <a:bodyPr wrap="none">
            <a:spAutoFit/>
          </a:bodyPr>
          <a:lstStyle/>
          <a:p>
            <a:pPr algn="ctr"/>
            <a:r>
              <a:rPr lang="ka-GE" b="1" dirty="0" smtClean="0">
                <a:latin typeface="BPG SuperSquare Caps 2013" pitchFamily="18" charset="0"/>
              </a:rPr>
              <a:t>პრობლემები და გამოწვევები</a:t>
            </a:r>
            <a:endParaRPr lang="ka-GE" b="1" dirty="0">
              <a:latin typeface="BPG SuperSquare Caps 2013" pitchFamily="18" charset="0"/>
            </a:endParaRPr>
          </a:p>
        </p:txBody>
      </p:sp>
      <p:sp>
        <p:nvSpPr>
          <p:cNvPr id="12" name="Rectangle 11"/>
          <p:cNvSpPr/>
          <p:nvPr/>
        </p:nvSpPr>
        <p:spPr>
          <a:xfrm>
            <a:off x="253765" y="1809750"/>
            <a:ext cx="4244748" cy="307777"/>
          </a:xfrm>
          <a:prstGeom prst="rect">
            <a:avLst/>
          </a:prstGeom>
          <a:solidFill>
            <a:schemeClr val="bg1">
              <a:lumMod val="75000"/>
            </a:schemeClr>
          </a:solidFill>
        </p:spPr>
        <p:txBody>
          <a:bodyPr wrap="square">
            <a:spAutoFit/>
          </a:bodyPr>
          <a:lstStyle/>
          <a:p>
            <a:pPr algn="ctr" fontAlgn="ctr"/>
            <a:r>
              <a:rPr lang="ka-GE" sz="1400" b="1" dirty="0">
                <a:latin typeface="Sylfaen" panose="010A0502050306030303" pitchFamily="18" charset="0"/>
              </a:rPr>
              <a:t>2020 წლის </a:t>
            </a:r>
            <a:r>
              <a:rPr lang="ka-GE" sz="1400" b="1" dirty="0" smtClean="0">
                <a:latin typeface="Sylfaen" panose="010A0502050306030303" pitchFamily="18" charset="0"/>
              </a:rPr>
              <a:t>პრობლემები</a:t>
            </a:r>
            <a:endParaRPr lang="ka-GE" sz="1400" b="1" dirty="0">
              <a:latin typeface="Sylfaen" panose="010A0502050306030303" pitchFamily="18" charset="0"/>
            </a:endParaRPr>
          </a:p>
        </p:txBody>
      </p:sp>
      <p:sp>
        <p:nvSpPr>
          <p:cNvPr id="13" name="Rectangle 12"/>
          <p:cNvSpPr/>
          <p:nvPr/>
        </p:nvSpPr>
        <p:spPr>
          <a:xfrm>
            <a:off x="4595497" y="1809750"/>
            <a:ext cx="4243703" cy="307777"/>
          </a:xfrm>
          <a:prstGeom prst="rect">
            <a:avLst/>
          </a:prstGeom>
          <a:solidFill>
            <a:schemeClr val="bg1">
              <a:lumMod val="75000"/>
            </a:schemeClr>
          </a:solidFill>
        </p:spPr>
        <p:txBody>
          <a:bodyPr wrap="square">
            <a:spAutoFit/>
          </a:bodyPr>
          <a:lstStyle/>
          <a:p>
            <a:pPr algn="ctr" fontAlgn="ctr"/>
            <a:r>
              <a:rPr lang="ka-GE" sz="1400" b="1" dirty="0">
                <a:latin typeface="Sylfaen" panose="010A0502050306030303" pitchFamily="18" charset="0"/>
              </a:rPr>
              <a:t>2021 წლის </a:t>
            </a:r>
            <a:r>
              <a:rPr lang="ka-GE" sz="1400" b="1" dirty="0" smtClean="0">
                <a:latin typeface="Sylfaen" panose="010A0502050306030303" pitchFamily="18" charset="0"/>
              </a:rPr>
              <a:t>გამოწვევები</a:t>
            </a:r>
            <a:endParaRPr lang="ka-GE" sz="1400" b="1" dirty="0">
              <a:latin typeface="Sylfaen" panose="010A0502050306030303" pitchFamily="18" charset="0"/>
            </a:endParaRPr>
          </a:p>
        </p:txBody>
      </p:sp>
      <p:sp>
        <p:nvSpPr>
          <p:cNvPr id="14" name="Rectangle 13"/>
          <p:cNvSpPr/>
          <p:nvPr/>
        </p:nvSpPr>
        <p:spPr>
          <a:xfrm>
            <a:off x="4803313" y="2281480"/>
            <a:ext cx="3758022" cy="2492990"/>
          </a:xfrm>
          <a:prstGeom prst="rect">
            <a:avLst/>
          </a:prstGeom>
        </p:spPr>
        <p:txBody>
          <a:bodyPr wrap="square">
            <a:spAutoFit/>
          </a:bodyPr>
          <a:lstStyle/>
          <a:p>
            <a:pPr marL="285750" indent="-285750" algn="just">
              <a:buFont typeface="Wingdings" panose="05000000000000000000" pitchFamily="2" charset="2"/>
              <a:buChar char="Ø"/>
            </a:pPr>
            <a:r>
              <a:rPr lang="ka-GE" sz="1300" dirty="0">
                <a:latin typeface="BPG Rioni" pitchFamily="34" charset="0"/>
              </a:rPr>
              <a:t>მსოფლიოში კორონავირუსის გავრცელების გამო ვითარება ჯერ კიდევ არაა დასტაბილურებული, შესაბამისად რთულია პარტნიორ ქვეყნებთან სამომავლოდ ჩასატარებელ აქტივობებზე შეთანხმება და თანამშრომლობის ორმხრივ გეგმებით გათვალისწინებული აქტივობების თარიღებზე შეჯერება.</a:t>
            </a:r>
            <a:endParaRPr lang="en-US" sz="1300" dirty="0">
              <a:latin typeface="BPG Rioni" pitchFamily="34" charset="0"/>
            </a:endParaRPr>
          </a:p>
          <a:p>
            <a:pPr marL="285750" indent="-285750" algn="just">
              <a:buFont typeface="Wingdings" panose="05000000000000000000" pitchFamily="2" charset="2"/>
              <a:buChar char="Ø"/>
            </a:pPr>
            <a:endParaRPr lang="en-US" sz="1300" dirty="0">
              <a:latin typeface="BPG Rioni" pitchFamily="34" charset="0"/>
            </a:endParaRPr>
          </a:p>
          <a:p>
            <a:pPr marL="285750" indent="-285750" algn="just">
              <a:buFont typeface="Wingdings" panose="05000000000000000000" pitchFamily="2" charset="2"/>
              <a:buChar char="Ø"/>
            </a:pPr>
            <a:r>
              <a:rPr lang="ka-GE" sz="1300" dirty="0">
                <a:latin typeface="BPG Rioni" pitchFamily="34" charset="0"/>
              </a:rPr>
              <a:t>არსებული მდგომარეობიდან გამომდინარე სამომავლო აქტივობების დაგეგმის  სირთულე;</a:t>
            </a:r>
          </a:p>
        </p:txBody>
      </p:sp>
      <p:sp>
        <p:nvSpPr>
          <p:cNvPr id="15" name="Rectangle 14"/>
          <p:cNvSpPr/>
          <p:nvPr/>
        </p:nvSpPr>
        <p:spPr>
          <a:xfrm>
            <a:off x="383713" y="2266950"/>
            <a:ext cx="3886200" cy="2021066"/>
          </a:xfrm>
          <a:prstGeom prst="rect">
            <a:avLst/>
          </a:prstGeom>
        </p:spPr>
        <p:txBody>
          <a:bodyPr wrap="square">
            <a:spAutoFit/>
          </a:bodyPr>
          <a:lstStyle/>
          <a:p>
            <a:pPr marL="285750" indent="-285750" algn="just">
              <a:spcAft>
                <a:spcPts val="1000"/>
              </a:spcAft>
              <a:buFont typeface="Wingdings" pitchFamily="2" charset="2"/>
              <a:buChar char="Ø"/>
            </a:pPr>
            <a:r>
              <a:rPr lang="ka-GE" sz="1300" dirty="0">
                <a:latin typeface="BPG Rioni" pitchFamily="34" charset="0"/>
              </a:rPr>
              <a:t>პანდემიის გამო ჩაშლილი/გადადებული აქტივობები;</a:t>
            </a:r>
            <a:endParaRPr lang="en-US" sz="1300" dirty="0">
              <a:latin typeface="BPG Rioni" pitchFamily="34" charset="0"/>
            </a:endParaRPr>
          </a:p>
          <a:p>
            <a:pPr marL="285750" indent="-285750" algn="just">
              <a:spcAft>
                <a:spcPts val="1000"/>
              </a:spcAft>
              <a:buFont typeface="Wingdings" pitchFamily="2" charset="2"/>
              <a:buChar char="Ø"/>
            </a:pPr>
            <a:r>
              <a:rPr lang="ka-GE" sz="1300" dirty="0">
                <a:latin typeface="BPG Rioni" pitchFamily="34" charset="0"/>
              </a:rPr>
              <a:t>დისტანციური სწავლების დანერგვის მიმართულებით ცენტრის სწრაფი განვითარების  შეფერხება ქმნის პრობლემებს საერთაშორისო დონეზე (ნორვეგიის თავდაცვის სამინისტრო, აშშ-ს ჯეფერსონის ინსტიტუტი, </a:t>
            </a:r>
            <a:r>
              <a:rPr lang="en-US" sz="1300" dirty="0">
                <a:latin typeface="BPG Rioni" pitchFamily="34" charset="0"/>
              </a:rPr>
              <a:t>DEEP) </a:t>
            </a:r>
            <a:r>
              <a:rPr lang="ka-GE" sz="1300" dirty="0">
                <a:latin typeface="BPG Rioni" pitchFamily="34" charset="0"/>
              </a:rPr>
              <a:t>თანამშრომლობის საკითხების მიმართულებით.</a:t>
            </a:r>
          </a:p>
        </p:txBody>
      </p:sp>
      <p:sp>
        <p:nvSpPr>
          <p:cNvPr id="16" name="Rectangle 15"/>
          <p:cNvSpPr/>
          <p:nvPr/>
        </p:nvSpPr>
        <p:spPr>
          <a:xfrm>
            <a:off x="4526281" y="1809751"/>
            <a:ext cx="45719" cy="268604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92693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tile tx="0" ty="0" sx="100000" sy="100000" flip="none" algn="tl"/>
        </a:blipFill>
        <a:effectLst/>
      </p:bgPr>
    </p:bg>
    <p:spTree>
      <p:nvGrpSpPr>
        <p:cNvPr id="1" name=""/>
        <p:cNvGrpSpPr/>
        <p:nvPr/>
      </p:nvGrpSpPr>
      <p:grpSpPr>
        <a:xfrm>
          <a:off x="0" y="0"/>
          <a:ext cx="0" cy="0"/>
          <a:chOff x="0" y="0"/>
          <a:chExt cx="0" cy="0"/>
        </a:xfrm>
      </p:grpSpPr>
      <p:sp>
        <p:nvSpPr>
          <p:cNvPr id="4" name="Rectangle 3"/>
          <p:cNvSpPr/>
          <p:nvPr/>
        </p:nvSpPr>
        <p:spPr>
          <a:xfrm>
            <a:off x="4" y="294894"/>
            <a:ext cx="9144000" cy="489204"/>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cstate="print">
            <a:extLst>
              <a:ext uri="{28A0092B-C50C-407E-A947-70E740481C1C}">
                <a14:useLocalDpi xmlns:a14="http://schemas.microsoft.com/office/drawing/2010/main" val="0"/>
              </a:ext>
            </a:extLst>
          </a:blip>
          <a:stretch>
            <a:fillRect/>
          </a:stretch>
        </p:blipFill>
        <p:spPr>
          <a:xfrm>
            <a:off x="7924804" y="184485"/>
            <a:ext cx="710022" cy="710022"/>
          </a:xfrm>
          <a:prstGeom prst="rect">
            <a:avLst/>
          </a:prstGeom>
        </p:spPr>
      </p:pic>
      <p:sp>
        <p:nvSpPr>
          <p:cNvPr id="6" name="Rectangle 5"/>
          <p:cNvSpPr/>
          <p:nvPr/>
        </p:nvSpPr>
        <p:spPr>
          <a:xfrm>
            <a:off x="2420375" y="354830"/>
            <a:ext cx="4495141" cy="369332"/>
          </a:xfrm>
          <a:prstGeom prst="rect">
            <a:avLst/>
          </a:prstGeom>
        </p:spPr>
        <p:txBody>
          <a:bodyPr wrap="none">
            <a:spAutoFit/>
          </a:bodyPr>
          <a:lstStyle/>
          <a:p>
            <a:pPr algn="ctr"/>
            <a:r>
              <a:rPr lang="ka-GE" b="1" dirty="0">
                <a:latin typeface="BPG Banner Caps Alpha" pitchFamily="18" charset="0"/>
              </a:rPr>
              <a:t>შტაბის უზრუნველყოფის სამსახური</a:t>
            </a:r>
          </a:p>
        </p:txBody>
      </p:sp>
      <p:pic>
        <p:nvPicPr>
          <p:cNvPr id="9" name="Picture 3" descr="d:\NJACHVADZE\Desktop\DzalebiLogo.png"/>
          <p:cNvPicPr>
            <a:picLocks noChangeAspect="1" noChangeArrowheads="1"/>
          </p:cNvPicPr>
          <p:nvPr/>
        </p:nvPicPr>
        <p:blipFill>
          <a:blip cstate="print"/>
          <a:srcRect/>
          <a:stretch>
            <a:fillRect/>
          </a:stretch>
        </p:blipFill>
        <p:spPr bwMode="auto">
          <a:xfrm>
            <a:off x="381004" y="178194"/>
            <a:ext cx="736206" cy="736206"/>
          </a:xfrm>
          <a:prstGeom prst="rect">
            <a:avLst/>
          </a:prstGeom>
          <a:ln>
            <a:noFill/>
          </a:ln>
          <a:effectLst/>
        </p:spPr>
      </p:pic>
      <p:sp>
        <p:nvSpPr>
          <p:cNvPr id="17" name="Rectangle 16"/>
          <p:cNvSpPr/>
          <p:nvPr/>
        </p:nvSpPr>
        <p:spPr>
          <a:xfrm>
            <a:off x="1299312" y="1371600"/>
            <a:ext cx="6545383" cy="369332"/>
          </a:xfrm>
          <a:prstGeom prst="rect">
            <a:avLst/>
          </a:prstGeom>
        </p:spPr>
        <p:txBody>
          <a:bodyPr wrap="none">
            <a:spAutoFit/>
          </a:bodyPr>
          <a:lstStyle/>
          <a:p>
            <a:pPr algn="ctr"/>
            <a:r>
              <a:rPr lang="ka-GE" b="1" dirty="0">
                <a:latin typeface="BPG Banner Caps Alpha" pitchFamily="18" charset="0"/>
              </a:rPr>
              <a:t>2020 წელს </a:t>
            </a:r>
            <a:r>
              <a:rPr lang="ka-GE" b="1" dirty="0">
                <a:solidFill>
                  <a:schemeClr val="accent2"/>
                </a:solidFill>
                <a:latin typeface="BPG Banner Caps Alpha" pitchFamily="18" charset="0"/>
              </a:rPr>
              <a:t>შესრულებული</a:t>
            </a:r>
            <a:r>
              <a:rPr lang="ka-GE" b="1" dirty="0">
                <a:latin typeface="BPG Banner Caps Alpha" pitchFamily="18" charset="0"/>
              </a:rPr>
              <a:t> ძირითადი ღონისძიებები</a:t>
            </a:r>
            <a:endParaRPr lang="en-US" b="1" dirty="0">
              <a:latin typeface="BPG Banner Caps Alpha" pitchFamily="18" charset="0"/>
            </a:endParaRPr>
          </a:p>
        </p:txBody>
      </p:sp>
      <p:graphicFrame>
        <p:nvGraphicFramePr>
          <p:cNvPr id="18" name="Table 17"/>
          <p:cNvGraphicFramePr>
            <a:graphicFrameLocks noGrp="1"/>
          </p:cNvGraphicFramePr>
          <p:nvPr>
            <p:extLst>
              <p:ext uri="{D42A27DB-BD31-4B8C-83A1-F6EECF244321}">
                <p14:modId xmlns:p14="http://schemas.microsoft.com/office/powerpoint/2010/main" val="3801194150"/>
              </p:ext>
            </p:extLst>
          </p:nvPr>
        </p:nvGraphicFramePr>
        <p:xfrm>
          <a:off x="223888" y="2072640"/>
          <a:ext cx="8615312" cy="2932152"/>
        </p:xfrm>
        <a:graphic>
          <a:graphicData uri="http://schemas.openxmlformats.org/drawingml/2006/table">
            <a:tbl>
              <a:tblPr firstRow="1" bandRow="1">
                <a:tableStyleId>{5940675A-B579-460E-94D1-54222C63F5DA}</a:tableStyleId>
              </a:tblPr>
              <a:tblGrid>
                <a:gridCol w="8615312"/>
              </a:tblGrid>
              <a:tr h="2932152">
                <a:tc>
                  <a:txBody>
                    <a:bodyPr/>
                    <a:lstStyle/>
                    <a:p>
                      <a:pPr marL="342900" indent="-342900" algn="l">
                        <a:spcAft>
                          <a:spcPts val="600"/>
                        </a:spcAft>
                        <a:buFont typeface="Wingdings" panose="05000000000000000000" pitchFamily="2" charset="2"/>
                        <a:buChar char="Ø"/>
                      </a:pPr>
                      <a:r>
                        <a:rPr lang="ka-GE" altLang="en-US" sz="1300" dirty="0" smtClean="0">
                          <a:latin typeface="BPG Rioni" pitchFamily="34" charset="0"/>
                          <a:cs typeface="Times New Roman" panose="02020603050405020304" pitchFamily="18" charset="0"/>
                        </a:rPr>
                        <a:t>შ.შ.მ პირებისათვის სპორტკომპლექსში გაკეთდა საშხაპე;</a:t>
                      </a:r>
                    </a:p>
                    <a:p>
                      <a:pPr marL="342900" indent="-342900" algn="l">
                        <a:spcAft>
                          <a:spcPts val="600"/>
                        </a:spcAft>
                        <a:buFont typeface="Wingdings" panose="05000000000000000000" pitchFamily="2" charset="2"/>
                        <a:buChar char="Ø"/>
                      </a:pPr>
                      <a:r>
                        <a:rPr lang="ka-GE" altLang="en-US" sz="1300" dirty="0" smtClean="0">
                          <a:latin typeface="BPG Rioni" pitchFamily="34" charset="0"/>
                          <a:cs typeface="Times New Roman" panose="02020603050405020304" pitchFamily="18" charset="0"/>
                        </a:rPr>
                        <a:t>სპორტულ მოედანზე დამონტაჟდა და შეიღება ტრენაჟორები;</a:t>
                      </a:r>
                      <a:endParaRPr lang="en-US" altLang="en-US" sz="1300" dirty="0" smtClean="0">
                        <a:latin typeface="BPG Rioni" pitchFamily="34" charset="0"/>
                        <a:cs typeface="Times New Roman" panose="02020603050405020304" pitchFamily="18" charset="0"/>
                      </a:endParaRPr>
                    </a:p>
                    <a:p>
                      <a:pPr marL="342900" indent="-342900" algn="l">
                        <a:spcAft>
                          <a:spcPts val="600"/>
                        </a:spcAft>
                        <a:buFont typeface="Wingdings" panose="05000000000000000000" pitchFamily="2" charset="2"/>
                        <a:buChar char="Ø"/>
                      </a:pPr>
                      <a:r>
                        <a:rPr lang="ka-GE" altLang="en-US" sz="1300" dirty="0" smtClean="0">
                          <a:latin typeface="BPG Rioni" pitchFamily="34" charset="0"/>
                          <a:cs typeface="Times New Roman" panose="02020603050405020304" pitchFamily="18" charset="0"/>
                        </a:rPr>
                        <a:t>ჩატარდა გამშვები პუნქტის კოსმეტიკური რემონტი (შეიღება,  შუშებზე გაიკარა შავი საფარი);</a:t>
                      </a:r>
                    </a:p>
                    <a:p>
                      <a:pPr marL="342900" indent="-342900" algn="l">
                        <a:spcAft>
                          <a:spcPts val="600"/>
                        </a:spcAft>
                        <a:buFont typeface="Wingdings" panose="05000000000000000000" pitchFamily="2" charset="2"/>
                        <a:buChar char="Ø"/>
                      </a:pPr>
                      <a:r>
                        <a:rPr lang="ka-GE" sz="1300" dirty="0" smtClean="0">
                          <a:latin typeface="BPG Rioni" pitchFamily="34" charset="0"/>
                        </a:rPr>
                        <a:t>მოხდა გარე პარკინგის მოწესრიგება და დამონტაჟდა პროჟექტორები;</a:t>
                      </a:r>
                    </a:p>
                    <a:p>
                      <a:pPr marL="342900" indent="-342900" algn="l">
                        <a:spcAft>
                          <a:spcPts val="600"/>
                        </a:spcAft>
                        <a:buFont typeface="Wingdings" panose="05000000000000000000" pitchFamily="2" charset="2"/>
                        <a:buChar char="Ø"/>
                      </a:pPr>
                      <a:r>
                        <a:rPr lang="ka-GE" sz="1300" dirty="0" smtClean="0">
                          <a:latin typeface="BPG Rioni" pitchFamily="34" charset="0"/>
                        </a:rPr>
                        <a:t>ვირუსული ინფექციიდან გამომდინარე ბაზის სრულ ტერიტორიაზე და მნიშვნელოვან საკვანძო ადგილებში დამონტაჟდა სადეზინფექციო დისპენსერები;</a:t>
                      </a:r>
                      <a:endParaRPr lang="en-US" sz="1300" dirty="0" smtClean="0">
                        <a:latin typeface="BPG Rioni" pitchFamily="34" charset="0"/>
                      </a:endParaRPr>
                    </a:p>
                    <a:p>
                      <a:pPr marL="342900" indent="-342900" algn="l">
                        <a:spcAft>
                          <a:spcPts val="600"/>
                        </a:spcAft>
                        <a:buFont typeface="Wingdings" panose="05000000000000000000" pitchFamily="2" charset="2"/>
                        <a:buChar char="Ø"/>
                      </a:pPr>
                      <a:r>
                        <a:rPr lang="ka-GE" sz="1300" dirty="0" smtClean="0">
                          <a:latin typeface="BPG Rioni" pitchFamily="34" charset="0"/>
                        </a:rPr>
                        <a:t>აკადემიის ტერიტორიაზე მშენებარე ტაძარზე გადახურული იქნა სახურავი, შეკეთდა გარე ფასადი და დამონტაჟდა ელექტრო გაყვანილობა;  </a:t>
                      </a:r>
                      <a:endParaRPr lang="ka-GE" sz="1300" dirty="0">
                        <a:latin typeface="BPG Rioni" pitchFamily="34" charset="0"/>
                      </a:endParaRPr>
                    </a:p>
                  </a:txBody>
                  <a:tcPr>
                    <a:lnL w="12700" cmpd="sng">
                      <a:noFill/>
                    </a:lnL>
                    <a:lnR w="12700" cmpd="sng">
                      <a:noFill/>
                    </a:lnR>
                    <a:lnT w="12700" cmpd="sng">
                      <a:noFill/>
                    </a:lnT>
                    <a:lnB w="12700" cmpd="sng">
                      <a:noFill/>
                    </a:lnB>
                  </a:tcPr>
                </a:tc>
              </a:tr>
            </a:tbl>
          </a:graphicData>
        </a:graphic>
      </p:graphicFrame>
    </p:spTree>
    <p:extLst>
      <p:ext uri="{BB962C8B-B14F-4D97-AF65-F5344CB8AC3E}">
        <p14:creationId xmlns:p14="http://schemas.microsoft.com/office/powerpoint/2010/main" val="29081834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tile tx="0" ty="0" sx="100000" sy="100000" flip="none" algn="tl"/>
        </a:blipFill>
        <a:effectLst/>
      </p:bgPr>
    </p:bg>
    <p:spTree>
      <p:nvGrpSpPr>
        <p:cNvPr id="1" name=""/>
        <p:cNvGrpSpPr/>
        <p:nvPr/>
      </p:nvGrpSpPr>
      <p:grpSpPr>
        <a:xfrm>
          <a:off x="0" y="0"/>
          <a:ext cx="0" cy="0"/>
          <a:chOff x="0" y="0"/>
          <a:chExt cx="0" cy="0"/>
        </a:xfrm>
      </p:grpSpPr>
      <p:sp>
        <p:nvSpPr>
          <p:cNvPr id="4" name="Rectangle 3"/>
          <p:cNvSpPr/>
          <p:nvPr/>
        </p:nvSpPr>
        <p:spPr>
          <a:xfrm>
            <a:off x="4" y="294894"/>
            <a:ext cx="9144000" cy="489204"/>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cstate="print">
            <a:extLst>
              <a:ext uri="{28A0092B-C50C-407E-A947-70E740481C1C}">
                <a14:useLocalDpi xmlns:a14="http://schemas.microsoft.com/office/drawing/2010/main" val="0"/>
              </a:ext>
            </a:extLst>
          </a:blip>
          <a:stretch>
            <a:fillRect/>
          </a:stretch>
        </p:blipFill>
        <p:spPr>
          <a:xfrm>
            <a:off x="7924804" y="184485"/>
            <a:ext cx="710022" cy="710022"/>
          </a:xfrm>
          <a:prstGeom prst="rect">
            <a:avLst/>
          </a:prstGeom>
        </p:spPr>
      </p:pic>
      <p:sp>
        <p:nvSpPr>
          <p:cNvPr id="6" name="Rectangle 5"/>
          <p:cNvSpPr/>
          <p:nvPr/>
        </p:nvSpPr>
        <p:spPr>
          <a:xfrm>
            <a:off x="2420375" y="354830"/>
            <a:ext cx="4495141" cy="369332"/>
          </a:xfrm>
          <a:prstGeom prst="rect">
            <a:avLst/>
          </a:prstGeom>
        </p:spPr>
        <p:txBody>
          <a:bodyPr wrap="none">
            <a:spAutoFit/>
          </a:bodyPr>
          <a:lstStyle/>
          <a:p>
            <a:pPr algn="ctr"/>
            <a:r>
              <a:rPr lang="ka-GE" b="1" dirty="0">
                <a:latin typeface="BPG Banner Caps Alpha" pitchFamily="18" charset="0"/>
              </a:rPr>
              <a:t>შტაბის უზრუნველყოფის სამსახური</a:t>
            </a:r>
          </a:p>
        </p:txBody>
      </p:sp>
      <p:pic>
        <p:nvPicPr>
          <p:cNvPr id="9" name="Picture 3" descr="d:\NJACHVADZE\Desktop\DzalebiLogo.png"/>
          <p:cNvPicPr>
            <a:picLocks noChangeAspect="1" noChangeArrowheads="1"/>
          </p:cNvPicPr>
          <p:nvPr/>
        </p:nvPicPr>
        <p:blipFill>
          <a:blip cstate="print"/>
          <a:srcRect/>
          <a:stretch>
            <a:fillRect/>
          </a:stretch>
        </p:blipFill>
        <p:spPr bwMode="auto">
          <a:xfrm>
            <a:off x="381004" y="178194"/>
            <a:ext cx="736206" cy="736206"/>
          </a:xfrm>
          <a:prstGeom prst="rect">
            <a:avLst/>
          </a:prstGeom>
          <a:ln>
            <a:noFill/>
          </a:ln>
          <a:effectLst/>
        </p:spPr>
      </p:pic>
      <p:sp>
        <p:nvSpPr>
          <p:cNvPr id="17" name="Rectangle 16"/>
          <p:cNvSpPr/>
          <p:nvPr/>
        </p:nvSpPr>
        <p:spPr>
          <a:xfrm>
            <a:off x="1299312" y="1078468"/>
            <a:ext cx="6854087" cy="369332"/>
          </a:xfrm>
          <a:prstGeom prst="rect">
            <a:avLst/>
          </a:prstGeom>
        </p:spPr>
        <p:txBody>
          <a:bodyPr wrap="square">
            <a:spAutoFit/>
          </a:bodyPr>
          <a:lstStyle/>
          <a:p>
            <a:pPr algn="ctr"/>
            <a:r>
              <a:rPr lang="ka-GE" b="1" dirty="0">
                <a:latin typeface="BPG Banner Caps Alpha" pitchFamily="18" charset="0"/>
              </a:rPr>
              <a:t>2020 წელს </a:t>
            </a:r>
            <a:r>
              <a:rPr lang="ka-GE" b="1" dirty="0">
                <a:solidFill>
                  <a:schemeClr val="accent2"/>
                </a:solidFill>
                <a:latin typeface="BPG Banner Caps Alpha" pitchFamily="18" charset="0"/>
              </a:rPr>
              <a:t>შესრულებული</a:t>
            </a:r>
            <a:r>
              <a:rPr lang="ka-GE" b="1" dirty="0">
                <a:latin typeface="BPG Banner Caps Alpha" pitchFamily="18" charset="0"/>
              </a:rPr>
              <a:t> ძირითადი ღონისძიებები</a:t>
            </a:r>
            <a:endParaRPr lang="en-US" b="1" dirty="0">
              <a:latin typeface="BPG Banner Caps Alpha" pitchFamily="18" charset="0"/>
            </a:endParaRPr>
          </a:p>
        </p:txBody>
      </p:sp>
      <p:pic>
        <p:nvPicPr>
          <p:cNvPr id="8" name="Picture 2" descr="d:\igvritishvili\Desktop\1.png"/>
          <p:cNvPicPr>
            <a:picLocks noChangeAspect="1" noChangeArrowheads="1"/>
          </p:cNvPicPr>
          <p:nvPr/>
        </p:nvPicPr>
        <p:blipFill>
          <a:blip cstate="print">
            <a:extLst>
              <a:ext uri="{28A0092B-C50C-407E-A947-70E740481C1C}">
                <a14:useLocalDpi xmlns:a14="http://schemas.microsoft.com/office/drawing/2010/main" val="0"/>
              </a:ext>
            </a:extLst>
          </a:blip>
          <a:srcRect/>
          <a:stretch>
            <a:fillRect/>
          </a:stretch>
        </p:blipFill>
        <p:spPr bwMode="auto">
          <a:xfrm>
            <a:off x="457200" y="1752600"/>
            <a:ext cx="4191028" cy="274131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d:\igvritishvili\Desktop\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4400" y="1752600"/>
            <a:ext cx="4114800" cy="274131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d:\igvritishvili\Desktop\3.png"/>
          <p:cNvPicPr>
            <a:picLocks noChangeAspect="1" noChangeArrowheads="1"/>
          </p:cNvPicPr>
          <p:nvPr/>
        </p:nvPicPr>
        <p:blipFill rotWithShape="1">
          <a:blip cstate="print">
            <a:extLst>
              <a:ext uri="{28A0092B-C50C-407E-A947-70E740481C1C}">
                <a14:useLocalDpi xmlns:a14="http://schemas.microsoft.com/office/drawing/2010/main" val="0"/>
              </a:ext>
            </a:extLst>
          </a:blip>
          <a:srcRect b="66170"/>
          <a:stretch/>
        </p:blipFill>
        <p:spPr bwMode="auto">
          <a:xfrm>
            <a:off x="1905000" y="4572000"/>
            <a:ext cx="4210745" cy="9525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d:\igvritishvili\Desktop\3.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3714" t="66645" r="33939"/>
          <a:stretch/>
        </p:blipFill>
        <p:spPr bwMode="auto">
          <a:xfrm>
            <a:off x="6172201" y="4493912"/>
            <a:ext cx="1362048" cy="93912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d:\igvritishvili\Desktop\3.png"/>
          <p:cNvPicPr>
            <a:picLocks noChangeAspect="1" noChangeArrowheads="1"/>
          </p:cNvPicPr>
          <p:nvPr/>
        </p:nvPicPr>
        <p:blipFill rotWithShape="1">
          <a:blip cstate="print">
            <a:extLst>
              <a:ext uri="{28A0092B-C50C-407E-A947-70E740481C1C}">
                <a14:useLocalDpi xmlns:a14="http://schemas.microsoft.com/office/drawing/2010/main" val="0"/>
              </a:ext>
            </a:extLst>
          </a:blip>
          <a:srcRect t="33830" b="32340"/>
          <a:stretch/>
        </p:blipFill>
        <p:spPr bwMode="auto">
          <a:xfrm>
            <a:off x="2524139" y="5524500"/>
            <a:ext cx="4210745"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61911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tile tx="0" ty="0" sx="100000" sy="100000" flip="none" algn="tl"/>
        </a:blipFill>
        <a:effectLst/>
      </p:bgPr>
    </p:bg>
    <p:spTree>
      <p:nvGrpSpPr>
        <p:cNvPr id="1" name=""/>
        <p:cNvGrpSpPr/>
        <p:nvPr/>
      </p:nvGrpSpPr>
      <p:grpSpPr>
        <a:xfrm>
          <a:off x="0" y="0"/>
          <a:ext cx="0" cy="0"/>
          <a:chOff x="0" y="0"/>
          <a:chExt cx="0" cy="0"/>
        </a:xfrm>
      </p:grpSpPr>
      <p:sp>
        <p:nvSpPr>
          <p:cNvPr id="4" name="Rectangle 3"/>
          <p:cNvSpPr/>
          <p:nvPr/>
        </p:nvSpPr>
        <p:spPr>
          <a:xfrm>
            <a:off x="4" y="294894"/>
            <a:ext cx="9144000" cy="489204"/>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cstate="print">
            <a:extLst>
              <a:ext uri="{28A0092B-C50C-407E-A947-70E740481C1C}">
                <a14:useLocalDpi xmlns:a14="http://schemas.microsoft.com/office/drawing/2010/main" val="0"/>
              </a:ext>
            </a:extLst>
          </a:blip>
          <a:stretch>
            <a:fillRect/>
          </a:stretch>
        </p:blipFill>
        <p:spPr>
          <a:xfrm>
            <a:off x="7924804" y="184485"/>
            <a:ext cx="710022" cy="710022"/>
          </a:xfrm>
          <a:prstGeom prst="rect">
            <a:avLst/>
          </a:prstGeom>
        </p:spPr>
      </p:pic>
      <p:sp>
        <p:nvSpPr>
          <p:cNvPr id="6" name="Rectangle 5"/>
          <p:cNvSpPr/>
          <p:nvPr/>
        </p:nvSpPr>
        <p:spPr>
          <a:xfrm>
            <a:off x="2420375" y="354830"/>
            <a:ext cx="4495141" cy="369332"/>
          </a:xfrm>
          <a:prstGeom prst="rect">
            <a:avLst/>
          </a:prstGeom>
        </p:spPr>
        <p:txBody>
          <a:bodyPr wrap="none">
            <a:spAutoFit/>
          </a:bodyPr>
          <a:lstStyle/>
          <a:p>
            <a:pPr algn="ctr"/>
            <a:r>
              <a:rPr lang="ka-GE" b="1" dirty="0" smtClean="0">
                <a:latin typeface="BPG Banner Caps Alpha" pitchFamily="18" charset="0"/>
              </a:rPr>
              <a:t>შტაბის უზრუნველყოფის სამსახური</a:t>
            </a:r>
            <a:endParaRPr lang="ka-GE" b="1" dirty="0">
              <a:latin typeface="BPG Banner Caps Alpha" pitchFamily="18" charset="0"/>
            </a:endParaRPr>
          </a:p>
        </p:txBody>
      </p:sp>
      <p:pic>
        <p:nvPicPr>
          <p:cNvPr id="9" name="Picture 3" descr="d:\NJACHVADZE\Desktop\DzalebiLogo.png"/>
          <p:cNvPicPr>
            <a:picLocks noChangeAspect="1" noChangeArrowheads="1"/>
          </p:cNvPicPr>
          <p:nvPr/>
        </p:nvPicPr>
        <p:blipFill>
          <a:blip cstate="print"/>
          <a:srcRect/>
          <a:stretch>
            <a:fillRect/>
          </a:stretch>
        </p:blipFill>
        <p:spPr bwMode="auto">
          <a:xfrm>
            <a:off x="381004" y="178194"/>
            <a:ext cx="736206" cy="736206"/>
          </a:xfrm>
          <a:prstGeom prst="rect">
            <a:avLst/>
          </a:prstGeom>
          <a:ln>
            <a:noFill/>
          </a:ln>
          <a:effectLst/>
        </p:spPr>
      </p:pic>
      <p:sp>
        <p:nvSpPr>
          <p:cNvPr id="11" name="Rectangle 10"/>
          <p:cNvSpPr/>
          <p:nvPr/>
        </p:nvSpPr>
        <p:spPr>
          <a:xfrm>
            <a:off x="304800" y="1295400"/>
            <a:ext cx="8394892" cy="369332"/>
          </a:xfrm>
          <a:prstGeom prst="rect">
            <a:avLst/>
          </a:prstGeom>
        </p:spPr>
        <p:txBody>
          <a:bodyPr wrap="square">
            <a:spAutoFit/>
          </a:bodyPr>
          <a:lstStyle/>
          <a:p>
            <a:pPr algn="ctr"/>
            <a:r>
              <a:rPr lang="ka-GE" b="1" dirty="0">
                <a:latin typeface="BPG Banner Caps Alpha" pitchFamily="18" charset="0"/>
              </a:rPr>
              <a:t>2020 წელს დაგეგმილი </a:t>
            </a:r>
            <a:r>
              <a:rPr lang="ka-GE" b="1" dirty="0">
                <a:solidFill>
                  <a:schemeClr val="accent2"/>
                </a:solidFill>
                <a:latin typeface="BPG Banner Caps Alpha" pitchFamily="18" charset="0"/>
              </a:rPr>
              <a:t>შეუსრულებული </a:t>
            </a:r>
            <a:r>
              <a:rPr lang="ka-GE" b="1" dirty="0">
                <a:latin typeface="BPG Banner Caps Alpha" pitchFamily="18" charset="0"/>
              </a:rPr>
              <a:t>ძირითადი ღონისძიებები</a:t>
            </a:r>
          </a:p>
        </p:txBody>
      </p:sp>
      <p:graphicFrame>
        <p:nvGraphicFramePr>
          <p:cNvPr id="13" name="Table 12"/>
          <p:cNvGraphicFramePr>
            <a:graphicFrameLocks noGrp="1"/>
          </p:cNvGraphicFramePr>
          <p:nvPr>
            <p:extLst>
              <p:ext uri="{D42A27DB-BD31-4B8C-83A1-F6EECF244321}">
                <p14:modId xmlns:p14="http://schemas.microsoft.com/office/powerpoint/2010/main" val="2328231438"/>
              </p:ext>
            </p:extLst>
          </p:nvPr>
        </p:nvGraphicFramePr>
        <p:xfrm>
          <a:off x="914399" y="1932027"/>
          <a:ext cx="7365415" cy="3627120"/>
        </p:xfrm>
        <a:graphic>
          <a:graphicData uri="http://schemas.openxmlformats.org/drawingml/2006/table">
            <a:tbl>
              <a:tblPr firstRow="1" bandRow="1">
                <a:tableStyleId>{5940675A-B579-460E-94D1-54222C63F5DA}</a:tableStyleId>
              </a:tblPr>
              <a:tblGrid>
                <a:gridCol w="7365415"/>
              </a:tblGrid>
              <a:tr h="2932152">
                <a:tc>
                  <a:txBody>
                    <a:bodyPr/>
                    <a:lstStyle/>
                    <a:p>
                      <a:pPr marL="342900" indent="-342900" algn="l">
                        <a:spcAft>
                          <a:spcPts val="600"/>
                        </a:spcAft>
                        <a:buFont typeface="Wingdings" panose="05000000000000000000" pitchFamily="2" charset="2"/>
                        <a:buChar char="Ø"/>
                      </a:pPr>
                      <a:r>
                        <a:rPr lang="ka-GE" sz="1300" dirty="0" smtClean="0">
                          <a:latin typeface="BPG Rioni" pitchFamily="34" charset="0"/>
                        </a:rPr>
                        <a:t>საქვაბის კაპიტალური რემონტი;</a:t>
                      </a:r>
                    </a:p>
                    <a:p>
                      <a:pPr marL="342900" indent="-342900" algn="l">
                        <a:spcAft>
                          <a:spcPts val="600"/>
                        </a:spcAft>
                        <a:buFont typeface="Wingdings" panose="05000000000000000000" pitchFamily="2" charset="2"/>
                        <a:buChar char="Ø"/>
                      </a:pPr>
                      <a:r>
                        <a:rPr lang="ka-GE" sz="1300" dirty="0" smtClean="0">
                          <a:latin typeface="BPG Rioni" pitchFamily="34" charset="0"/>
                        </a:rPr>
                        <a:t>ავტოტექნიკის შეღებვა (არ დასრულებულა);</a:t>
                      </a:r>
                    </a:p>
                    <a:p>
                      <a:pPr marL="342900" indent="-342900" algn="l">
                        <a:spcAft>
                          <a:spcPts val="600"/>
                        </a:spcAft>
                        <a:buFont typeface="Wingdings" panose="05000000000000000000" pitchFamily="2" charset="2"/>
                        <a:buChar char="Ø"/>
                      </a:pPr>
                      <a:r>
                        <a:rPr lang="ka-GE" sz="1300" dirty="0" smtClean="0">
                          <a:latin typeface="BPG Rioni" pitchFamily="34" charset="0"/>
                        </a:rPr>
                        <a:t>დაზიანებული ტექნიკის აღდგენა (ერთი ტოიოტა ჰაილუქსი, სატვირთო ივეკო);</a:t>
                      </a:r>
                    </a:p>
                    <a:p>
                      <a:pPr marL="342900" indent="-342900" algn="l">
                        <a:spcAft>
                          <a:spcPts val="600"/>
                        </a:spcAft>
                        <a:buFont typeface="Wingdings" panose="05000000000000000000" pitchFamily="2" charset="2"/>
                        <a:buChar char="Ø"/>
                      </a:pPr>
                      <a:r>
                        <a:rPr lang="ka-GE" sz="1300" dirty="0" smtClean="0">
                          <a:latin typeface="BPG Rioni" pitchFamily="34" charset="0"/>
                        </a:rPr>
                        <a:t>ავტოტექნიკის სათადარიგო ნაწილებით დაკომპლექტება;</a:t>
                      </a:r>
                    </a:p>
                    <a:p>
                      <a:pPr marL="342900" indent="-342900" algn="l">
                        <a:spcAft>
                          <a:spcPts val="600"/>
                        </a:spcAft>
                        <a:buFont typeface="Wingdings" panose="05000000000000000000" pitchFamily="2" charset="2"/>
                        <a:buChar char="Ø"/>
                      </a:pPr>
                      <a:r>
                        <a:rPr lang="ka-GE" sz="1300" dirty="0" smtClean="0">
                          <a:latin typeface="BPG Rioni" pitchFamily="34" charset="0"/>
                        </a:rPr>
                        <a:t>ზენორმატიული ქონების ჩაბარება (თეა);</a:t>
                      </a:r>
                    </a:p>
                    <a:p>
                      <a:pPr marL="342900" indent="-342900" algn="l">
                        <a:spcAft>
                          <a:spcPts val="600"/>
                        </a:spcAft>
                        <a:buFont typeface="Wingdings" panose="05000000000000000000" pitchFamily="2" charset="2"/>
                        <a:buChar char="Ø"/>
                      </a:pPr>
                      <a:r>
                        <a:rPr lang="ka-GE" sz="1300" dirty="0" smtClean="0">
                          <a:latin typeface="BPG Rioni" pitchFamily="34" charset="0"/>
                        </a:rPr>
                        <a:t>გენერატორის შეკეთება/მონტაჟი (შემოტანილია ბაზაზე); </a:t>
                      </a:r>
                    </a:p>
                    <a:p>
                      <a:pPr marL="342900" indent="-342900" algn="l">
                        <a:spcAft>
                          <a:spcPts val="600"/>
                        </a:spcAft>
                        <a:buFont typeface="Wingdings" panose="05000000000000000000" pitchFamily="2" charset="2"/>
                        <a:buChar char="Ø"/>
                      </a:pPr>
                      <a:r>
                        <a:rPr lang="ka-GE" sz="1300" dirty="0" smtClean="0">
                          <a:latin typeface="BPG Rioni" pitchFamily="34" charset="0"/>
                        </a:rPr>
                        <a:t>საწყობების სტელაჟებით დაკომპლექტება;</a:t>
                      </a:r>
                    </a:p>
                    <a:p>
                      <a:pPr marL="342900" indent="-342900" algn="l">
                        <a:spcAft>
                          <a:spcPts val="600"/>
                        </a:spcAft>
                        <a:buFont typeface="Wingdings" panose="05000000000000000000" pitchFamily="2" charset="2"/>
                        <a:buChar char="Ø"/>
                      </a:pPr>
                      <a:r>
                        <a:rPr lang="ka-GE" sz="1300" dirty="0" smtClean="0">
                          <a:latin typeface="BPG Rioni" pitchFamily="34" charset="0"/>
                        </a:rPr>
                        <a:t>ტრანსფორმატორებიდან გამომავალი ელექტროქსელის ლაბორატორიული შემოწმება (დაგეგმილია მიმდინარე წელს);</a:t>
                      </a:r>
                    </a:p>
                    <a:p>
                      <a:pPr marL="342900" indent="-342900" algn="l">
                        <a:spcAft>
                          <a:spcPts val="600"/>
                        </a:spcAft>
                        <a:buFont typeface="Wingdings" panose="05000000000000000000" pitchFamily="2" charset="2"/>
                        <a:buChar char="Ø"/>
                      </a:pPr>
                      <a:r>
                        <a:rPr lang="ka-GE" sz="1300" dirty="0" smtClean="0">
                          <a:latin typeface="BPG Rioni" pitchFamily="34" charset="0"/>
                        </a:rPr>
                        <a:t>მაღალი ძაბვის სათადარიგო ხაზის შემოყვანა (დაგეგმილია მიმდინარე წელს);</a:t>
                      </a:r>
                    </a:p>
                    <a:p>
                      <a:pPr marL="342900" indent="-342900" algn="l">
                        <a:spcAft>
                          <a:spcPts val="600"/>
                        </a:spcAft>
                        <a:buFont typeface="Wingdings" panose="05000000000000000000" pitchFamily="2" charset="2"/>
                        <a:buChar char="Ø"/>
                      </a:pPr>
                      <a:r>
                        <a:rPr lang="ka-GE" sz="1300" dirty="0" smtClean="0">
                          <a:latin typeface="BPG Rioni" pitchFamily="34" charset="0"/>
                        </a:rPr>
                        <a:t>ავტოპარკის ტერიტორიაზე შენობების გარემონტება (დაიგეგმა 2021 წლისთვის დელტას მიერ);</a:t>
                      </a:r>
                      <a:endParaRPr lang="en-US" sz="1300" dirty="0" smtClean="0">
                        <a:latin typeface="BPG Rioni" pitchFamily="34" charset="0"/>
                      </a:endParaRPr>
                    </a:p>
                    <a:p>
                      <a:pPr marL="342900" indent="-342900" algn="l">
                        <a:spcAft>
                          <a:spcPts val="600"/>
                        </a:spcAft>
                        <a:buFont typeface="Wingdings" panose="05000000000000000000" pitchFamily="2" charset="2"/>
                        <a:buChar char="Ø"/>
                      </a:pPr>
                      <a:r>
                        <a:rPr lang="ka-GE" sz="1300" dirty="0" smtClean="0">
                          <a:latin typeface="BPG Rioni" pitchFamily="34" charset="0"/>
                        </a:rPr>
                        <a:t> ტენდერების ჩავარდნების გამო მატერიალური ქონების  და აღჭურვილობის მიღება დაკომპლექტება.</a:t>
                      </a:r>
                    </a:p>
                  </a:txBody>
                  <a:tcPr>
                    <a:lnL w="12700" cmpd="sng">
                      <a:noFill/>
                    </a:lnL>
                    <a:lnR w="12700" cmpd="sng">
                      <a:noFill/>
                    </a:lnR>
                    <a:lnT w="12700" cmpd="sng">
                      <a:noFill/>
                    </a:lnT>
                    <a:lnB w="12700" cmpd="sng">
                      <a:noFill/>
                    </a:lnB>
                  </a:tcPr>
                </a:tc>
              </a:tr>
            </a:tbl>
          </a:graphicData>
        </a:graphic>
      </p:graphicFrame>
    </p:spTree>
    <p:extLst>
      <p:ext uri="{BB962C8B-B14F-4D97-AF65-F5344CB8AC3E}">
        <p14:creationId xmlns:p14="http://schemas.microsoft.com/office/powerpoint/2010/main" val="25540633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tile tx="0" ty="0" sx="100000" sy="100000" flip="none" algn="tl"/>
        </a:blipFill>
        <a:effectLst/>
      </p:bgPr>
    </p:bg>
    <p:spTree>
      <p:nvGrpSpPr>
        <p:cNvPr id="1" name=""/>
        <p:cNvGrpSpPr/>
        <p:nvPr/>
      </p:nvGrpSpPr>
      <p:grpSpPr>
        <a:xfrm>
          <a:off x="0" y="0"/>
          <a:ext cx="0" cy="0"/>
          <a:chOff x="0" y="0"/>
          <a:chExt cx="0" cy="0"/>
        </a:xfrm>
      </p:grpSpPr>
      <p:sp>
        <p:nvSpPr>
          <p:cNvPr id="4" name="Rectangle 3"/>
          <p:cNvSpPr/>
          <p:nvPr/>
        </p:nvSpPr>
        <p:spPr>
          <a:xfrm>
            <a:off x="4" y="294894"/>
            <a:ext cx="9144000" cy="489204"/>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cstate="print">
            <a:extLst>
              <a:ext uri="{28A0092B-C50C-407E-A947-70E740481C1C}">
                <a14:useLocalDpi xmlns:a14="http://schemas.microsoft.com/office/drawing/2010/main" val="0"/>
              </a:ext>
            </a:extLst>
          </a:blip>
          <a:stretch>
            <a:fillRect/>
          </a:stretch>
        </p:blipFill>
        <p:spPr>
          <a:xfrm>
            <a:off x="7924804" y="184485"/>
            <a:ext cx="710022" cy="710022"/>
          </a:xfrm>
          <a:prstGeom prst="rect">
            <a:avLst/>
          </a:prstGeom>
        </p:spPr>
      </p:pic>
      <p:sp>
        <p:nvSpPr>
          <p:cNvPr id="6" name="Rectangle 5"/>
          <p:cNvSpPr/>
          <p:nvPr/>
        </p:nvSpPr>
        <p:spPr>
          <a:xfrm>
            <a:off x="2420375" y="354830"/>
            <a:ext cx="4495141" cy="369332"/>
          </a:xfrm>
          <a:prstGeom prst="rect">
            <a:avLst/>
          </a:prstGeom>
        </p:spPr>
        <p:txBody>
          <a:bodyPr wrap="none">
            <a:spAutoFit/>
          </a:bodyPr>
          <a:lstStyle/>
          <a:p>
            <a:pPr algn="ctr"/>
            <a:r>
              <a:rPr lang="ka-GE" b="1" dirty="0" smtClean="0">
                <a:latin typeface="BPG Banner Caps Alpha" pitchFamily="18" charset="0"/>
              </a:rPr>
              <a:t>შტაბის უზრუნველყოფის სამსახური</a:t>
            </a:r>
            <a:endParaRPr lang="ka-GE" b="1" dirty="0">
              <a:latin typeface="BPG Banner Caps Alpha" pitchFamily="18" charset="0"/>
            </a:endParaRPr>
          </a:p>
        </p:txBody>
      </p:sp>
      <p:pic>
        <p:nvPicPr>
          <p:cNvPr id="9" name="Picture 3" descr="d:\NJACHVADZE\Desktop\DzalebiLogo.png"/>
          <p:cNvPicPr>
            <a:picLocks noChangeAspect="1" noChangeArrowheads="1"/>
          </p:cNvPicPr>
          <p:nvPr/>
        </p:nvPicPr>
        <p:blipFill>
          <a:blip cstate="print"/>
          <a:srcRect/>
          <a:stretch>
            <a:fillRect/>
          </a:stretch>
        </p:blipFill>
        <p:spPr bwMode="auto">
          <a:xfrm>
            <a:off x="381004" y="178194"/>
            <a:ext cx="736206" cy="736206"/>
          </a:xfrm>
          <a:prstGeom prst="rect">
            <a:avLst/>
          </a:prstGeom>
          <a:ln>
            <a:noFill/>
          </a:ln>
          <a:effectLst/>
        </p:spPr>
      </p:pic>
      <p:sp>
        <p:nvSpPr>
          <p:cNvPr id="11" name="Rectangle 10"/>
          <p:cNvSpPr/>
          <p:nvPr/>
        </p:nvSpPr>
        <p:spPr>
          <a:xfrm>
            <a:off x="304800" y="1154668"/>
            <a:ext cx="8394892" cy="369332"/>
          </a:xfrm>
          <a:prstGeom prst="rect">
            <a:avLst/>
          </a:prstGeom>
        </p:spPr>
        <p:txBody>
          <a:bodyPr wrap="square">
            <a:spAutoFit/>
          </a:bodyPr>
          <a:lstStyle/>
          <a:p>
            <a:pPr algn="ctr"/>
            <a:r>
              <a:rPr lang="ka-GE" b="1" dirty="0">
                <a:latin typeface="BPG Banner Caps Alpha" pitchFamily="18" charset="0"/>
              </a:rPr>
              <a:t>2021 წელს </a:t>
            </a:r>
            <a:r>
              <a:rPr lang="ka-GE" b="1" dirty="0">
                <a:solidFill>
                  <a:schemeClr val="accent2"/>
                </a:solidFill>
                <a:latin typeface="BPG Banner Caps Alpha" pitchFamily="18" charset="0"/>
              </a:rPr>
              <a:t>დაგეგმილი</a:t>
            </a:r>
            <a:r>
              <a:rPr lang="ka-GE" b="1" dirty="0">
                <a:latin typeface="BPG Banner Caps Alpha" pitchFamily="18" charset="0"/>
              </a:rPr>
              <a:t> ძირითადი ღონისძიებები</a:t>
            </a:r>
            <a:endParaRPr lang="en-US" b="1" dirty="0">
              <a:latin typeface="BPG Banner Caps Alpha" pitchFamily="18" charset="0"/>
            </a:endParaRPr>
          </a:p>
        </p:txBody>
      </p:sp>
      <p:graphicFrame>
        <p:nvGraphicFramePr>
          <p:cNvPr id="13" name="Table 12"/>
          <p:cNvGraphicFramePr>
            <a:graphicFrameLocks noGrp="1"/>
          </p:cNvGraphicFramePr>
          <p:nvPr>
            <p:extLst>
              <p:ext uri="{D42A27DB-BD31-4B8C-83A1-F6EECF244321}">
                <p14:modId xmlns:p14="http://schemas.microsoft.com/office/powerpoint/2010/main" val="3658284871"/>
              </p:ext>
            </p:extLst>
          </p:nvPr>
        </p:nvGraphicFramePr>
        <p:xfrm>
          <a:off x="381004" y="1828800"/>
          <a:ext cx="8318687" cy="4526280"/>
        </p:xfrm>
        <a:graphic>
          <a:graphicData uri="http://schemas.openxmlformats.org/drawingml/2006/table">
            <a:tbl>
              <a:tblPr firstRow="1" bandRow="1">
                <a:tableStyleId>{5940675A-B579-460E-94D1-54222C63F5DA}</a:tableStyleId>
              </a:tblPr>
              <a:tblGrid>
                <a:gridCol w="8318687"/>
              </a:tblGrid>
              <a:tr h="2932152">
                <a:tc>
                  <a:txBody>
                    <a:bodyPr/>
                    <a:lstStyle/>
                    <a:p>
                      <a:pPr marL="342900" indent="-342900" algn="just">
                        <a:lnSpc>
                          <a:spcPct val="100000"/>
                        </a:lnSpc>
                        <a:spcBef>
                          <a:spcPts val="600"/>
                        </a:spcBef>
                        <a:spcAft>
                          <a:spcPts val="0"/>
                        </a:spcAft>
                        <a:buFont typeface="Wingdings" panose="05000000000000000000" pitchFamily="2" charset="2"/>
                        <a:buChar char="Ø"/>
                      </a:pPr>
                      <a:r>
                        <a:rPr lang="ka-GE" sz="1300" dirty="0" smtClean="0">
                          <a:latin typeface="BPG Rioni" pitchFamily="34" charset="0"/>
                        </a:rPr>
                        <a:t>დაგეგმილია პარკის  ტერიოტერიაზე განთავსებული შენობის კაპიტალური რემონტი სადაც  განთავსდებიან შემდეგი ელემენტები:  სამრეცხაო, სამეურნეო ქვედანაყოფი, სადურგლო, სამეურნეო საწყობი და არაფუჭებადი ნარჩენების პუნქტი;</a:t>
                      </a:r>
                      <a:endParaRPr lang="ka-GE" sz="1300" dirty="0" smtClean="0">
                        <a:solidFill>
                          <a:srgbClr val="FF0000"/>
                        </a:solidFill>
                        <a:latin typeface="BPG Rioni" pitchFamily="34" charset="0"/>
                        <a:ea typeface="SimHei" pitchFamily="49" charset="-122"/>
                      </a:endParaRPr>
                    </a:p>
                    <a:p>
                      <a:pPr marL="342900" indent="-342900" algn="just">
                        <a:lnSpc>
                          <a:spcPct val="100000"/>
                        </a:lnSpc>
                        <a:spcBef>
                          <a:spcPts val="600"/>
                        </a:spcBef>
                        <a:spcAft>
                          <a:spcPts val="0"/>
                        </a:spcAft>
                        <a:buFont typeface="Wingdings" panose="05000000000000000000" pitchFamily="2" charset="2"/>
                        <a:buChar char="Ø"/>
                      </a:pPr>
                      <a:r>
                        <a:rPr lang="ka-GE" sz="1300" dirty="0" smtClean="0">
                          <a:latin typeface="BPG Rioni" pitchFamily="34" charset="0"/>
                          <a:ea typeface="SimHei" pitchFamily="49" charset="-122"/>
                        </a:rPr>
                        <a:t>ტერიოტორიაზე სარწყავი წყლის სისტემის მოწყობა;</a:t>
                      </a:r>
                      <a:endParaRPr lang="ka-GE" sz="1300" dirty="0" smtClean="0">
                        <a:latin typeface="BPG Rioni" pitchFamily="34" charset="0"/>
                      </a:endParaRPr>
                    </a:p>
                    <a:p>
                      <a:pPr marL="342900" indent="-342900" algn="just">
                        <a:lnSpc>
                          <a:spcPct val="100000"/>
                        </a:lnSpc>
                        <a:spcBef>
                          <a:spcPts val="600"/>
                        </a:spcBef>
                        <a:spcAft>
                          <a:spcPts val="0"/>
                        </a:spcAft>
                        <a:buFont typeface="Wingdings" panose="05000000000000000000" pitchFamily="2" charset="2"/>
                        <a:buChar char="Ø"/>
                      </a:pPr>
                      <a:r>
                        <a:rPr lang="ka-GE" sz="1300" dirty="0" smtClean="0">
                          <a:latin typeface="BPG Rioni" pitchFamily="34" charset="0"/>
                        </a:rPr>
                        <a:t>სპორტული კომპლექსის შიდა კოსმეტიკური რემონტი;</a:t>
                      </a:r>
                    </a:p>
                    <a:p>
                      <a:pPr marL="342900" indent="-342900" algn="just">
                        <a:lnSpc>
                          <a:spcPct val="100000"/>
                        </a:lnSpc>
                        <a:spcBef>
                          <a:spcPts val="600"/>
                        </a:spcBef>
                        <a:spcAft>
                          <a:spcPts val="0"/>
                        </a:spcAft>
                        <a:buFont typeface="Wingdings" panose="05000000000000000000" pitchFamily="2" charset="2"/>
                        <a:buChar char="Ø"/>
                      </a:pPr>
                      <a:r>
                        <a:rPr lang="ka-GE" sz="1300" dirty="0" smtClean="0">
                          <a:latin typeface="BPG Rioni" pitchFamily="34" charset="0"/>
                        </a:rPr>
                        <a:t>საავტომობილო ბოქსებზე კარებების დამონტაჟება (ამ ეტაპზე არის ღია ბოქსები);</a:t>
                      </a:r>
                    </a:p>
                    <a:p>
                      <a:pPr marL="342900" indent="-342900" algn="just">
                        <a:lnSpc>
                          <a:spcPct val="100000"/>
                        </a:lnSpc>
                        <a:spcBef>
                          <a:spcPts val="600"/>
                        </a:spcBef>
                        <a:spcAft>
                          <a:spcPts val="0"/>
                        </a:spcAft>
                        <a:buFont typeface="Wingdings" panose="05000000000000000000" pitchFamily="2" charset="2"/>
                        <a:buChar char="Ø"/>
                      </a:pPr>
                      <a:r>
                        <a:rPr lang="ka-GE" sz="1300" dirty="0" smtClean="0">
                          <a:latin typeface="BPG Rioni" pitchFamily="34" charset="0"/>
                        </a:rPr>
                        <a:t>საავტომობილო ტექნიკაზე სამღებრო სამუშაოების დასრულება;</a:t>
                      </a:r>
                    </a:p>
                    <a:p>
                      <a:pPr marL="342900" indent="-342900" algn="just">
                        <a:lnSpc>
                          <a:spcPct val="100000"/>
                        </a:lnSpc>
                        <a:spcBef>
                          <a:spcPts val="600"/>
                        </a:spcBef>
                        <a:spcAft>
                          <a:spcPts val="0"/>
                        </a:spcAft>
                        <a:buFont typeface="Wingdings" panose="05000000000000000000" pitchFamily="2" charset="2"/>
                        <a:buChar char="Ø"/>
                      </a:pPr>
                      <a:r>
                        <a:rPr lang="ka-GE" sz="1300" dirty="0" smtClean="0">
                          <a:latin typeface="BPG Rioni" pitchFamily="34" charset="0"/>
                        </a:rPr>
                        <a:t> საწყობებში დამატებით სტელაჟების მოწყობა;</a:t>
                      </a:r>
                    </a:p>
                    <a:p>
                      <a:pPr marL="342900" indent="-342900" algn="just">
                        <a:lnSpc>
                          <a:spcPct val="100000"/>
                        </a:lnSpc>
                        <a:spcBef>
                          <a:spcPts val="600"/>
                        </a:spcBef>
                        <a:spcAft>
                          <a:spcPts val="0"/>
                        </a:spcAft>
                        <a:buFont typeface="Wingdings" panose="05000000000000000000" pitchFamily="2" charset="2"/>
                        <a:buChar char="Ø"/>
                      </a:pPr>
                      <a:r>
                        <a:rPr lang="ka-GE" sz="1300" dirty="0" smtClean="0">
                          <a:latin typeface="BPG Rioni" pitchFamily="34" charset="0"/>
                        </a:rPr>
                        <a:t> შტაბის შენობის სამუშაო ოთახებზე სამღებრო სამუშაოების ჩატარება;</a:t>
                      </a:r>
                    </a:p>
                    <a:p>
                      <a:pPr marL="342900" indent="-342900" algn="just">
                        <a:lnSpc>
                          <a:spcPct val="100000"/>
                        </a:lnSpc>
                        <a:spcBef>
                          <a:spcPts val="600"/>
                        </a:spcBef>
                        <a:spcAft>
                          <a:spcPts val="0"/>
                        </a:spcAft>
                        <a:buFont typeface="Wingdings" panose="05000000000000000000" pitchFamily="2" charset="2"/>
                        <a:buChar char="Ø"/>
                      </a:pPr>
                      <a:r>
                        <a:rPr lang="ka-GE" sz="1300" dirty="0" smtClean="0">
                          <a:latin typeface="BPG Rioni" pitchFamily="34" charset="0"/>
                        </a:rPr>
                        <a:t>საცხოვრებელი ყაზარმების ახალი ავეჯით გაწყობა;</a:t>
                      </a:r>
                    </a:p>
                    <a:p>
                      <a:pPr marL="342900" indent="-342900" algn="just">
                        <a:lnSpc>
                          <a:spcPct val="100000"/>
                        </a:lnSpc>
                        <a:spcBef>
                          <a:spcPts val="600"/>
                        </a:spcBef>
                        <a:spcAft>
                          <a:spcPts val="0"/>
                        </a:spcAft>
                        <a:buFont typeface="Wingdings" panose="05000000000000000000" pitchFamily="2" charset="2"/>
                        <a:buChar char="Ø"/>
                      </a:pPr>
                      <a:r>
                        <a:rPr lang="ka-GE" sz="1300" dirty="0" smtClean="0">
                          <a:latin typeface="BPG Rioni" pitchFamily="34" charset="0"/>
                        </a:rPr>
                        <a:t>ტირი;</a:t>
                      </a:r>
                    </a:p>
                    <a:p>
                      <a:pPr marL="342900" indent="-342900" algn="just">
                        <a:lnSpc>
                          <a:spcPct val="100000"/>
                        </a:lnSpc>
                        <a:spcBef>
                          <a:spcPts val="600"/>
                        </a:spcBef>
                        <a:spcAft>
                          <a:spcPts val="0"/>
                        </a:spcAft>
                        <a:buFont typeface="Wingdings" panose="05000000000000000000" pitchFamily="2" charset="2"/>
                        <a:buChar char="Ø"/>
                      </a:pPr>
                      <a:r>
                        <a:rPr lang="ka-GE" sz="1300" dirty="0" smtClean="0">
                          <a:latin typeface="BPG Rioni" pitchFamily="34" charset="0"/>
                        </a:rPr>
                        <a:t>იუნკერის სახლი;</a:t>
                      </a:r>
                    </a:p>
                    <a:p>
                      <a:pPr marL="342900" indent="-342900" algn="just">
                        <a:lnSpc>
                          <a:spcPct val="100000"/>
                        </a:lnSpc>
                        <a:spcBef>
                          <a:spcPts val="600"/>
                        </a:spcBef>
                        <a:spcAft>
                          <a:spcPts val="0"/>
                        </a:spcAft>
                        <a:buFont typeface="Wingdings" panose="05000000000000000000" pitchFamily="2" charset="2"/>
                        <a:buChar char="Ø"/>
                      </a:pPr>
                      <a:r>
                        <a:rPr lang="ka-GE" sz="1300" dirty="0" smtClean="0">
                          <a:latin typeface="BPG Rioni" pitchFamily="34" charset="0"/>
                        </a:rPr>
                        <a:t>ხელოვნების ისტორიის კაბინეტი;</a:t>
                      </a:r>
                    </a:p>
                    <a:p>
                      <a:pPr marL="342900" indent="-342900" algn="just">
                        <a:lnSpc>
                          <a:spcPct val="100000"/>
                        </a:lnSpc>
                        <a:spcBef>
                          <a:spcPts val="600"/>
                        </a:spcBef>
                        <a:spcAft>
                          <a:spcPts val="0"/>
                        </a:spcAft>
                        <a:buFont typeface="Wingdings" panose="05000000000000000000" pitchFamily="2" charset="2"/>
                        <a:buChar char="Ø"/>
                      </a:pPr>
                      <a:r>
                        <a:rPr lang="ka-GE" sz="1300" dirty="0" smtClean="0">
                          <a:latin typeface="BPG Rioni" pitchFamily="34" charset="0"/>
                        </a:rPr>
                        <a:t>ბიბლიოთეკის მოწყობა გალერეის სტილში;</a:t>
                      </a:r>
                    </a:p>
                    <a:p>
                      <a:pPr marL="342900" indent="-342900" algn="just">
                        <a:lnSpc>
                          <a:spcPct val="100000"/>
                        </a:lnSpc>
                        <a:spcBef>
                          <a:spcPts val="600"/>
                        </a:spcBef>
                        <a:spcAft>
                          <a:spcPts val="0"/>
                        </a:spcAft>
                        <a:buFont typeface="Wingdings" panose="05000000000000000000" pitchFamily="2" charset="2"/>
                        <a:buChar char="Ø"/>
                      </a:pPr>
                      <a:r>
                        <a:rPr lang="ka-GE" sz="1300" dirty="0" smtClean="0">
                          <a:latin typeface="BPG Rioni" pitchFamily="34" charset="0"/>
                        </a:rPr>
                        <a:t>დავით აღმაშენებლის ბიუსტი შტაბის შენობის ფოიეში;</a:t>
                      </a:r>
                    </a:p>
                    <a:p>
                      <a:pPr marL="342900" indent="-342900" algn="just">
                        <a:lnSpc>
                          <a:spcPct val="100000"/>
                        </a:lnSpc>
                        <a:spcBef>
                          <a:spcPts val="600"/>
                        </a:spcBef>
                        <a:spcAft>
                          <a:spcPts val="0"/>
                        </a:spcAft>
                        <a:buFont typeface="Wingdings" panose="05000000000000000000" pitchFamily="2" charset="2"/>
                        <a:buChar char="Ø"/>
                      </a:pPr>
                      <a:r>
                        <a:rPr lang="ka-GE" sz="1300" dirty="0" smtClean="0">
                          <a:latin typeface="BPG Rioni" pitchFamily="34" charset="0"/>
                        </a:rPr>
                        <a:t>იუნკერის მემორიალის გადმოტანა თავდაცვის სამინისტროს ტერიტორიიდან;</a:t>
                      </a:r>
                    </a:p>
                    <a:p>
                      <a:pPr marL="342900" indent="-342900" algn="just">
                        <a:lnSpc>
                          <a:spcPct val="100000"/>
                        </a:lnSpc>
                        <a:spcBef>
                          <a:spcPts val="600"/>
                        </a:spcBef>
                        <a:spcAft>
                          <a:spcPts val="0"/>
                        </a:spcAft>
                        <a:buFont typeface="Wingdings" panose="05000000000000000000" pitchFamily="2" charset="2"/>
                        <a:buChar char="Ø"/>
                      </a:pPr>
                      <a:r>
                        <a:rPr lang="ka-GE" sz="1300" dirty="0" smtClean="0">
                          <a:latin typeface="BPG Rioni" pitchFamily="34" charset="0"/>
                        </a:rPr>
                        <a:t>საკონტროლო გამშვებ პუნქტზე სტენდის გაკეთება.</a:t>
                      </a:r>
                    </a:p>
                  </a:txBody>
                  <a:tcPr>
                    <a:lnL w="12700" cmpd="sng">
                      <a:noFill/>
                    </a:lnL>
                    <a:lnR w="12700" cmpd="sng">
                      <a:noFill/>
                    </a:lnR>
                    <a:lnT w="12700" cmpd="sng">
                      <a:noFill/>
                    </a:lnT>
                    <a:lnB w="12700" cmpd="sng">
                      <a:noFill/>
                    </a:lnB>
                  </a:tcPr>
                </a:tc>
              </a:tr>
            </a:tbl>
          </a:graphicData>
        </a:graphic>
      </p:graphicFrame>
    </p:spTree>
    <p:extLst>
      <p:ext uri="{BB962C8B-B14F-4D97-AF65-F5344CB8AC3E}">
        <p14:creationId xmlns:p14="http://schemas.microsoft.com/office/powerpoint/2010/main" val="21141028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tile tx="0" ty="0" sx="100000" sy="100000" flip="none" algn="tl"/>
        </a:blipFill>
        <a:effectLst/>
      </p:bgPr>
    </p:bg>
    <p:spTree>
      <p:nvGrpSpPr>
        <p:cNvPr id="1" name=""/>
        <p:cNvGrpSpPr/>
        <p:nvPr/>
      </p:nvGrpSpPr>
      <p:grpSpPr>
        <a:xfrm>
          <a:off x="0" y="0"/>
          <a:ext cx="0" cy="0"/>
          <a:chOff x="0" y="0"/>
          <a:chExt cx="0" cy="0"/>
        </a:xfrm>
      </p:grpSpPr>
      <p:sp>
        <p:nvSpPr>
          <p:cNvPr id="4" name="Rectangle 3"/>
          <p:cNvSpPr/>
          <p:nvPr/>
        </p:nvSpPr>
        <p:spPr>
          <a:xfrm>
            <a:off x="4" y="294894"/>
            <a:ext cx="9144000" cy="489204"/>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cstate="print">
            <a:extLst>
              <a:ext uri="{28A0092B-C50C-407E-A947-70E740481C1C}">
                <a14:useLocalDpi xmlns:a14="http://schemas.microsoft.com/office/drawing/2010/main" val="0"/>
              </a:ext>
            </a:extLst>
          </a:blip>
          <a:stretch>
            <a:fillRect/>
          </a:stretch>
        </p:blipFill>
        <p:spPr>
          <a:xfrm>
            <a:off x="7924804" y="184485"/>
            <a:ext cx="710022" cy="710022"/>
          </a:xfrm>
          <a:prstGeom prst="rect">
            <a:avLst/>
          </a:prstGeom>
        </p:spPr>
      </p:pic>
      <p:sp>
        <p:nvSpPr>
          <p:cNvPr id="6" name="Rectangle 5"/>
          <p:cNvSpPr/>
          <p:nvPr/>
        </p:nvSpPr>
        <p:spPr>
          <a:xfrm>
            <a:off x="2420375" y="354830"/>
            <a:ext cx="4495141" cy="369332"/>
          </a:xfrm>
          <a:prstGeom prst="rect">
            <a:avLst/>
          </a:prstGeom>
        </p:spPr>
        <p:txBody>
          <a:bodyPr wrap="none">
            <a:spAutoFit/>
          </a:bodyPr>
          <a:lstStyle/>
          <a:p>
            <a:pPr algn="ctr"/>
            <a:r>
              <a:rPr lang="ka-GE" b="1" dirty="0" smtClean="0">
                <a:latin typeface="BPG Banner Caps Alpha" pitchFamily="18" charset="0"/>
              </a:rPr>
              <a:t>შტაბის უზრუნველყოფის სამსახური</a:t>
            </a:r>
            <a:endParaRPr lang="ka-GE" b="1" dirty="0">
              <a:latin typeface="BPG Banner Caps Alpha" pitchFamily="18" charset="0"/>
            </a:endParaRPr>
          </a:p>
        </p:txBody>
      </p:sp>
      <p:pic>
        <p:nvPicPr>
          <p:cNvPr id="9" name="Picture 3" descr="d:\NJACHVADZE\Desktop\DzalebiLogo.png"/>
          <p:cNvPicPr>
            <a:picLocks noChangeAspect="1" noChangeArrowheads="1"/>
          </p:cNvPicPr>
          <p:nvPr/>
        </p:nvPicPr>
        <p:blipFill>
          <a:blip cstate="print"/>
          <a:srcRect/>
          <a:stretch>
            <a:fillRect/>
          </a:stretch>
        </p:blipFill>
        <p:spPr bwMode="auto">
          <a:xfrm>
            <a:off x="381004" y="178194"/>
            <a:ext cx="736206" cy="736206"/>
          </a:xfrm>
          <a:prstGeom prst="rect">
            <a:avLst/>
          </a:prstGeom>
          <a:ln>
            <a:noFill/>
          </a:ln>
          <a:effectLst/>
        </p:spPr>
      </p:pic>
      <p:sp>
        <p:nvSpPr>
          <p:cNvPr id="8" name="Rectangle 7"/>
          <p:cNvSpPr/>
          <p:nvPr/>
        </p:nvSpPr>
        <p:spPr>
          <a:xfrm>
            <a:off x="2822966" y="1219200"/>
            <a:ext cx="3498073" cy="369332"/>
          </a:xfrm>
          <a:prstGeom prst="rect">
            <a:avLst/>
          </a:prstGeom>
        </p:spPr>
        <p:txBody>
          <a:bodyPr wrap="none">
            <a:spAutoFit/>
          </a:bodyPr>
          <a:lstStyle/>
          <a:p>
            <a:pPr algn="ctr"/>
            <a:r>
              <a:rPr lang="ka-GE" b="1" dirty="0" smtClean="0">
                <a:latin typeface="BPG SuperSquare Caps 2013" pitchFamily="18" charset="0"/>
              </a:rPr>
              <a:t>პრობლემები და გამოწვევები</a:t>
            </a:r>
            <a:endParaRPr lang="ka-GE" b="1" dirty="0">
              <a:latin typeface="BPG SuperSquare Caps 2013" pitchFamily="18" charset="0"/>
            </a:endParaRPr>
          </a:p>
        </p:txBody>
      </p:sp>
      <p:sp>
        <p:nvSpPr>
          <p:cNvPr id="10" name="Rectangle 9"/>
          <p:cNvSpPr/>
          <p:nvPr/>
        </p:nvSpPr>
        <p:spPr>
          <a:xfrm>
            <a:off x="253765" y="1809750"/>
            <a:ext cx="4244748" cy="307777"/>
          </a:xfrm>
          <a:prstGeom prst="rect">
            <a:avLst/>
          </a:prstGeom>
          <a:solidFill>
            <a:schemeClr val="bg1">
              <a:lumMod val="75000"/>
            </a:schemeClr>
          </a:solidFill>
        </p:spPr>
        <p:txBody>
          <a:bodyPr wrap="square">
            <a:spAutoFit/>
          </a:bodyPr>
          <a:lstStyle/>
          <a:p>
            <a:pPr algn="ctr" fontAlgn="ctr"/>
            <a:r>
              <a:rPr lang="ka-GE" sz="1400" b="1" dirty="0">
                <a:latin typeface="Sylfaen" panose="010A0502050306030303" pitchFamily="18" charset="0"/>
              </a:rPr>
              <a:t>2020 წლის </a:t>
            </a:r>
            <a:r>
              <a:rPr lang="ka-GE" sz="1400" b="1" dirty="0" smtClean="0">
                <a:latin typeface="Sylfaen" panose="010A0502050306030303" pitchFamily="18" charset="0"/>
              </a:rPr>
              <a:t>პრობლემები</a:t>
            </a:r>
            <a:endParaRPr lang="ka-GE" sz="1400" b="1" dirty="0">
              <a:latin typeface="Sylfaen" panose="010A0502050306030303" pitchFamily="18" charset="0"/>
            </a:endParaRPr>
          </a:p>
        </p:txBody>
      </p:sp>
      <p:sp>
        <p:nvSpPr>
          <p:cNvPr id="12" name="Rectangle 11"/>
          <p:cNvSpPr/>
          <p:nvPr/>
        </p:nvSpPr>
        <p:spPr>
          <a:xfrm>
            <a:off x="4595497" y="1809750"/>
            <a:ext cx="4243703" cy="307777"/>
          </a:xfrm>
          <a:prstGeom prst="rect">
            <a:avLst/>
          </a:prstGeom>
          <a:solidFill>
            <a:schemeClr val="bg1">
              <a:lumMod val="75000"/>
            </a:schemeClr>
          </a:solidFill>
        </p:spPr>
        <p:txBody>
          <a:bodyPr wrap="square">
            <a:spAutoFit/>
          </a:bodyPr>
          <a:lstStyle/>
          <a:p>
            <a:pPr algn="ctr" fontAlgn="ctr"/>
            <a:r>
              <a:rPr lang="ka-GE" sz="1400" b="1" dirty="0">
                <a:latin typeface="Sylfaen" panose="010A0502050306030303" pitchFamily="18" charset="0"/>
              </a:rPr>
              <a:t>2021 წლის </a:t>
            </a:r>
            <a:r>
              <a:rPr lang="ka-GE" sz="1400" b="1" dirty="0" smtClean="0">
                <a:latin typeface="Sylfaen" panose="010A0502050306030303" pitchFamily="18" charset="0"/>
              </a:rPr>
              <a:t>გამოწვევები</a:t>
            </a:r>
            <a:endParaRPr lang="ka-GE" sz="1400" b="1" dirty="0">
              <a:latin typeface="Sylfaen" panose="010A0502050306030303" pitchFamily="18" charset="0"/>
            </a:endParaRPr>
          </a:p>
        </p:txBody>
      </p:sp>
      <p:sp>
        <p:nvSpPr>
          <p:cNvPr id="14" name="Rectangle 13"/>
          <p:cNvSpPr/>
          <p:nvPr/>
        </p:nvSpPr>
        <p:spPr>
          <a:xfrm>
            <a:off x="4803313" y="2281480"/>
            <a:ext cx="3758022" cy="1292662"/>
          </a:xfrm>
          <a:prstGeom prst="rect">
            <a:avLst/>
          </a:prstGeom>
        </p:spPr>
        <p:txBody>
          <a:bodyPr wrap="square">
            <a:spAutoFit/>
          </a:bodyPr>
          <a:lstStyle/>
          <a:p>
            <a:pPr marL="285750" indent="-285750">
              <a:buFont typeface="Wingdings" panose="05000000000000000000" pitchFamily="2" charset="2"/>
              <a:buChar char="Ø"/>
            </a:pPr>
            <a:r>
              <a:rPr lang="ka-GE" sz="1300" dirty="0">
                <a:latin typeface="BPG Rioni" pitchFamily="34" charset="0"/>
              </a:rPr>
              <a:t>ძველი აკადეემის (თეა) ქონების ჩაბარება. </a:t>
            </a:r>
          </a:p>
          <a:p>
            <a:pPr marL="285750" indent="-285750">
              <a:buFont typeface="Wingdings" panose="05000000000000000000" pitchFamily="2" charset="2"/>
              <a:buChar char="Ø"/>
            </a:pPr>
            <a:endParaRPr lang="ka-GE" sz="1300" dirty="0">
              <a:latin typeface="BPG Rioni" pitchFamily="34" charset="0"/>
            </a:endParaRPr>
          </a:p>
          <a:p>
            <a:pPr marL="285750" indent="-285750">
              <a:buFont typeface="Wingdings" panose="05000000000000000000" pitchFamily="2" charset="2"/>
              <a:buChar char="Ø"/>
            </a:pPr>
            <a:r>
              <a:rPr lang="ka-GE" sz="1300" dirty="0">
                <a:latin typeface="BPG Rioni" pitchFamily="34" charset="0"/>
              </a:rPr>
              <a:t>ხანგრძლივი ექსპულატაციის გამო საჭიროა ცენტრალური გათბობის მილების თანმიმდევრობით ამოცვლა.</a:t>
            </a:r>
          </a:p>
          <a:p>
            <a:pPr marL="285750" indent="-285750">
              <a:buFont typeface="Wingdings" panose="05000000000000000000" pitchFamily="2" charset="2"/>
              <a:buChar char="Ø"/>
            </a:pPr>
            <a:endParaRPr lang="ka-GE" sz="1300" dirty="0">
              <a:latin typeface="BPG Rioni" pitchFamily="34" charset="0"/>
            </a:endParaRPr>
          </a:p>
        </p:txBody>
      </p:sp>
      <p:sp>
        <p:nvSpPr>
          <p:cNvPr id="15" name="Rectangle 14"/>
          <p:cNvSpPr/>
          <p:nvPr/>
        </p:nvSpPr>
        <p:spPr>
          <a:xfrm>
            <a:off x="383713" y="2266950"/>
            <a:ext cx="3886200" cy="1692771"/>
          </a:xfrm>
          <a:prstGeom prst="rect">
            <a:avLst/>
          </a:prstGeom>
        </p:spPr>
        <p:txBody>
          <a:bodyPr wrap="square">
            <a:spAutoFit/>
          </a:bodyPr>
          <a:lstStyle/>
          <a:p>
            <a:endParaRPr lang="ka-GE" sz="1300" dirty="0">
              <a:latin typeface="BPG Rioni" pitchFamily="34" charset="0"/>
            </a:endParaRPr>
          </a:p>
          <a:p>
            <a:pPr marL="285750" indent="-285750">
              <a:buFont typeface="Wingdings" panose="05000000000000000000" pitchFamily="2" charset="2"/>
              <a:buChar char="Ø"/>
            </a:pPr>
            <a:r>
              <a:rPr lang="ka-GE" sz="1300" dirty="0">
                <a:latin typeface="BPG Rioni" pitchFamily="34" charset="0"/>
              </a:rPr>
              <a:t>საქვაბეს აღდგენა; </a:t>
            </a:r>
          </a:p>
          <a:p>
            <a:pPr marL="285750" indent="-285750">
              <a:buFont typeface="Wingdings" panose="05000000000000000000" pitchFamily="2" charset="2"/>
              <a:buChar char="Ø"/>
            </a:pPr>
            <a:r>
              <a:rPr lang="ka-GE" sz="1300" dirty="0">
                <a:latin typeface="BPG Rioni" pitchFamily="34" charset="0"/>
              </a:rPr>
              <a:t>საწყობებზე სავენტილაციო სარკმელების დაყენება და შიდა ტიხრების გაკეთება;</a:t>
            </a:r>
          </a:p>
          <a:p>
            <a:pPr marL="285750" indent="-285750">
              <a:buFont typeface="Wingdings" panose="05000000000000000000" pitchFamily="2" charset="2"/>
              <a:buChar char="Ø"/>
            </a:pPr>
            <a:r>
              <a:rPr lang="ka-GE" sz="1300" dirty="0">
                <a:latin typeface="BPG Rioni" pitchFamily="34" charset="0"/>
              </a:rPr>
              <a:t>ჩილერები აღდგენა შეკეთება; </a:t>
            </a:r>
          </a:p>
          <a:p>
            <a:pPr marL="285750" indent="-285750">
              <a:buFont typeface="Wingdings" panose="05000000000000000000" pitchFamily="2" charset="2"/>
              <a:buChar char="Ø"/>
            </a:pPr>
            <a:r>
              <a:rPr lang="ka-GE" sz="1300" dirty="0">
                <a:latin typeface="BPG Rioni" pitchFamily="34" charset="0"/>
              </a:rPr>
              <a:t>აკადემიაში შემომავალი მაღალი ძაბვის კაბელის შეცვლა და ჩახსნილი კაბელები ლაბორატიული შემოწმება;</a:t>
            </a:r>
          </a:p>
        </p:txBody>
      </p:sp>
      <p:sp>
        <p:nvSpPr>
          <p:cNvPr id="16" name="Rectangle 15"/>
          <p:cNvSpPr/>
          <p:nvPr/>
        </p:nvSpPr>
        <p:spPr>
          <a:xfrm>
            <a:off x="4526281" y="1809751"/>
            <a:ext cx="45719" cy="268604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43116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tile tx="0" ty="0" sx="100000" sy="100000" flip="none" algn="tl"/>
        </a:blipFill>
        <a:effectLst/>
      </p:bgPr>
    </p:bg>
    <p:spTree>
      <p:nvGrpSpPr>
        <p:cNvPr id="1" name=""/>
        <p:cNvGrpSpPr/>
        <p:nvPr/>
      </p:nvGrpSpPr>
      <p:grpSpPr>
        <a:xfrm>
          <a:off x="0" y="0"/>
          <a:ext cx="0" cy="0"/>
          <a:chOff x="0" y="0"/>
          <a:chExt cx="0" cy="0"/>
        </a:xfrm>
      </p:grpSpPr>
      <p:sp>
        <p:nvSpPr>
          <p:cNvPr id="4" name="Rectangle 3"/>
          <p:cNvSpPr/>
          <p:nvPr/>
        </p:nvSpPr>
        <p:spPr>
          <a:xfrm>
            <a:off x="4" y="294894"/>
            <a:ext cx="9144000" cy="489204"/>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cstate="print">
            <a:extLst>
              <a:ext uri="{28A0092B-C50C-407E-A947-70E740481C1C}">
                <a14:useLocalDpi xmlns:a14="http://schemas.microsoft.com/office/drawing/2010/main" val="0"/>
              </a:ext>
            </a:extLst>
          </a:blip>
          <a:stretch>
            <a:fillRect/>
          </a:stretch>
        </p:blipFill>
        <p:spPr>
          <a:xfrm>
            <a:off x="7924804" y="184485"/>
            <a:ext cx="710022" cy="710022"/>
          </a:xfrm>
          <a:prstGeom prst="rect">
            <a:avLst/>
          </a:prstGeom>
        </p:spPr>
      </p:pic>
      <p:sp>
        <p:nvSpPr>
          <p:cNvPr id="6" name="Rectangle 5"/>
          <p:cNvSpPr/>
          <p:nvPr/>
        </p:nvSpPr>
        <p:spPr>
          <a:xfrm>
            <a:off x="2464458" y="354830"/>
            <a:ext cx="4406977" cy="369332"/>
          </a:xfrm>
          <a:prstGeom prst="rect">
            <a:avLst/>
          </a:prstGeom>
        </p:spPr>
        <p:txBody>
          <a:bodyPr wrap="none">
            <a:spAutoFit/>
          </a:bodyPr>
          <a:lstStyle/>
          <a:p>
            <a:pPr algn="ctr"/>
            <a:r>
              <a:rPr lang="ka-GE" b="1" dirty="0">
                <a:latin typeface="BPG Banner Caps Alpha" pitchFamily="18" charset="0"/>
              </a:rPr>
              <a:t>შტაბის იურიდიული სამმართველო</a:t>
            </a:r>
          </a:p>
        </p:txBody>
      </p:sp>
      <p:pic>
        <p:nvPicPr>
          <p:cNvPr id="9" name="Picture 3" descr="d:\NJACHVADZE\Desktop\DzalebiLogo.png"/>
          <p:cNvPicPr>
            <a:picLocks noChangeAspect="1" noChangeArrowheads="1"/>
          </p:cNvPicPr>
          <p:nvPr/>
        </p:nvPicPr>
        <p:blipFill>
          <a:blip cstate="print"/>
          <a:srcRect/>
          <a:stretch>
            <a:fillRect/>
          </a:stretch>
        </p:blipFill>
        <p:spPr bwMode="auto">
          <a:xfrm>
            <a:off x="381004" y="178194"/>
            <a:ext cx="736206" cy="736206"/>
          </a:xfrm>
          <a:prstGeom prst="rect">
            <a:avLst/>
          </a:prstGeom>
          <a:ln>
            <a:noFill/>
          </a:ln>
          <a:effectLst/>
        </p:spPr>
      </p:pic>
      <p:sp>
        <p:nvSpPr>
          <p:cNvPr id="13" name="Rectangle 12"/>
          <p:cNvSpPr/>
          <p:nvPr/>
        </p:nvSpPr>
        <p:spPr>
          <a:xfrm>
            <a:off x="304800" y="1154668"/>
            <a:ext cx="8394892" cy="369332"/>
          </a:xfrm>
          <a:prstGeom prst="rect">
            <a:avLst/>
          </a:prstGeom>
        </p:spPr>
        <p:txBody>
          <a:bodyPr wrap="square">
            <a:spAutoFit/>
          </a:bodyPr>
          <a:lstStyle/>
          <a:p>
            <a:pPr algn="ctr"/>
            <a:r>
              <a:rPr lang="ka-GE" b="1" dirty="0">
                <a:latin typeface="BPG Banner Caps Alpha" pitchFamily="18" charset="0"/>
              </a:rPr>
              <a:t>2020 წელს </a:t>
            </a:r>
            <a:r>
              <a:rPr lang="ka-GE" b="1" dirty="0">
                <a:solidFill>
                  <a:schemeClr val="accent2"/>
                </a:solidFill>
                <a:latin typeface="BPG Banner Caps Alpha" pitchFamily="18" charset="0"/>
              </a:rPr>
              <a:t>შესრულებული</a:t>
            </a:r>
            <a:r>
              <a:rPr lang="ka-GE" b="1" dirty="0">
                <a:latin typeface="BPG Banner Caps Alpha" pitchFamily="18" charset="0"/>
              </a:rPr>
              <a:t> ძირითადი ღონისძიებები</a:t>
            </a:r>
            <a:endParaRPr lang="en-US" b="1" dirty="0">
              <a:latin typeface="BPG Banner Caps Alpha" pitchFamily="18" charset="0"/>
            </a:endParaRPr>
          </a:p>
        </p:txBody>
      </p:sp>
      <p:graphicFrame>
        <p:nvGraphicFramePr>
          <p:cNvPr id="17" name="Table 16"/>
          <p:cNvGraphicFramePr>
            <a:graphicFrameLocks noGrp="1"/>
          </p:cNvGraphicFramePr>
          <p:nvPr>
            <p:extLst>
              <p:ext uri="{D42A27DB-BD31-4B8C-83A1-F6EECF244321}">
                <p14:modId xmlns:p14="http://schemas.microsoft.com/office/powerpoint/2010/main" val="990070076"/>
              </p:ext>
            </p:extLst>
          </p:nvPr>
        </p:nvGraphicFramePr>
        <p:xfrm>
          <a:off x="381004" y="1828800"/>
          <a:ext cx="8318687" cy="2932152"/>
        </p:xfrm>
        <a:graphic>
          <a:graphicData uri="http://schemas.openxmlformats.org/drawingml/2006/table">
            <a:tbl>
              <a:tblPr firstRow="1" bandRow="1">
                <a:tableStyleId>{5940675A-B579-460E-94D1-54222C63F5DA}</a:tableStyleId>
              </a:tblPr>
              <a:tblGrid>
                <a:gridCol w="8318687"/>
              </a:tblGrid>
              <a:tr h="2932152">
                <a:tc>
                  <a:txBody>
                    <a:bodyPr/>
                    <a:lstStyle/>
                    <a:p>
                      <a:pPr algn="ctr">
                        <a:spcAft>
                          <a:spcPts val="600"/>
                        </a:spcAft>
                      </a:pPr>
                      <a:r>
                        <a:rPr lang="ka-GE" sz="1600" b="1" dirty="0" smtClean="0">
                          <a:latin typeface="BPG Banner Caps Alpha" pitchFamily="18" charset="0"/>
                        </a:rPr>
                        <a:t>შემუშავდა</a:t>
                      </a:r>
                      <a:r>
                        <a:rPr lang="ka-GE" sz="1300" b="1" dirty="0" smtClean="0">
                          <a:latin typeface="BPG Rioni" pitchFamily="34" charset="0"/>
                        </a:rPr>
                        <a:t>:</a:t>
                      </a:r>
                    </a:p>
                    <a:p>
                      <a:pPr algn="ctr">
                        <a:spcAft>
                          <a:spcPts val="600"/>
                        </a:spcAft>
                      </a:pPr>
                      <a:endParaRPr lang="en-US" sz="1300" dirty="0" smtClean="0">
                        <a:latin typeface="BPG Rioni" pitchFamily="34" charset="0"/>
                      </a:endParaRPr>
                    </a:p>
                    <a:p>
                      <a:pPr marL="171450" indent="-171450" algn="l">
                        <a:spcAft>
                          <a:spcPts val="600"/>
                        </a:spcAft>
                        <a:buFont typeface="Wingdings" panose="05000000000000000000" pitchFamily="2" charset="2"/>
                        <a:buChar char="Ø"/>
                      </a:pPr>
                      <a:r>
                        <a:rPr lang="ka-GE" sz="1300" dirty="0" smtClean="0">
                          <a:latin typeface="BPG Rioni" pitchFamily="34" charset="0"/>
                        </a:rPr>
                        <a:t>ეროვნული თავდაცვის აკადემიის ახალი </a:t>
                      </a:r>
                      <a:r>
                        <a:rPr lang="ka-GE" sz="1300" dirty="0" smtClean="0">
                          <a:solidFill>
                            <a:schemeClr val="accent2"/>
                          </a:solidFill>
                          <a:latin typeface="BPG Rioni" pitchFamily="34" charset="0"/>
                        </a:rPr>
                        <a:t>შინაგანაწესი</a:t>
                      </a:r>
                      <a:r>
                        <a:rPr lang="ka-GE" sz="1300" dirty="0" smtClean="0">
                          <a:latin typeface="BPG Rioni" pitchFamily="34" charset="0"/>
                        </a:rPr>
                        <a:t>;</a:t>
                      </a:r>
                      <a:endParaRPr lang="en-US" sz="1300" dirty="0" smtClean="0">
                        <a:latin typeface="BPG Rioni" pitchFamily="34" charset="0"/>
                      </a:endParaRPr>
                    </a:p>
                    <a:p>
                      <a:pPr marL="171450" indent="-171450" algn="l">
                        <a:spcAft>
                          <a:spcPts val="600"/>
                        </a:spcAft>
                        <a:buFont typeface="Wingdings" panose="05000000000000000000" pitchFamily="2" charset="2"/>
                        <a:buChar char="Ø"/>
                      </a:pPr>
                      <a:r>
                        <a:rPr lang="ka-GE" sz="1300" dirty="0" smtClean="0">
                          <a:solidFill>
                            <a:schemeClr val="accent2"/>
                          </a:solidFill>
                          <a:latin typeface="BPG Rioni" pitchFamily="34" charset="0"/>
                        </a:rPr>
                        <a:t>ეროვნული თავდაცვის აკადემიის სტრატეგია</a:t>
                      </a:r>
                      <a:r>
                        <a:rPr lang="en-US" sz="1300" dirty="0" smtClean="0">
                          <a:solidFill>
                            <a:schemeClr val="accent2"/>
                          </a:solidFill>
                          <a:latin typeface="BPG Rioni" pitchFamily="34" charset="0"/>
                        </a:rPr>
                        <a:t> </a:t>
                      </a:r>
                      <a:r>
                        <a:rPr lang="ka-GE" sz="1300" dirty="0" smtClean="0">
                          <a:solidFill>
                            <a:schemeClr val="accent2"/>
                          </a:solidFill>
                          <a:latin typeface="BPG Rioni" pitchFamily="34" charset="0"/>
                        </a:rPr>
                        <a:t>და სამოქმედო გეგმა;</a:t>
                      </a:r>
                      <a:endParaRPr lang="en-US" sz="1300" dirty="0" smtClean="0">
                        <a:solidFill>
                          <a:schemeClr val="accent2"/>
                        </a:solidFill>
                        <a:latin typeface="BPG Rioni" pitchFamily="34" charset="0"/>
                      </a:endParaRPr>
                    </a:p>
                    <a:p>
                      <a:pPr marL="171450" indent="-171450" algn="l">
                        <a:spcAft>
                          <a:spcPts val="600"/>
                        </a:spcAft>
                        <a:buFont typeface="Wingdings" panose="05000000000000000000" pitchFamily="2" charset="2"/>
                        <a:buChar char="Ø"/>
                      </a:pPr>
                      <a:r>
                        <a:rPr lang="ka-GE" sz="1300" dirty="0" smtClean="0">
                          <a:latin typeface="BPG Rioni" pitchFamily="34" charset="0"/>
                        </a:rPr>
                        <a:t>მოწვეული აკადემიური პერსონალის კონკურის ჩატარების წესი;</a:t>
                      </a:r>
                      <a:endParaRPr lang="en-US" sz="1300" dirty="0" smtClean="0">
                        <a:latin typeface="BPG Rioni" pitchFamily="34" charset="0"/>
                      </a:endParaRPr>
                    </a:p>
                    <a:p>
                      <a:pPr marL="171450" indent="-171450" algn="l">
                        <a:spcAft>
                          <a:spcPts val="600"/>
                        </a:spcAft>
                        <a:buFont typeface="Wingdings" panose="05000000000000000000" pitchFamily="2" charset="2"/>
                        <a:buChar char="Ø"/>
                      </a:pPr>
                      <a:r>
                        <a:rPr lang="ka-GE" sz="1300" dirty="0" smtClean="0">
                          <a:latin typeface="BPG Rioni" pitchFamily="34" charset="0"/>
                        </a:rPr>
                        <a:t>აკადემიაში აკადემიური უმაღლესი განათლების 1-ლი და 2-ე საფეხურის საგანმანათლებლო პროგრამის იუნკრების მიერ სტუდენტის (იუნკერის) სტატუსის შეჩერების უფლების გამოყენების შესახებ შესაბამისი წესის ცვლილების პროექტი; </a:t>
                      </a:r>
                      <a:endParaRPr lang="en-US" sz="1300" dirty="0" smtClean="0">
                        <a:latin typeface="BPG Rioni" pitchFamily="34" charset="0"/>
                      </a:endParaRPr>
                    </a:p>
                    <a:p>
                      <a:pPr marL="171450" indent="-171450" algn="l">
                        <a:spcAft>
                          <a:spcPts val="600"/>
                        </a:spcAft>
                        <a:buFont typeface="Wingdings" panose="05000000000000000000" pitchFamily="2" charset="2"/>
                        <a:buChar char="Ø"/>
                      </a:pPr>
                      <a:r>
                        <a:rPr lang="ka-GE" sz="1300" dirty="0" smtClean="0">
                          <a:latin typeface="BPG Rioni" pitchFamily="34" charset="0"/>
                        </a:rPr>
                        <a:t>აკადემიის ძირითადი საგანმანათლებლო სტრუქტურული ერთეულების და საგანმანათლებლო სტრუქტურული ერთეულების დებულებები/ფუნქცია-მოვალეობები.</a:t>
                      </a:r>
                    </a:p>
                  </a:txBody>
                  <a:tcPr>
                    <a:lnL w="12700" cmpd="sng">
                      <a:noFill/>
                    </a:lnL>
                    <a:lnR w="12700" cmpd="sng">
                      <a:noFill/>
                    </a:lnR>
                    <a:lnT w="12700" cmpd="sng">
                      <a:noFill/>
                    </a:lnT>
                    <a:lnB w="12700" cmpd="sng">
                      <a:noFill/>
                    </a:lnB>
                  </a:tcPr>
                </a:tc>
              </a:tr>
            </a:tbl>
          </a:graphicData>
        </a:graphic>
      </p:graphicFrame>
    </p:spTree>
    <p:extLst>
      <p:ext uri="{BB962C8B-B14F-4D97-AF65-F5344CB8AC3E}">
        <p14:creationId xmlns:p14="http://schemas.microsoft.com/office/powerpoint/2010/main" val="6451062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tile tx="0" ty="0" sx="100000" sy="100000" flip="none" algn="tl"/>
        </a:blipFill>
        <a:effectLst/>
      </p:bgPr>
    </p:bg>
    <p:spTree>
      <p:nvGrpSpPr>
        <p:cNvPr id="1" name=""/>
        <p:cNvGrpSpPr/>
        <p:nvPr/>
      </p:nvGrpSpPr>
      <p:grpSpPr>
        <a:xfrm>
          <a:off x="0" y="0"/>
          <a:ext cx="0" cy="0"/>
          <a:chOff x="0" y="0"/>
          <a:chExt cx="0" cy="0"/>
        </a:xfrm>
      </p:grpSpPr>
      <p:sp>
        <p:nvSpPr>
          <p:cNvPr id="4" name="Rectangle 3"/>
          <p:cNvSpPr/>
          <p:nvPr/>
        </p:nvSpPr>
        <p:spPr>
          <a:xfrm>
            <a:off x="4" y="294894"/>
            <a:ext cx="9144000" cy="489204"/>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cstate="print">
            <a:extLst>
              <a:ext uri="{28A0092B-C50C-407E-A947-70E740481C1C}">
                <a14:useLocalDpi xmlns:a14="http://schemas.microsoft.com/office/drawing/2010/main" val="0"/>
              </a:ext>
            </a:extLst>
          </a:blip>
          <a:stretch>
            <a:fillRect/>
          </a:stretch>
        </p:blipFill>
        <p:spPr>
          <a:xfrm>
            <a:off x="7924804" y="184485"/>
            <a:ext cx="710022" cy="710022"/>
          </a:xfrm>
          <a:prstGeom prst="rect">
            <a:avLst/>
          </a:prstGeom>
        </p:spPr>
      </p:pic>
      <p:sp>
        <p:nvSpPr>
          <p:cNvPr id="6" name="Rectangle 5"/>
          <p:cNvSpPr/>
          <p:nvPr/>
        </p:nvSpPr>
        <p:spPr>
          <a:xfrm>
            <a:off x="2464458" y="354830"/>
            <a:ext cx="4406977" cy="369332"/>
          </a:xfrm>
          <a:prstGeom prst="rect">
            <a:avLst/>
          </a:prstGeom>
        </p:spPr>
        <p:txBody>
          <a:bodyPr wrap="none">
            <a:spAutoFit/>
          </a:bodyPr>
          <a:lstStyle/>
          <a:p>
            <a:pPr algn="ctr"/>
            <a:r>
              <a:rPr lang="ka-GE" b="1" dirty="0">
                <a:latin typeface="BPG Banner Caps Alpha" pitchFamily="18" charset="0"/>
              </a:rPr>
              <a:t>შტაბის იურიდიული სამმართველო</a:t>
            </a:r>
          </a:p>
        </p:txBody>
      </p:sp>
      <p:pic>
        <p:nvPicPr>
          <p:cNvPr id="9" name="Picture 3" descr="d:\NJACHVADZE\Desktop\DzalebiLogo.png"/>
          <p:cNvPicPr>
            <a:picLocks noChangeAspect="1" noChangeArrowheads="1"/>
          </p:cNvPicPr>
          <p:nvPr/>
        </p:nvPicPr>
        <p:blipFill>
          <a:blip cstate="print"/>
          <a:srcRect/>
          <a:stretch>
            <a:fillRect/>
          </a:stretch>
        </p:blipFill>
        <p:spPr bwMode="auto">
          <a:xfrm>
            <a:off x="381004" y="178194"/>
            <a:ext cx="736206" cy="736206"/>
          </a:xfrm>
          <a:prstGeom prst="rect">
            <a:avLst/>
          </a:prstGeom>
          <a:ln>
            <a:noFill/>
          </a:ln>
          <a:effectLst/>
        </p:spPr>
      </p:pic>
      <p:sp>
        <p:nvSpPr>
          <p:cNvPr id="13" name="Rectangle 12"/>
          <p:cNvSpPr/>
          <p:nvPr/>
        </p:nvSpPr>
        <p:spPr>
          <a:xfrm>
            <a:off x="304800" y="1295400"/>
            <a:ext cx="8394892" cy="369332"/>
          </a:xfrm>
          <a:prstGeom prst="rect">
            <a:avLst/>
          </a:prstGeom>
        </p:spPr>
        <p:txBody>
          <a:bodyPr wrap="square">
            <a:spAutoFit/>
          </a:bodyPr>
          <a:lstStyle/>
          <a:p>
            <a:pPr algn="ctr"/>
            <a:r>
              <a:rPr lang="ka-GE" b="1" dirty="0">
                <a:latin typeface="BPG Banner Caps Alpha" pitchFamily="18" charset="0"/>
              </a:rPr>
              <a:t>2020 წელს </a:t>
            </a:r>
            <a:r>
              <a:rPr lang="ka-GE" b="1" dirty="0">
                <a:solidFill>
                  <a:schemeClr val="accent2"/>
                </a:solidFill>
                <a:latin typeface="BPG Banner Caps Alpha" pitchFamily="18" charset="0"/>
              </a:rPr>
              <a:t>შესრულებული</a:t>
            </a:r>
            <a:r>
              <a:rPr lang="ka-GE" b="1" dirty="0">
                <a:latin typeface="BPG Banner Caps Alpha" pitchFamily="18" charset="0"/>
              </a:rPr>
              <a:t> ძირითადი ღონისძიებები</a:t>
            </a:r>
            <a:endParaRPr lang="en-US" b="1" dirty="0">
              <a:latin typeface="BPG Banner Caps Alpha" pitchFamily="18" charset="0"/>
            </a:endParaRPr>
          </a:p>
        </p:txBody>
      </p:sp>
      <p:graphicFrame>
        <p:nvGraphicFramePr>
          <p:cNvPr id="17" name="Table 16"/>
          <p:cNvGraphicFramePr>
            <a:graphicFrameLocks noGrp="1"/>
          </p:cNvGraphicFramePr>
          <p:nvPr>
            <p:extLst>
              <p:ext uri="{D42A27DB-BD31-4B8C-83A1-F6EECF244321}">
                <p14:modId xmlns:p14="http://schemas.microsoft.com/office/powerpoint/2010/main" val="111856647"/>
              </p:ext>
            </p:extLst>
          </p:nvPr>
        </p:nvGraphicFramePr>
        <p:xfrm>
          <a:off x="381004" y="1981200"/>
          <a:ext cx="8318687" cy="3992880"/>
        </p:xfrm>
        <a:graphic>
          <a:graphicData uri="http://schemas.openxmlformats.org/drawingml/2006/table">
            <a:tbl>
              <a:tblPr firstRow="1" bandRow="1">
                <a:tableStyleId>{5940675A-B579-460E-94D1-54222C63F5DA}</a:tableStyleId>
              </a:tblPr>
              <a:tblGrid>
                <a:gridCol w="8318687"/>
              </a:tblGrid>
              <a:tr h="2932152">
                <a:tc>
                  <a:txBody>
                    <a:bodyPr/>
                    <a:lstStyle/>
                    <a:p>
                      <a:pPr algn="ctr">
                        <a:defRPr/>
                      </a:pPr>
                      <a:r>
                        <a:rPr lang="ka-GE" sz="1600" b="1" dirty="0" smtClean="0">
                          <a:latin typeface="BPG Banner Caps Alpha" pitchFamily="18" charset="0"/>
                        </a:rPr>
                        <a:t>განხორციელდა</a:t>
                      </a:r>
                      <a:r>
                        <a:rPr lang="ru-RU" sz="1600" b="1" dirty="0" smtClean="0">
                          <a:latin typeface="BPG Banner Caps Alpha" pitchFamily="18" charset="0"/>
                        </a:rPr>
                        <a:t> </a:t>
                      </a:r>
                      <a:r>
                        <a:rPr lang="ka-GE" sz="1600" b="1" dirty="0" smtClean="0">
                          <a:latin typeface="BPG Banner Caps Alpha" pitchFamily="18" charset="0"/>
                        </a:rPr>
                        <a:t>/</a:t>
                      </a:r>
                      <a:r>
                        <a:rPr lang="ru-RU" sz="1600" b="1" dirty="0" smtClean="0">
                          <a:latin typeface="BPG Banner Caps Alpha" pitchFamily="18" charset="0"/>
                        </a:rPr>
                        <a:t> </a:t>
                      </a:r>
                      <a:r>
                        <a:rPr lang="ka-GE" sz="1600" b="1" dirty="0" smtClean="0">
                          <a:latin typeface="BPG Banner Caps Alpha" pitchFamily="18" charset="0"/>
                        </a:rPr>
                        <a:t>დამტკიცდა</a:t>
                      </a:r>
                      <a:r>
                        <a:rPr lang="ru-RU" sz="1600" b="1" dirty="0" smtClean="0">
                          <a:latin typeface="BPG Banner Caps Alpha" pitchFamily="18" charset="0"/>
                        </a:rPr>
                        <a:t> </a:t>
                      </a:r>
                      <a:r>
                        <a:rPr lang="ka-GE" sz="1600" b="1" dirty="0" smtClean="0">
                          <a:latin typeface="BPG Banner Caps Alpha" pitchFamily="18" charset="0"/>
                        </a:rPr>
                        <a:t>/</a:t>
                      </a:r>
                      <a:r>
                        <a:rPr lang="ru-RU" sz="1600" b="1" dirty="0" smtClean="0">
                          <a:latin typeface="BPG Banner Caps Alpha" pitchFamily="18" charset="0"/>
                        </a:rPr>
                        <a:t> </a:t>
                      </a:r>
                      <a:r>
                        <a:rPr lang="ka-GE" sz="1600" b="1" dirty="0" smtClean="0">
                          <a:latin typeface="BPG Banner Caps Alpha" pitchFamily="18" charset="0"/>
                        </a:rPr>
                        <a:t>შეიქმნა:</a:t>
                      </a:r>
                    </a:p>
                    <a:p>
                      <a:pPr algn="l">
                        <a:defRPr/>
                      </a:pPr>
                      <a:endParaRPr lang="en-US" sz="1300" dirty="0" smtClean="0">
                        <a:latin typeface="BPG Rioni" pitchFamily="34" charset="0"/>
                      </a:endParaRPr>
                    </a:p>
                    <a:p>
                      <a:pPr marL="171450" indent="-171450" algn="l">
                        <a:spcAft>
                          <a:spcPts val="600"/>
                        </a:spcAft>
                        <a:buFont typeface="Wingdings" panose="05000000000000000000" pitchFamily="2" charset="2"/>
                        <a:buChar char="Ø"/>
                      </a:pPr>
                      <a:r>
                        <a:rPr lang="ka-GE" sz="1300" dirty="0" smtClean="0">
                          <a:latin typeface="BPG Rioni" pitchFamily="34" charset="0"/>
                        </a:rPr>
                        <a:t>ეროვნული თავდაცვის აკადემიის წესდების ცვლილება;</a:t>
                      </a:r>
                    </a:p>
                    <a:p>
                      <a:pPr marL="171450" indent="-171450" algn="l">
                        <a:spcAft>
                          <a:spcPts val="600"/>
                        </a:spcAft>
                        <a:buFont typeface="Wingdings" panose="05000000000000000000" pitchFamily="2" charset="2"/>
                        <a:buChar char="Ø"/>
                      </a:pPr>
                      <a:r>
                        <a:rPr lang="ka-GE" sz="1300" dirty="0" smtClean="0">
                          <a:latin typeface="BPG Rioni" pitchFamily="34" charset="0"/>
                        </a:rPr>
                        <a:t>ეროვნული თავდაცვის აკადემიის ეთიკის კოდექსი;</a:t>
                      </a:r>
                      <a:endParaRPr lang="en-US" sz="1300" dirty="0" smtClean="0">
                        <a:latin typeface="BPG Rioni" pitchFamily="34" charset="0"/>
                      </a:endParaRPr>
                    </a:p>
                    <a:p>
                      <a:pPr marL="171450" indent="-171450" algn="l">
                        <a:spcAft>
                          <a:spcPts val="600"/>
                        </a:spcAft>
                        <a:buFont typeface="Wingdings" panose="05000000000000000000" pitchFamily="2" charset="2"/>
                        <a:buChar char="Ø"/>
                      </a:pPr>
                      <a:r>
                        <a:rPr lang="ka-GE" sz="1300" dirty="0" smtClean="0">
                          <a:latin typeface="BPG Rioni" pitchFamily="34" charset="0"/>
                        </a:rPr>
                        <a:t>აკადემიის სასწავლო პროცესის მარეგულირებელ წესის ცვლილება;</a:t>
                      </a:r>
                    </a:p>
                    <a:p>
                      <a:pPr marL="171450" indent="-171450" algn="l">
                        <a:spcAft>
                          <a:spcPts val="600"/>
                        </a:spcAft>
                        <a:buFont typeface="Wingdings" panose="05000000000000000000" pitchFamily="2" charset="2"/>
                        <a:buChar char="Ø"/>
                      </a:pPr>
                      <a:r>
                        <a:rPr lang="ka-GE" sz="1300" dirty="0" smtClean="0">
                          <a:solidFill>
                            <a:schemeClr val="accent2"/>
                          </a:solidFill>
                          <a:latin typeface="BPG Rioni" pitchFamily="34" charset="0"/>
                        </a:rPr>
                        <a:t>ეროვნული თავდაცვის აკადემიაში ბაკალავრიატის საგანმანათლებლო პროგრამის იუნკრებზე სტიპენდიის გაცემის კრიტერიუმები და მოცულობა (წესი);</a:t>
                      </a:r>
                      <a:endParaRPr lang="en-US" sz="1300" dirty="0" smtClean="0">
                        <a:solidFill>
                          <a:schemeClr val="accent2"/>
                        </a:solidFill>
                        <a:latin typeface="BPG Rioni" pitchFamily="34" charset="0"/>
                      </a:endParaRPr>
                    </a:p>
                    <a:p>
                      <a:pPr marL="171450" indent="-171450" algn="l">
                        <a:spcAft>
                          <a:spcPts val="600"/>
                        </a:spcAft>
                        <a:buFont typeface="Wingdings" panose="05000000000000000000" pitchFamily="2" charset="2"/>
                        <a:buChar char="Ø"/>
                      </a:pPr>
                      <a:r>
                        <a:rPr lang="ka-GE" sz="1300" dirty="0" smtClean="0">
                          <a:latin typeface="BPG Rioni" pitchFamily="34" charset="0"/>
                        </a:rPr>
                        <a:t>აკადემიაში აკადემიის სახელით გრანტის მოპოვების წესი;</a:t>
                      </a:r>
                    </a:p>
                    <a:p>
                      <a:pPr marL="171450" indent="-171450" algn="l">
                        <a:spcAft>
                          <a:spcPts val="600"/>
                        </a:spcAft>
                        <a:buFont typeface="Wingdings" panose="05000000000000000000" pitchFamily="2" charset="2"/>
                        <a:buChar char="Ø"/>
                      </a:pPr>
                      <a:r>
                        <a:rPr lang="ka-GE" sz="1300" dirty="0" smtClean="0">
                          <a:solidFill>
                            <a:schemeClr val="accent2"/>
                          </a:solidFill>
                          <a:latin typeface="BPG Rioni" pitchFamily="34" charset="0"/>
                        </a:rPr>
                        <a:t>საგამოცდო ცენტრის მიერ გამოცდების ჩატარების წესი  </a:t>
                      </a:r>
                      <a:r>
                        <a:rPr lang="ka-GE" sz="1300" dirty="0" smtClean="0">
                          <a:latin typeface="BPG Rioni" pitchFamily="34" charset="0"/>
                        </a:rPr>
                        <a:t>(საგამოცდო მასალების დაცულობის  უზრუნველყოფის შესახებ);</a:t>
                      </a:r>
                    </a:p>
                    <a:p>
                      <a:pPr marL="171450" indent="-171450" algn="l">
                        <a:spcAft>
                          <a:spcPts val="600"/>
                        </a:spcAft>
                        <a:buFont typeface="Wingdings" panose="05000000000000000000" pitchFamily="2" charset="2"/>
                        <a:buChar char="Ø"/>
                      </a:pPr>
                      <a:r>
                        <a:rPr lang="ka-GE" sz="1300" dirty="0" smtClean="0">
                          <a:latin typeface="BPG Rioni" pitchFamily="34" charset="0"/>
                        </a:rPr>
                        <a:t>მოწვეული აკადემიური პერსონალის(მასწავლებლების)ანაზღაურების წესი;</a:t>
                      </a:r>
                      <a:endParaRPr lang="en-US" sz="1300" dirty="0" smtClean="0">
                        <a:latin typeface="BPG Rioni" pitchFamily="34" charset="0"/>
                      </a:endParaRPr>
                    </a:p>
                    <a:p>
                      <a:pPr marL="171450" indent="-171450" algn="l">
                        <a:spcAft>
                          <a:spcPts val="600"/>
                        </a:spcAft>
                        <a:buFont typeface="Wingdings" panose="05000000000000000000" pitchFamily="2" charset="2"/>
                        <a:buChar char="Ø"/>
                      </a:pPr>
                      <a:r>
                        <a:rPr lang="ka-GE" sz="1300" dirty="0" smtClean="0">
                          <a:latin typeface="BPG Rioni" pitchFamily="34" charset="0"/>
                        </a:rPr>
                        <a:t>იუნკრების საზღვარგარეთ სასწავლო მივლინებით წარგზავნის წესი;</a:t>
                      </a:r>
                      <a:endParaRPr lang="en-US" sz="1300" dirty="0" smtClean="0">
                        <a:latin typeface="BPG Rioni" pitchFamily="34" charset="0"/>
                      </a:endParaRPr>
                    </a:p>
                    <a:p>
                      <a:pPr marL="171450" indent="-171450" algn="l">
                        <a:spcAft>
                          <a:spcPts val="600"/>
                        </a:spcAft>
                        <a:buFont typeface="Wingdings" panose="05000000000000000000" pitchFamily="2" charset="2"/>
                        <a:buChar char="Ø"/>
                      </a:pPr>
                      <a:r>
                        <a:rPr lang="ka-GE" sz="1300" dirty="0" smtClean="0">
                          <a:latin typeface="BPG Rioni" pitchFamily="34" charset="0"/>
                        </a:rPr>
                        <a:t>აკადემიის ქართულ ენაში მომზადების საგანმანათლებლო პროგრამის იუნკრებთან გასაფორმებელი კონტრაქტი;</a:t>
                      </a:r>
                    </a:p>
                    <a:p>
                      <a:pPr marL="171450" indent="-171450" algn="l">
                        <a:spcAft>
                          <a:spcPts val="600"/>
                        </a:spcAft>
                        <a:buFont typeface="Wingdings" panose="05000000000000000000" pitchFamily="2" charset="2"/>
                        <a:buChar char="Ø"/>
                      </a:pPr>
                      <a:r>
                        <a:rPr lang="ka-GE" sz="1300" dirty="0" smtClean="0">
                          <a:latin typeface="BPG Rioni" pitchFamily="34" charset="0"/>
                        </a:rPr>
                        <a:t>აკადემიაში სამოქალაქო პირების სასურსათო უზრუნველყოფის უფლებამოსილების მინიჭებასთან დაკავშირებული წერილი - </a:t>
                      </a:r>
                      <a:r>
                        <a:rPr lang="ka-GE" sz="1300" dirty="0" smtClean="0">
                          <a:solidFill>
                            <a:schemeClr val="accent2"/>
                          </a:solidFill>
                          <a:latin typeface="BPG Rioni" pitchFamily="34" charset="0"/>
                        </a:rPr>
                        <a:t>მიღებულია შესაბამისი ნებართვა მინისტრის ბრძანებით;</a:t>
                      </a:r>
                      <a:endParaRPr lang="en-US" sz="1300" dirty="0">
                        <a:solidFill>
                          <a:schemeClr val="accent2"/>
                        </a:solidFill>
                        <a:latin typeface="BPG Rioni" pitchFamily="34" charset="0"/>
                      </a:endParaRPr>
                    </a:p>
                  </a:txBody>
                  <a:tcPr>
                    <a:lnL w="12700" cmpd="sng">
                      <a:noFill/>
                    </a:lnL>
                    <a:lnR w="12700" cmpd="sng">
                      <a:noFill/>
                    </a:lnR>
                    <a:lnT w="12700" cmpd="sng">
                      <a:noFill/>
                    </a:lnT>
                    <a:lnB w="12700" cmpd="sng">
                      <a:noFill/>
                    </a:lnB>
                  </a:tcPr>
                </a:tc>
              </a:tr>
            </a:tbl>
          </a:graphicData>
        </a:graphic>
      </p:graphicFrame>
    </p:spTree>
    <p:extLst>
      <p:ext uri="{BB962C8B-B14F-4D97-AF65-F5344CB8AC3E}">
        <p14:creationId xmlns:p14="http://schemas.microsoft.com/office/powerpoint/2010/main" val="7334879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tile tx="0" ty="0" sx="100000" sy="100000" flip="none" algn="tl"/>
        </a:blipFill>
        <a:effectLst/>
      </p:bgPr>
    </p:bg>
    <p:spTree>
      <p:nvGrpSpPr>
        <p:cNvPr id="1" name=""/>
        <p:cNvGrpSpPr/>
        <p:nvPr/>
      </p:nvGrpSpPr>
      <p:grpSpPr>
        <a:xfrm>
          <a:off x="0" y="0"/>
          <a:ext cx="0" cy="0"/>
          <a:chOff x="0" y="0"/>
          <a:chExt cx="0" cy="0"/>
        </a:xfrm>
      </p:grpSpPr>
      <p:sp>
        <p:nvSpPr>
          <p:cNvPr id="4" name="Rectangle 3"/>
          <p:cNvSpPr/>
          <p:nvPr/>
        </p:nvSpPr>
        <p:spPr>
          <a:xfrm>
            <a:off x="4" y="294894"/>
            <a:ext cx="9144000" cy="489204"/>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cstate="print">
            <a:extLst>
              <a:ext uri="{28A0092B-C50C-407E-A947-70E740481C1C}">
                <a14:useLocalDpi xmlns:a14="http://schemas.microsoft.com/office/drawing/2010/main" val="0"/>
              </a:ext>
            </a:extLst>
          </a:blip>
          <a:stretch>
            <a:fillRect/>
          </a:stretch>
        </p:blipFill>
        <p:spPr>
          <a:xfrm>
            <a:off x="7924804" y="184485"/>
            <a:ext cx="710022" cy="710022"/>
          </a:xfrm>
          <a:prstGeom prst="rect">
            <a:avLst/>
          </a:prstGeom>
        </p:spPr>
      </p:pic>
      <p:sp>
        <p:nvSpPr>
          <p:cNvPr id="6" name="Rectangle 5"/>
          <p:cNvSpPr/>
          <p:nvPr/>
        </p:nvSpPr>
        <p:spPr>
          <a:xfrm>
            <a:off x="2464458" y="354830"/>
            <a:ext cx="4406977" cy="369332"/>
          </a:xfrm>
          <a:prstGeom prst="rect">
            <a:avLst/>
          </a:prstGeom>
        </p:spPr>
        <p:txBody>
          <a:bodyPr wrap="none">
            <a:spAutoFit/>
          </a:bodyPr>
          <a:lstStyle/>
          <a:p>
            <a:pPr algn="ctr"/>
            <a:r>
              <a:rPr lang="ka-GE" b="1" dirty="0">
                <a:latin typeface="BPG Banner Caps Alpha" pitchFamily="18" charset="0"/>
              </a:rPr>
              <a:t>შტაბის იურიდიული სამმართველო</a:t>
            </a:r>
          </a:p>
        </p:txBody>
      </p:sp>
      <p:pic>
        <p:nvPicPr>
          <p:cNvPr id="9" name="Picture 3" descr="d:\NJACHVADZE\Desktop\DzalebiLogo.png"/>
          <p:cNvPicPr>
            <a:picLocks noChangeAspect="1" noChangeArrowheads="1"/>
          </p:cNvPicPr>
          <p:nvPr/>
        </p:nvPicPr>
        <p:blipFill>
          <a:blip cstate="print"/>
          <a:srcRect/>
          <a:stretch>
            <a:fillRect/>
          </a:stretch>
        </p:blipFill>
        <p:spPr bwMode="auto">
          <a:xfrm>
            <a:off x="381004" y="178194"/>
            <a:ext cx="736206" cy="736206"/>
          </a:xfrm>
          <a:prstGeom prst="rect">
            <a:avLst/>
          </a:prstGeom>
          <a:ln>
            <a:noFill/>
          </a:ln>
          <a:effectLst/>
        </p:spPr>
      </p:pic>
      <p:sp>
        <p:nvSpPr>
          <p:cNvPr id="13" name="Rectangle 12"/>
          <p:cNvSpPr/>
          <p:nvPr/>
        </p:nvSpPr>
        <p:spPr>
          <a:xfrm>
            <a:off x="304800" y="1295400"/>
            <a:ext cx="8394892" cy="369332"/>
          </a:xfrm>
          <a:prstGeom prst="rect">
            <a:avLst/>
          </a:prstGeom>
        </p:spPr>
        <p:txBody>
          <a:bodyPr wrap="square">
            <a:spAutoFit/>
          </a:bodyPr>
          <a:lstStyle/>
          <a:p>
            <a:pPr algn="ctr"/>
            <a:r>
              <a:rPr lang="ka-GE" b="1" dirty="0">
                <a:latin typeface="BPG Banner Caps Alpha" pitchFamily="18" charset="0"/>
              </a:rPr>
              <a:t>2020 წელს </a:t>
            </a:r>
            <a:r>
              <a:rPr lang="ka-GE" b="1" dirty="0">
                <a:solidFill>
                  <a:schemeClr val="accent2"/>
                </a:solidFill>
                <a:latin typeface="BPG Banner Caps Alpha" pitchFamily="18" charset="0"/>
              </a:rPr>
              <a:t>შესრულებული</a:t>
            </a:r>
            <a:r>
              <a:rPr lang="ka-GE" b="1" dirty="0">
                <a:latin typeface="BPG Banner Caps Alpha" pitchFamily="18" charset="0"/>
              </a:rPr>
              <a:t> ძირითადი ღონისძიებები</a:t>
            </a:r>
            <a:endParaRPr lang="en-US" b="1" dirty="0">
              <a:latin typeface="BPG Banner Caps Alpha" pitchFamily="18" charset="0"/>
            </a:endParaRPr>
          </a:p>
        </p:txBody>
      </p:sp>
      <p:graphicFrame>
        <p:nvGraphicFramePr>
          <p:cNvPr id="17" name="Table 16"/>
          <p:cNvGraphicFramePr>
            <a:graphicFrameLocks noGrp="1"/>
          </p:cNvGraphicFramePr>
          <p:nvPr>
            <p:extLst>
              <p:ext uri="{D42A27DB-BD31-4B8C-83A1-F6EECF244321}">
                <p14:modId xmlns:p14="http://schemas.microsoft.com/office/powerpoint/2010/main" val="4054165111"/>
              </p:ext>
            </p:extLst>
          </p:nvPr>
        </p:nvGraphicFramePr>
        <p:xfrm>
          <a:off x="381004" y="1981200"/>
          <a:ext cx="8318687" cy="3048000"/>
        </p:xfrm>
        <a:graphic>
          <a:graphicData uri="http://schemas.openxmlformats.org/drawingml/2006/table">
            <a:tbl>
              <a:tblPr firstRow="1" bandRow="1">
                <a:tableStyleId>{5940675A-B579-460E-94D1-54222C63F5DA}</a:tableStyleId>
              </a:tblPr>
              <a:tblGrid>
                <a:gridCol w="8318687"/>
              </a:tblGrid>
              <a:tr h="2932152">
                <a:tc>
                  <a:txBody>
                    <a:bodyPr/>
                    <a:lstStyle/>
                    <a:p>
                      <a:pPr algn="ctr">
                        <a:defRPr/>
                      </a:pPr>
                      <a:r>
                        <a:rPr lang="ka-GE" sz="1600" b="1" dirty="0" smtClean="0">
                          <a:latin typeface="BPG Banner Caps Alpha" pitchFamily="18" charset="0"/>
                        </a:rPr>
                        <a:t>განხორციელდა</a:t>
                      </a:r>
                      <a:r>
                        <a:rPr lang="ru-RU" sz="1600" b="1" dirty="0" smtClean="0">
                          <a:latin typeface="BPG Banner Caps Alpha" pitchFamily="18" charset="0"/>
                        </a:rPr>
                        <a:t> </a:t>
                      </a:r>
                      <a:r>
                        <a:rPr lang="ka-GE" sz="1600" b="1" dirty="0" smtClean="0">
                          <a:latin typeface="BPG Banner Caps Alpha" pitchFamily="18" charset="0"/>
                        </a:rPr>
                        <a:t>/</a:t>
                      </a:r>
                      <a:r>
                        <a:rPr lang="ru-RU" sz="1600" b="1" dirty="0" smtClean="0">
                          <a:latin typeface="BPG Banner Caps Alpha" pitchFamily="18" charset="0"/>
                        </a:rPr>
                        <a:t> </a:t>
                      </a:r>
                      <a:r>
                        <a:rPr lang="ka-GE" sz="1600" b="1" dirty="0" smtClean="0">
                          <a:latin typeface="BPG Banner Caps Alpha" pitchFamily="18" charset="0"/>
                        </a:rPr>
                        <a:t>დამტკიცდა</a:t>
                      </a:r>
                      <a:r>
                        <a:rPr lang="ru-RU" sz="1600" b="1" dirty="0" smtClean="0">
                          <a:latin typeface="BPG Banner Caps Alpha" pitchFamily="18" charset="0"/>
                        </a:rPr>
                        <a:t> </a:t>
                      </a:r>
                      <a:r>
                        <a:rPr lang="ka-GE" sz="1600" b="1" dirty="0" smtClean="0">
                          <a:latin typeface="BPG Banner Caps Alpha" pitchFamily="18" charset="0"/>
                        </a:rPr>
                        <a:t>/</a:t>
                      </a:r>
                      <a:r>
                        <a:rPr lang="ru-RU" sz="1600" b="1" dirty="0" smtClean="0">
                          <a:latin typeface="BPG Banner Caps Alpha" pitchFamily="18" charset="0"/>
                        </a:rPr>
                        <a:t> </a:t>
                      </a:r>
                      <a:r>
                        <a:rPr lang="ka-GE" sz="1600" b="1" dirty="0" smtClean="0">
                          <a:latin typeface="BPG Banner Caps Alpha" pitchFamily="18" charset="0"/>
                        </a:rPr>
                        <a:t>შეიქმნა:</a:t>
                      </a:r>
                    </a:p>
                    <a:p>
                      <a:pPr algn="l">
                        <a:defRPr/>
                      </a:pPr>
                      <a:endParaRPr lang="en-US" sz="1300" dirty="0" smtClean="0">
                        <a:latin typeface="BPG Rioni" pitchFamily="34" charset="0"/>
                      </a:endParaRPr>
                    </a:p>
                    <a:p>
                      <a:pPr marL="171450" indent="-171450" algn="l">
                        <a:spcAft>
                          <a:spcPts val="600"/>
                        </a:spcAft>
                        <a:buFont typeface="Wingdings" panose="05000000000000000000" pitchFamily="2" charset="2"/>
                        <a:buChar char="Ø"/>
                      </a:pPr>
                      <a:r>
                        <a:rPr lang="ka-GE" sz="1300" dirty="0" smtClean="0">
                          <a:latin typeface="BPG Rioni" pitchFamily="34" charset="0"/>
                        </a:rPr>
                        <a:t>ინდივიდუალური სასწავლო გეგმების შემუშავების წესი;</a:t>
                      </a:r>
                    </a:p>
                    <a:p>
                      <a:pPr marL="171450" indent="-171450" algn="l">
                        <a:spcAft>
                          <a:spcPts val="600"/>
                        </a:spcAft>
                        <a:buFont typeface="Wingdings" panose="05000000000000000000" pitchFamily="2" charset="2"/>
                        <a:buChar char="Ø"/>
                      </a:pPr>
                      <a:r>
                        <a:rPr lang="ka-GE" sz="1300" dirty="0" smtClean="0">
                          <a:latin typeface="BPG Rioni" pitchFamily="34" charset="0"/>
                        </a:rPr>
                        <a:t>აკადემიის აკადემიური პერსონალის სამსახურში მიღებისა და კონკურსის ჩატარების ერთიან წესის ცვლილები;</a:t>
                      </a:r>
                      <a:endParaRPr lang="en-US" sz="1300" dirty="0" smtClean="0">
                        <a:latin typeface="BPG Rioni" pitchFamily="34" charset="0"/>
                      </a:endParaRPr>
                    </a:p>
                    <a:p>
                      <a:pPr marL="171450" indent="-171450" algn="l">
                        <a:spcAft>
                          <a:spcPts val="600"/>
                        </a:spcAft>
                        <a:buFont typeface="Wingdings" panose="05000000000000000000" pitchFamily="2" charset="2"/>
                        <a:buChar char="Ø"/>
                      </a:pPr>
                      <a:r>
                        <a:rPr lang="ka-GE" sz="1300" dirty="0" smtClean="0">
                          <a:latin typeface="BPG Rioni" pitchFamily="34" charset="0"/>
                        </a:rPr>
                        <a:t>დამხმარე პერსონალის სამსახურში მიღების წესი;</a:t>
                      </a:r>
                    </a:p>
                    <a:p>
                      <a:pPr marL="171450" indent="-171450" algn="l">
                        <a:spcAft>
                          <a:spcPts val="600"/>
                        </a:spcAft>
                        <a:buFont typeface="Wingdings" panose="05000000000000000000" pitchFamily="2" charset="2"/>
                        <a:buChar char="Ø"/>
                      </a:pPr>
                      <a:r>
                        <a:rPr lang="ka-GE" sz="1300" dirty="0" smtClean="0">
                          <a:latin typeface="BPG Rioni" pitchFamily="34" charset="0"/>
                        </a:rPr>
                        <a:t>საუკეთესო პროფესორის , მასწავლებლისა და ინსტრუქტორის არჩევის წესი;</a:t>
                      </a:r>
                      <a:endParaRPr lang="en-US" sz="1300" dirty="0" smtClean="0">
                        <a:latin typeface="BPG Rioni" pitchFamily="34" charset="0"/>
                      </a:endParaRPr>
                    </a:p>
                    <a:p>
                      <a:pPr marL="171450" indent="-171450" algn="l">
                        <a:spcAft>
                          <a:spcPts val="600"/>
                        </a:spcAft>
                        <a:buFont typeface="Wingdings" panose="05000000000000000000" pitchFamily="2" charset="2"/>
                        <a:buChar char="Ø"/>
                      </a:pPr>
                      <a:r>
                        <a:rPr lang="ka-GE" sz="1300" dirty="0" smtClean="0">
                          <a:solidFill>
                            <a:schemeClr val="accent2"/>
                          </a:solidFill>
                          <a:latin typeface="BPG Rioni" pitchFamily="34" charset="0"/>
                        </a:rPr>
                        <a:t>იუნკერთა და მსმენელთა მიღების დროს დაწესდა მინიმალური გადასალახი ბარიერები;</a:t>
                      </a:r>
                      <a:endParaRPr lang="en-US" sz="1300" dirty="0" smtClean="0">
                        <a:solidFill>
                          <a:schemeClr val="accent2"/>
                        </a:solidFill>
                        <a:latin typeface="BPG Rioni" pitchFamily="34" charset="0"/>
                      </a:endParaRPr>
                    </a:p>
                    <a:p>
                      <a:pPr marL="171450" indent="-171450" algn="l">
                        <a:spcAft>
                          <a:spcPts val="600"/>
                        </a:spcAft>
                        <a:buFont typeface="Wingdings" panose="05000000000000000000" pitchFamily="2" charset="2"/>
                        <a:buChar char="Ø"/>
                      </a:pPr>
                      <a:r>
                        <a:rPr lang="ka-GE" sz="1300" dirty="0" smtClean="0">
                          <a:latin typeface="BPG Rioni" pitchFamily="34" charset="0"/>
                        </a:rPr>
                        <a:t>აკადემიაში აკადემიური უმაღლესი განათლების საფეხურზე გამოცდების ჩატარებისა და შეფასების ინსტრუქცია;</a:t>
                      </a:r>
                    </a:p>
                    <a:p>
                      <a:pPr marL="171450" indent="-171450" algn="l">
                        <a:spcAft>
                          <a:spcPts val="600"/>
                        </a:spcAft>
                        <a:buFont typeface="Wingdings" panose="05000000000000000000" pitchFamily="2" charset="2"/>
                        <a:buChar char="Ø"/>
                      </a:pPr>
                      <a:r>
                        <a:rPr lang="ka-GE" sz="1300" dirty="0" smtClean="0">
                          <a:latin typeface="BPG Rioni" pitchFamily="34" charset="0"/>
                        </a:rPr>
                        <a:t>აკადემიაში არჩევითი მართვის ორგანოების არჩევის წესის ცვლილება;</a:t>
                      </a:r>
                      <a:endParaRPr lang="en-US" sz="1300" dirty="0" smtClean="0">
                        <a:latin typeface="BPG Rioni" pitchFamily="34" charset="0"/>
                      </a:endParaRPr>
                    </a:p>
                    <a:p>
                      <a:pPr marL="171450" indent="-171450" algn="l">
                        <a:spcAft>
                          <a:spcPts val="600"/>
                        </a:spcAft>
                        <a:buFont typeface="Wingdings" panose="05000000000000000000" pitchFamily="2" charset="2"/>
                        <a:buChar char="Ø"/>
                      </a:pPr>
                      <a:r>
                        <a:rPr lang="ka-GE" sz="1300" dirty="0" smtClean="0">
                          <a:solidFill>
                            <a:schemeClr val="accent2"/>
                          </a:solidFill>
                          <a:latin typeface="BPG Rioni" pitchFamily="34" charset="0"/>
                        </a:rPr>
                        <a:t> დისტანციური სწავლების</a:t>
                      </a:r>
                      <a:r>
                        <a:rPr lang="en-US" sz="1300" dirty="0" smtClean="0">
                          <a:solidFill>
                            <a:schemeClr val="accent2"/>
                          </a:solidFill>
                          <a:latin typeface="BPG Rioni" pitchFamily="34" charset="0"/>
                        </a:rPr>
                        <a:t> </a:t>
                      </a:r>
                      <a:r>
                        <a:rPr lang="ka-GE" sz="1300" dirty="0" smtClean="0">
                          <a:solidFill>
                            <a:schemeClr val="accent2"/>
                          </a:solidFill>
                          <a:latin typeface="BPG Rioni" pitchFamily="34" charset="0"/>
                        </a:rPr>
                        <a:t>განხორციელების წესი.</a:t>
                      </a:r>
                      <a:endParaRPr lang="en-US" sz="1300" dirty="0">
                        <a:solidFill>
                          <a:schemeClr val="accent2"/>
                        </a:solidFill>
                        <a:latin typeface="BPG Rioni" pitchFamily="34" charset="0"/>
                      </a:endParaRPr>
                    </a:p>
                  </a:txBody>
                  <a:tcPr>
                    <a:lnL w="12700" cmpd="sng">
                      <a:noFill/>
                    </a:lnL>
                    <a:lnR w="12700" cmpd="sng">
                      <a:noFill/>
                    </a:lnR>
                    <a:lnT w="12700" cmpd="sng">
                      <a:noFill/>
                    </a:lnT>
                    <a:lnB w="12700" cmpd="sng">
                      <a:noFill/>
                    </a:lnB>
                  </a:tcPr>
                </a:tc>
              </a:tr>
            </a:tbl>
          </a:graphicData>
        </a:graphic>
      </p:graphicFrame>
    </p:spTree>
    <p:extLst>
      <p:ext uri="{BB962C8B-B14F-4D97-AF65-F5344CB8AC3E}">
        <p14:creationId xmlns:p14="http://schemas.microsoft.com/office/powerpoint/2010/main" val="10520651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tile tx="0" ty="0" sx="100000" sy="100000" flip="none" algn="tl"/>
        </a:blipFill>
        <a:effectLst/>
      </p:bgPr>
    </p:bg>
    <p:spTree>
      <p:nvGrpSpPr>
        <p:cNvPr id="1" name=""/>
        <p:cNvGrpSpPr/>
        <p:nvPr/>
      </p:nvGrpSpPr>
      <p:grpSpPr>
        <a:xfrm>
          <a:off x="0" y="0"/>
          <a:ext cx="0" cy="0"/>
          <a:chOff x="0" y="0"/>
          <a:chExt cx="0" cy="0"/>
        </a:xfrm>
      </p:grpSpPr>
      <p:sp>
        <p:nvSpPr>
          <p:cNvPr id="4" name="Rectangle 3"/>
          <p:cNvSpPr/>
          <p:nvPr/>
        </p:nvSpPr>
        <p:spPr>
          <a:xfrm>
            <a:off x="4" y="294894"/>
            <a:ext cx="9144000" cy="489204"/>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cstate="print">
            <a:extLst>
              <a:ext uri="{28A0092B-C50C-407E-A947-70E740481C1C}">
                <a14:useLocalDpi xmlns:a14="http://schemas.microsoft.com/office/drawing/2010/main" val="0"/>
              </a:ext>
            </a:extLst>
          </a:blip>
          <a:stretch>
            <a:fillRect/>
          </a:stretch>
        </p:blipFill>
        <p:spPr>
          <a:xfrm>
            <a:off x="7924804" y="184485"/>
            <a:ext cx="710022" cy="710022"/>
          </a:xfrm>
          <a:prstGeom prst="rect">
            <a:avLst/>
          </a:prstGeom>
        </p:spPr>
      </p:pic>
      <p:sp>
        <p:nvSpPr>
          <p:cNvPr id="6" name="Rectangle 5"/>
          <p:cNvSpPr/>
          <p:nvPr/>
        </p:nvSpPr>
        <p:spPr>
          <a:xfrm>
            <a:off x="2464458" y="354830"/>
            <a:ext cx="4406977" cy="369332"/>
          </a:xfrm>
          <a:prstGeom prst="rect">
            <a:avLst/>
          </a:prstGeom>
        </p:spPr>
        <p:txBody>
          <a:bodyPr wrap="none">
            <a:spAutoFit/>
          </a:bodyPr>
          <a:lstStyle/>
          <a:p>
            <a:pPr algn="ctr"/>
            <a:r>
              <a:rPr lang="ka-GE" b="1" dirty="0">
                <a:latin typeface="BPG Banner Caps Alpha" pitchFamily="18" charset="0"/>
              </a:rPr>
              <a:t>შტაბის იურიდიული სამმართველო</a:t>
            </a:r>
          </a:p>
        </p:txBody>
      </p:sp>
      <p:pic>
        <p:nvPicPr>
          <p:cNvPr id="9" name="Picture 3" descr="d:\NJACHVADZE\Desktop\DzalebiLogo.png"/>
          <p:cNvPicPr>
            <a:picLocks noChangeAspect="1" noChangeArrowheads="1"/>
          </p:cNvPicPr>
          <p:nvPr/>
        </p:nvPicPr>
        <p:blipFill>
          <a:blip cstate="print"/>
          <a:srcRect/>
          <a:stretch>
            <a:fillRect/>
          </a:stretch>
        </p:blipFill>
        <p:spPr bwMode="auto">
          <a:xfrm>
            <a:off x="381004" y="178194"/>
            <a:ext cx="736206" cy="736206"/>
          </a:xfrm>
          <a:prstGeom prst="rect">
            <a:avLst/>
          </a:prstGeom>
          <a:ln>
            <a:noFill/>
          </a:ln>
          <a:effectLst/>
        </p:spPr>
      </p:pic>
      <p:sp>
        <p:nvSpPr>
          <p:cNvPr id="13" name="Rectangle 12"/>
          <p:cNvSpPr/>
          <p:nvPr/>
        </p:nvSpPr>
        <p:spPr>
          <a:xfrm>
            <a:off x="304800" y="1295400"/>
            <a:ext cx="8394892" cy="369332"/>
          </a:xfrm>
          <a:prstGeom prst="rect">
            <a:avLst/>
          </a:prstGeom>
        </p:spPr>
        <p:txBody>
          <a:bodyPr wrap="square">
            <a:spAutoFit/>
          </a:bodyPr>
          <a:lstStyle/>
          <a:p>
            <a:pPr algn="ctr"/>
            <a:r>
              <a:rPr lang="ka-GE" b="1" dirty="0">
                <a:latin typeface="BPG Banner Caps Alpha" pitchFamily="18" charset="0"/>
              </a:rPr>
              <a:t>2021 წელს </a:t>
            </a:r>
            <a:r>
              <a:rPr lang="ka-GE" b="1" dirty="0">
                <a:solidFill>
                  <a:schemeClr val="accent2"/>
                </a:solidFill>
                <a:latin typeface="BPG Banner Caps Alpha" pitchFamily="18" charset="0"/>
              </a:rPr>
              <a:t>დაგეგმილი</a:t>
            </a:r>
            <a:r>
              <a:rPr lang="ka-GE" b="1" dirty="0">
                <a:latin typeface="BPG Banner Caps Alpha" pitchFamily="18" charset="0"/>
              </a:rPr>
              <a:t> ძირითადი ღონისძიებები</a:t>
            </a:r>
            <a:endParaRPr lang="en-US" b="1" dirty="0">
              <a:latin typeface="BPG Banner Caps Alpha" pitchFamily="18" charset="0"/>
            </a:endParaRPr>
          </a:p>
        </p:txBody>
      </p:sp>
      <p:graphicFrame>
        <p:nvGraphicFramePr>
          <p:cNvPr id="17" name="Table 16"/>
          <p:cNvGraphicFramePr>
            <a:graphicFrameLocks noGrp="1"/>
          </p:cNvGraphicFramePr>
          <p:nvPr>
            <p:extLst>
              <p:ext uri="{D42A27DB-BD31-4B8C-83A1-F6EECF244321}">
                <p14:modId xmlns:p14="http://schemas.microsoft.com/office/powerpoint/2010/main" val="1216282180"/>
              </p:ext>
            </p:extLst>
          </p:nvPr>
        </p:nvGraphicFramePr>
        <p:xfrm>
          <a:off x="381004" y="1981200"/>
          <a:ext cx="8318687" cy="3230880"/>
        </p:xfrm>
        <a:graphic>
          <a:graphicData uri="http://schemas.openxmlformats.org/drawingml/2006/table">
            <a:tbl>
              <a:tblPr firstRow="1" bandRow="1">
                <a:tableStyleId>{5940675A-B579-460E-94D1-54222C63F5DA}</a:tableStyleId>
              </a:tblPr>
              <a:tblGrid>
                <a:gridCol w="8318687"/>
              </a:tblGrid>
              <a:tr h="2932152">
                <a:tc>
                  <a:txBody>
                    <a:bodyPr/>
                    <a:lstStyle/>
                    <a:p>
                      <a:pPr marL="228600" indent="-228600" algn="just">
                        <a:spcBef>
                          <a:spcPts val="600"/>
                        </a:spcBef>
                        <a:buFont typeface="Wingdings" panose="05000000000000000000" pitchFamily="2" charset="2"/>
                        <a:buChar char="Ø"/>
                      </a:pPr>
                      <a:r>
                        <a:rPr lang="ka-GE" sz="1300" dirty="0" smtClean="0">
                          <a:solidFill>
                            <a:schemeClr val="accent2"/>
                          </a:solidFill>
                          <a:latin typeface="BPG Rioni" pitchFamily="34" charset="0"/>
                        </a:rPr>
                        <a:t>ეროვნული თავდაცვის აკადემიის სტრატეგიის</a:t>
                      </a:r>
                      <a:r>
                        <a:rPr lang="en-US" sz="1300" dirty="0" smtClean="0">
                          <a:solidFill>
                            <a:schemeClr val="accent2"/>
                          </a:solidFill>
                          <a:latin typeface="BPG Rioni" pitchFamily="34" charset="0"/>
                        </a:rPr>
                        <a:t> </a:t>
                      </a:r>
                      <a:r>
                        <a:rPr lang="ka-GE" sz="1300" dirty="0" smtClean="0">
                          <a:solidFill>
                            <a:schemeClr val="accent2"/>
                          </a:solidFill>
                          <a:latin typeface="BPG Rioni" pitchFamily="34" charset="0"/>
                        </a:rPr>
                        <a:t>და სამოქმედო გეგმის დამტკიცება;</a:t>
                      </a:r>
                    </a:p>
                    <a:p>
                      <a:pPr marL="228600" indent="-228600" algn="just">
                        <a:lnSpc>
                          <a:spcPct val="100000"/>
                        </a:lnSpc>
                        <a:spcBef>
                          <a:spcPts val="600"/>
                        </a:spcBef>
                        <a:buFont typeface="Wingdings" panose="05000000000000000000" pitchFamily="2" charset="2"/>
                        <a:buChar char="Ø"/>
                      </a:pPr>
                      <a:r>
                        <a:rPr lang="ka-GE" sz="1300" dirty="0" smtClean="0">
                          <a:latin typeface="BPG Rioni" pitchFamily="34" charset="0"/>
                        </a:rPr>
                        <a:t>წლიური შესყიდვების გეგმის შემუშავების წესის დამტკიცება;</a:t>
                      </a:r>
                    </a:p>
                    <a:p>
                      <a:pPr marL="228600" indent="-228600" algn="just">
                        <a:lnSpc>
                          <a:spcPct val="100000"/>
                        </a:lnSpc>
                        <a:spcBef>
                          <a:spcPts val="600"/>
                        </a:spcBef>
                        <a:buFont typeface="Wingdings" panose="05000000000000000000" pitchFamily="2" charset="2"/>
                        <a:buChar char="Ø"/>
                      </a:pPr>
                      <a:r>
                        <a:rPr lang="ka-GE" sz="1300" dirty="0" smtClean="0">
                          <a:latin typeface="BPG Rioni" pitchFamily="34" charset="0"/>
                        </a:rPr>
                        <a:t>აკადემიის შინაგანაწესის დამტკიცება;</a:t>
                      </a:r>
                    </a:p>
                    <a:p>
                      <a:pPr marL="228600" indent="-228600" algn="just">
                        <a:lnSpc>
                          <a:spcPct val="100000"/>
                        </a:lnSpc>
                        <a:spcBef>
                          <a:spcPts val="600"/>
                        </a:spcBef>
                        <a:buFont typeface="Wingdings" panose="05000000000000000000" pitchFamily="2" charset="2"/>
                        <a:buChar char="Ø"/>
                      </a:pPr>
                      <a:r>
                        <a:rPr lang="ka-GE" sz="1300" dirty="0" smtClean="0">
                          <a:latin typeface="BPG Rioni" pitchFamily="34" charset="0"/>
                        </a:rPr>
                        <a:t>აკადემიის წესდება- განახლებული დოკუმენტის დამტკიცება;</a:t>
                      </a:r>
                    </a:p>
                    <a:p>
                      <a:pPr marL="228600" indent="-228600" algn="just">
                        <a:lnSpc>
                          <a:spcPct val="100000"/>
                        </a:lnSpc>
                        <a:spcBef>
                          <a:spcPts val="600"/>
                        </a:spcBef>
                        <a:buFont typeface="Wingdings" panose="05000000000000000000" pitchFamily="2" charset="2"/>
                        <a:buChar char="Ø"/>
                      </a:pPr>
                      <a:r>
                        <a:rPr lang="ka-GE" sz="1300" dirty="0" smtClean="0">
                          <a:latin typeface="BPG Rioni" pitchFamily="34" charset="0"/>
                        </a:rPr>
                        <a:t>გრანტების მართვის წესის განახლება;</a:t>
                      </a:r>
                    </a:p>
                    <a:p>
                      <a:pPr marL="228600" indent="-228600" algn="just">
                        <a:lnSpc>
                          <a:spcPct val="100000"/>
                        </a:lnSpc>
                        <a:spcBef>
                          <a:spcPts val="600"/>
                        </a:spcBef>
                        <a:buFont typeface="Wingdings" panose="05000000000000000000" pitchFamily="2" charset="2"/>
                        <a:buChar char="Ø"/>
                      </a:pPr>
                      <a:r>
                        <a:rPr lang="ka-GE" sz="1300" dirty="0" smtClean="0">
                          <a:latin typeface="BPG Rioni" pitchFamily="34" charset="0"/>
                        </a:rPr>
                        <a:t>რისკების მართვის დოკუმენტების დამტკიცება;</a:t>
                      </a:r>
                    </a:p>
                    <a:p>
                      <a:pPr marL="228600" indent="-228600" algn="just">
                        <a:lnSpc>
                          <a:spcPct val="100000"/>
                        </a:lnSpc>
                        <a:spcBef>
                          <a:spcPts val="600"/>
                        </a:spcBef>
                        <a:buFont typeface="Wingdings" panose="05000000000000000000" pitchFamily="2" charset="2"/>
                        <a:buChar char="Ø"/>
                      </a:pPr>
                      <a:r>
                        <a:rPr lang="ka-GE" sz="1300" dirty="0" smtClean="0">
                          <a:latin typeface="BPG Rioni" pitchFamily="34" charset="0"/>
                        </a:rPr>
                        <a:t>აკადემიის პირადი შემადგენლობის სამუშაო აღწერილობებისა და ფუნქცია-მოვალეობების დამტკიცება;</a:t>
                      </a:r>
                    </a:p>
                    <a:p>
                      <a:pPr marL="228600" indent="-228600" algn="just">
                        <a:spcBef>
                          <a:spcPts val="600"/>
                        </a:spcBef>
                        <a:buFont typeface="Wingdings" panose="05000000000000000000" pitchFamily="2" charset="2"/>
                        <a:buChar char="Ø"/>
                      </a:pPr>
                      <a:r>
                        <a:rPr lang="ka-GE" sz="1300" dirty="0" smtClean="0">
                          <a:latin typeface="BPG Rioni" pitchFamily="34" charset="0"/>
                        </a:rPr>
                        <a:t>მოწვეული სპეციალისტის კონკურსის წესის დამტკიცება;</a:t>
                      </a:r>
                    </a:p>
                    <a:p>
                      <a:pPr marL="228600" indent="-228600" algn="just">
                        <a:spcBef>
                          <a:spcPts val="600"/>
                        </a:spcBef>
                        <a:buFont typeface="Wingdings" panose="05000000000000000000" pitchFamily="2" charset="2"/>
                        <a:buChar char="Ø"/>
                      </a:pPr>
                      <a:r>
                        <a:rPr lang="ka-GE" sz="1300" dirty="0" smtClean="0">
                          <a:latin typeface="BPG Rioni" pitchFamily="34" charset="0"/>
                        </a:rPr>
                        <a:t>ინგლისური ენის, </a:t>
                      </a:r>
                      <a:r>
                        <a:rPr lang="en-US" sz="1300" dirty="0" smtClean="0">
                          <a:latin typeface="BPG Rioni" pitchFamily="34" charset="0"/>
                        </a:rPr>
                        <a:t>STANAG - </a:t>
                      </a:r>
                      <a:r>
                        <a:rPr lang="ka-GE" sz="1300" dirty="0" smtClean="0">
                          <a:latin typeface="BPG Rioni" pitchFamily="34" charset="0"/>
                        </a:rPr>
                        <a:t>სერტიფიკატის სავალდებულო დონის განსაზღვრა;</a:t>
                      </a:r>
                    </a:p>
                    <a:p>
                      <a:pPr marL="228600" indent="-228600" algn="just">
                        <a:spcBef>
                          <a:spcPts val="600"/>
                        </a:spcBef>
                        <a:buFont typeface="Wingdings" panose="05000000000000000000" pitchFamily="2" charset="2"/>
                        <a:buChar char="Ø"/>
                      </a:pPr>
                      <a:r>
                        <a:rPr lang="ka-GE" sz="1300" dirty="0" smtClean="0">
                          <a:latin typeface="BPG Rioni" pitchFamily="34" charset="0"/>
                        </a:rPr>
                        <a:t>მობილობის უფლებითა და სტუდენტის სტატუსის შეჩერების უფლებით სარგებლობის დამატებითი პირობების განსაზღვრის საკითხი;</a:t>
                      </a:r>
                    </a:p>
                    <a:p>
                      <a:pPr marL="228600" indent="-228600" algn="just">
                        <a:spcBef>
                          <a:spcPts val="600"/>
                        </a:spcBef>
                        <a:buFont typeface="Wingdings" panose="05000000000000000000" pitchFamily="2" charset="2"/>
                        <a:buChar char="Ø"/>
                      </a:pPr>
                      <a:r>
                        <a:rPr lang="ka-GE" sz="1300" dirty="0" smtClean="0">
                          <a:latin typeface="BPG Rioni" pitchFamily="34" charset="0"/>
                        </a:rPr>
                        <a:t>იუნკერთა სადისციპლინო წესდება.</a:t>
                      </a:r>
                      <a:endParaRPr lang="ka-GE" sz="1300" dirty="0">
                        <a:latin typeface="BPG Rioni" pitchFamily="34" charset="0"/>
                      </a:endParaRPr>
                    </a:p>
                  </a:txBody>
                  <a:tcPr>
                    <a:lnL w="12700" cmpd="sng">
                      <a:noFill/>
                    </a:lnL>
                    <a:lnR w="12700" cmpd="sng">
                      <a:noFill/>
                    </a:lnR>
                    <a:lnT w="12700" cmpd="sng">
                      <a:noFill/>
                    </a:lnT>
                    <a:lnB w="12700" cmpd="sng">
                      <a:noFill/>
                    </a:lnB>
                  </a:tcPr>
                </a:tc>
              </a:tr>
            </a:tbl>
          </a:graphicData>
        </a:graphic>
      </p:graphicFrame>
    </p:spTree>
    <p:extLst>
      <p:ext uri="{BB962C8B-B14F-4D97-AF65-F5344CB8AC3E}">
        <p14:creationId xmlns:p14="http://schemas.microsoft.com/office/powerpoint/2010/main" val="6211466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tile tx="0" ty="0" sx="100000" sy="100000" flip="none" algn="tl"/>
        </a:blipFill>
        <a:effectLst/>
      </p:bgPr>
    </p:bg>
    <p:spTree>
      <p:nvGrpSpPr>
        <p:cNvPr id="1" name=""/>
        <p:cNvGrpSpPr/>
        <p:nvPr/>
      </p:nvGrpSpPr>
      <p:grpSpPr>
        <a:xfrm>
          <a:off x="0" y="0"/>
          <a:ext cx="0" cy="0"/>
          <a:chOff x="0" y="0"/>
          <a:chExt cx="0" cy="0"/>
        </a:xfrm>
      </p:grpSpPr>
      <p:sp>
        <p:nvSpPr>
          <p:cNvPr id="4" name="Rectangle 3"/>
          <p:cNvSpPr/>
          <p:nvPr/>
        </p:nvSpPr>
        <p:spPr>
          <a:xfrm>
            <a:off x="0" y="294894"/>
            <a:ext cx="9144000" cy="489204"/>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cstate="print">
            <a:extLst>
              <a:ext uri="{28A0092B-C50C-407E-A947-70E740481C1C}">
                <a14:useLocalDpi xmlns:a14="http://schemas.microsoft.com/office/drawing/2010/main" val="0"/>
              </a:ext>
            </a:extLst>
          </a:blip>
          <a:stretch>
            <a:fillRect/>
          </a:stretch>
        </p:blipFill>
        <p:spPr>
          <a:xfrm>
            <a:off x="7924800" y="184485"/>
            <a:ext cx="710022" cy="710022"/>
          </a:xfrm>
          <a:prstGeom prst="rect">
            <a:avLst/>
          </a:prstGeom>
        </p:spPr>
      </p:pic>
      <p:pic>
        <p:nvPicPr>
          <p:cNvPr id="9" name="Picture 3" descr="d:\NJACHVADZE\Desktop\DzalebiLogo.png"/>
          <p:cNvPicPr>
            <a:picLocks noChangeAspect="1" noChangeArrowheads="1"/>
          </p:cNvPicPr>
          <p:nvPr/>
        </p:nvPicPr>
        <p:blipFill>
          <a:blip cstate="print"/>
          <a:srcRect/>
          <a:stretch>
            <a:fillRect/>
          </a:stretch>
        </p:blipFill>
        <p:spPr bwMode="auto">
          <a:xfrm>
            <a:off x="381000" y="178194"/>
            <a:ext cx="736206" cy="736206"/>
          </a:xfrm>
          <a:prstGeom prst="rect">
            <a:avLst/>
          </a:prstGeom>
          <a:ln>
            <a:noFill/>
          </a:ln>
          <a:effectLst/>
        </p:spPr>
      </p:pic>
      <p:sp>
        <p:nvSpPr>
          <p:cNvPr id="10" name="Rectangle 9"/>
          <p:cNvSpPr/>
          <p:nvPr/>
        </p:nvSpPr>
        <p:spPr>
          <a:xfrm>
            <a:off x="3864915" y="361631"/>
            <a:ext cx="1414169" cy="369332"/>
          </a:xfrm>
          <a:prstGeom prst="rect">
            <a:avLst/>
          </a:prstGeom>
        </p:spPr>
        <p:txBody>
          <a:bodyPr wrap="none">
            <a:spAutoFit/>
          </a:bodyPr>
          <a:lstStyle/>
          <a:p>
            <a:pPr algn="ctr"/>
            <a:r>
              <a:rPr lang="ka-GE" b="1" dirty="0" smtClean="0">
                <a:latin typeface="BPG SuperSquare Caps 2013" pitchFamily="18" charset="0"/>
              </a:rPr>
              <a:t>სტრუქტურა</a:t>
            </a:r>
            <a:endParaRPr lang="ka-GE" b="1" dirty="0">
              <a:latin typeface="BPG SuperSquare Caps 2013" pitchFamily="18" charset="0"/>
            </a:endParaRPr>
          </a:p>
        </p:txBody>
      </p:sp>
      <p:sp>
        <p:nvSpPr>
          <p:cNvPr id="11" name="Rectangle 10"/>
          <p:cNvSpPr/>
          <p:nvPr/>
        </p:nvSpPr>
        <p:spPr>
          <a:xfrm>
            <a:off x="4117383" y="914400"/>
            <a:ext cx="1068425" cy="383639"/>
          </a:xfrm>
          <a:prstGeom prst="rect">
            <a:avLst/>
          </a:prstGeom>
          <a:no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bg2">
                    <a:lumMod val="25000"/>
                  </a:schemeClr>
                </a:solidFill>
                <a:latin typeface="BPG Rioni" pitchFamily="34" charset="0"/>
              </a:rPr>
              <a:t>ა</a:t>
            </a:r>
            <a:r>
              <a:rPr lang="ka-GE" sz="800" b="1" dirty="0">
                <a:solidFill>
                  <a:schemeClr val="bg2">
                    <a:lumMod val="25000"/>
                  </a:schemeClr>
                </a:solidFill>
                <a:latin typeface="BPG Rioni" pitchFamily="34" charset="0"/>
              </a:rPr>
              <a:t>კადემიის რექტორი</a:t>
            </a:r>
            <a:endParaRPr lang="en-US" sz="800" b="1" dirty="0">
              <a:solidFill>
                <a:schemeClr val="bg2">
                  <a:lumMod val="25000"/>
                </a:schemeClr>
              </a:solidFill>
              <a:latin typeface="BPG Rioni" pitchFamily="34" charset="0"/>
            </a:endParaRPr>
          </a:p>
        </p:txBody>
      </p:sp>
      <p:sp>
        <p:nvSpPr>
          <p:cNvPr id="12" name="Rectangle 11"/>
          <p:cNvSpPr/>
          <p:nvPr/>
        </p:nvSpPr>
        <p:spPr>
          <a:xfrm>
            <a:off x="1609261" y="2115100"/>
            <a:ext cx="1291264" cy="383639"/>
          </a:xfrm>
          <a:prstGeom prst="rect">
            <a:avLst/>
          </a:prstGeom>
          <a:no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800" b="1" dirty="0">
                <a:solidFill>
                  <a:schemeClr val="bg2">
                    <a:lumMod val="25000"/>
                  </a:schemeClr>
                </a:solidFill>
                <a:latin typeface="BPG Rioni" pitchFamily="34" charset="0"/>
              </a:rPr>
              <a:t>აკადემიის რექტორის პირველი მოადგილე</a:t>
            </a:r>
          </a:p>
        </p:txBody>
      </p:sp>
      <p:sp>
        <p:nvSpPr>
          <p:cNvPr id="13" name="Rectangle 12"/>
          <p:cNvSpPr/>
          <p:nvPr/>
        </p:nvSpPr>
        <p:spPr>
          <a:xfrm>
            <a:off x="3938691" y="2113974"/>
            <a:ext cx="1291264" cy="383639"/>
          </a:xfrm>
          <a:prstGeom prst="rect">
            <a:avLst/>
          </a:prstGeom>
          <a:no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800" b="1" dirty="0">
                <a:solidFill>
                  <a:schemeClr val="bg2">
                    <a:lumMod val="25000"/>
                  </a:schemeClr>
                </a:solidFill>
                <a:latin typeface="BPG Rioni" pitchFamily="34" charset="0"/>
              </a:rPr>
              <a:t>აკადემიის რექტორის მოადგილე</a:t>
            </a:r>
          </a:p>
        </p:txBody>
      </p:sp>
      <p:sp>
        <p:nvSpPr>
          <p:cNvPr id="14" name="Rectangle 13"/>
          <p:cNvSpPr/>
          <p:nvPr/>
        </p:nvSpPr>
        <p:spPr>
          <a:xfrm>
            <a:off x="7019528" y="3969115"/>
            <a:ext cx="1291264" cy="383639"/>
          </a:xfrm>
          <a:prstGeom prst="rect">
            <a:avLst/>
          </a:prstGeom>
          <a:no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800" b="1" dirty="0">
                <a:solidFill>
                  <a:schemeClr val="bg2">
                    <a:lumMod val="25000"/>
                  </a:schemeClr>
                </a:solidFill>
                <a:latin typeface="BPG Rioni" pitchFamily="34" charset="0"/>
              </a:rPr>
              <a:t>კანცელარია</a:t>
            </a:r>
          </a:p>
        </p:txBody>
      </p:sp>
      <p:sp>
        <p:nvSpPr>
          <p:cNvPr id="15" name="Rectangle 14"/>
          <p:cNvSpPr/>
          <p:nvPr/>
        </p:nvSpPr>
        <p:spPr>
          <a:xfrm>
            <a:off x="2220384" y="2562123"/>
            <a:ext cx="1291264" cy="383639"/>
          </a:xfrm>
          <a:prstGeom prst="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800" b="1" dirty="0">
                <a:solidFill>
                  <a:schemeClr val="bg2">
                    <a:lumMod val="25000"/>
                  </a:schemeClr>
                </a:solidFill>
                <a:latin typeface="BPG Rioni" pitchFamily="34" charset="0"/>
              </a:rPr>
              <a:t>სწავლებების მხარდაჭერის და განვითარების ცენტრი</a:t>
            </a:r>
          </a:p>
        </p:txBody>
      </p:sp>
      <p:sp>
        <p:nvSpPr>
          <p:cNvPr id="16" name="Rectangle 15"/>
          <p:cNvSpPr/>
          <p:nvPr/>
        </p:nvSpPr>
        <p:spPr>
          <a:xfrm>
            <a:off x="842336" y="2559227"/>
            <a:ext cx="1291264" cy="383639"/>
          </a:xfrm>
          <a:prstGeom prst="rect">
            <a:avLst/>
          </a:prstGeom>
          <a:no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800" b="1" dirty="0">
                <a:solidFill>
                  <a:schemeClr val="bg2">
                    <a:lumMod val="25000"/>
                  </a:schemeClr>
                </a:solidFill>
                <a:latin typeface="BPG Rioni" pitchFamily="34" charset="0"/>
              </a:rPr>
              <a:t>სამეთაურო საშტაბო </a:t>
            </a:r>
          </a:p>
          <a:p>
            <a:pPr algn="ctr"/>
            <a:r>
              <a:rPr lang="ka-GE" sz="800" b="1" dirty="0">
                <a:solidFill>
                  <a:schemeClr val="bg2">
                    <a:lumMod val="25000"/>
                  </a:schemeClr>
                </a:solidFill>
                <a:latin typeface="BPG Rioni" pitchFamily="34" charset="0"/>
              </a:rPr>
              <a:t>კოლეჯი</a:t>
            </a:r>
            <a:r>
              <a:rPr lang="en-US" sz="800" b="1" dirty="0">
                <a:solidFill>
                  <a:schemeClr val="bg2">
                    <a:lumMod val="25000"/>
                  </a:schemeClr>
                </a:solidFill>
                <a:latin typeface="BPG Rioni" pitchFamily="34" charset="0"/>
              </a:rPr>
              <a:t> / CGSC</a:t>
            </a:r>
            <a:endParaRPr lang="ka-GE" sz="800" b="1" dirty="0">
              <a:solidFill>
                <a:schemeClr val="bg2">
                  <a:lumMod val="25000"/>
                </a:schemeClr>
              </a:solidFill>
              <a:latin typeface="BPG Rioni" pitchFamily="34" charset="0"/>
            </a:endParaRPr>
          </a:p>
        </p:txBody>
      </p:sp>
      <p:sp>
        <p:nvSpPr>
          <p:cNvPr id="17" name="Rectangle 16"/>
          <p:cNvSpPr/>
          <p:nvPr/>
        </p:nvSpPr>
        <p:spPr>
          <a:xfrm>
            <a:off x="3937564" y="2560993"/>
            <a:ext cx="1291264" cy="383639"/>
          </a:xfrm>
          <a:prstGeom prst="rect">
            <a:avLst/>
          </a:prstGeom>
          <a:no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800" b="1" dirty="0">
                <a:solidFill>
                  <a:schemeClr val="bg2">
                    <a:lumMod val="25000"/>
                  </a:schemeClr>
                </a:solidFill>
                <a:latin typeface="BPG Rioni" pitchFamily="34" charset="0"/>
              </a:rPr>
              <a:t>საგამოცდო ცენტრი</a:t>
            </a:r>
          </a:p>
        </p:txBody>
      </p:sp>
      <p:sp>
        <p:nvSpPr>
          <p:cNvPr id="18" name="Rectangle 17"/>
          <p:cNvSpPr/>
          <p:nvPr/>
        </p:nvSpPr>
        <p:spPr>
          <a:xfrm>
            <a:off x="3936434" y="3008011"/>
            <a:ext cx="1291264" cy="383639"/>
          </a:xfrm>
          <a:prstGeom prst="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800" b="1" dirty="0">
                <a:solidFill>
                  <a:schemeClr val="bg2">
                    <a:lumMod val="25000"/>
                  </a:schemeClr>
                </a:solidFill>
                <a:latin typeface="BPG Rioni" pitchFamily="34" charset="0"/>
              </a:rPr>
              <a:t>დისტანციური</a:t>
            </a:r>
          </a:p>
          <a:p>
            <a:pPr algn="ctr"/>
            <a:r>
              <a:rPr lang="ka-GE" sz="800" b="1" dirty="0">
                <a:solidFill>
                  <a:schemeClr val="bg2">
                    <a:lumMod val="25000"/>
                  </a:schemeClr>
                </a:solidFill>
                <a:latin typeface="BPG Rioni" pitchFamily="34" charset="0"/>
              </a:rPr>
              <a:t> სწავლების ცენტრი</a:t>
            </a:r>
          </a:p>
        </p:txBody>
      </p:sp>
      <p:sp>
        <p:nvSpPr>
          <p:cNvPr id="19" name="Rectangle 18"/>
          <p:cNvSpPr/>
          <p:nvPr/>
        </p:nvSpPr>
        <p:spPr>
          <a:xfrm>
            <a:off x="5663187" y="3034523"/>
            <a:ext cx="1291264" cy="383639"/>
          </a:xfrm>
          <a:prstGeom prst="rect">
            <a:avLst/>
          </a:prstGeom>
          <a:no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bg2">
                    <a:lumMod val="25000"/>
                  </a:schemeClr>
                </a:solidFill>
                <a:latin typeface="BPG Rioni" pitchFamily="34" charset="0"/>
              </a:rPr>
              <a:t>G-3/G-2 </a:t>
            </a:r>
            <a:r>
              <a:rPr lang="ka-GE" sz="800" b="1" dirty="0">
                <a:solidFill>
                  <a:schemeClr val="bg2">
                    <a:lumMod val="25000"/>
                  </a:schemeClr>
                </a:solidFill>
                <a:latin typeface="BPG Rioni" pitchFamily="34" charset="0"/>
              </a:rPr>
              <a:t>სამსახური</a:t>
            </a:r>
          </a:p>
        </p:txBody>
      </p:sp>
      <p:sp>
        <p:nvSpPr>
          <p:cNvPr id="20" name="Rectangle 19"/>
          <p:cNvSpPr/>
          <p:nvPr/>
        </p:nvSpPr>
        <p:spPr>
          <a:xfrm>
            <a:off x="5663187" y="4435761"/>
            <a:ext cx="1291264" cy="383639"/>
          </a:xfrm>
          <a:prstGeom prst="rect">
            <a:avLst/>
          </a:prstGeom>
          <a:no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bg2">
                    <a:lumMod val="25000"/>
                  </a:schemeClr>
                </a:solidFill>
                <a:latin typeface="BPG Rioni" pitchFamily="34" charset="0"/>
              </a:rPr>
              <a:t>G-6 </a:t>
            </a:r>
            <a:r>
              <a:rPr lang="ka-GE" sz="800" b="1" dirty="0">
                <a:solidFill>
                  <a:schemeClr val="bg2">
                    <a:lumMod val="25000"/>
                  </a:schemeClr>
                </a:solidFill>
                <a:latin typeface="BPG Rioni" pitchFamily="34" charset="0"/>
              </a:rPr>
              <a:t>სამსახური</a:t>
            </a:r>
          </a:p>
        </p:txBody>
      </p:sp>
      <p:cxnSp>
        <p:nvCxnSpPr>
          <p:cNvPr id="21" name="Straight Connector 20"/>
          <p:cNvCxnSpPr/>
          <p:nvPr/>
        </p:nvCxnSpPr>
        <p:spPr>
          <a:xfrm>
            <a:off x="2159702" y="1926110"/>
            <a:ext cx="4869180"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166073" y="1936296"/>
            <a:ext cx="0" cy="13716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582635" y="1921588"/>
            <a:ext cx="0" cy="13716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7020286" y="1926110"/>
            <a:ext cx="0" cy="13716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576455" y="1421387"/>
            <a:ext cx="1291264" cy="383639"/>
          </a:xfrm>
          <a:prstGeom prst="rect">
            <a:avLst/>
          </a:prstGeom>
          <a:no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800" b="1" dirty="0">
                <a:solidFill>
                  <a:schemeClr val="bg2">
                    <a:lumMod val="25000"/>
                  </a:schemeClr>
                </a:solidFill>
                <a:latin typeface="BPG Rioni" pitchFamily="34" charset="0"/>
              </a:rPr>
              <a:t>მმართველობა</a:t>
            </a:r>
          </a:p>
        </p:txBody>
      </p:sp>
      <p:sp>
        <p:nvSpPr>
          <p:cNvPr id="26" name="Rectangle 25"/>
          <p:cNvSpPr/>
          <p:nvPr/>
        </p:nvSpPr>
        <p:spPr>
          <a:xfrm>
            <a:off x="1940134" y="1420261"/>
            <a:ext cx="1291264" cy="383639"/>
          </a:xfrm>
          <a:prstGeom prst="rect">
            <a:avLst/>
          </a:prstGeom>
          <a:no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800" b="1" dirty="0">
                <a:solidFill>
                  <a:schemeClr val="bg2">
                    <a:lumMod val="25000"/>
                  </a:schemeClr>
                </a:solidFill>
                <a:latin typeface="BPG Rioni" pitchFamily="34" charset="0"/>
              </a:rPr>
              <a:t>ხარისხის უზრუნველყ. სამსახური</a:t>
            </a:r>
          </a:p>
        </p:txBody>
      </p:sp>
      <p:sp>
        <p:nvSpPr>
          <p:cNvPr id="27" name="Rectangle 26"/>
          <p:cNvSpPr/>
          <p:nvPr/>
        </p:nvSpPr>
        <p:spPr>
          <a:xfrm>
            <a:off x="3318529" y="1420261"/>
            <a:ext cx="1291264" cy="383639"/>
          </a:xfrm>
          <a:prstGeom prst="rect">
            <a:avLst/>
          </a:prstGeom>
          <a:no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800" b="1" dirty="0">
                <a:solidFill>
                  <a:schemeClr val="bg2">
                    <a:lumMod val="25000"/>
                  </a:schemeClr>
                </a:solidFill>
                <a:latin typeface="BPG Rioni" pitchFamily="34" charset="0"/>
              </a:rPr>
              <a:t>შიდა აუდიტის სამსახური</a:t>
            </a:r>
          </a:p>
        </p:txBody>
      </p:sp>
      <p:sp>
        <p:nvSpPr>
          <p:cNvPr id="28" name="Rectangle 27"/>
          <p:cNvSpPr/>
          <p:nvPr/>
        </p:nvSpPr>
        <p:spPr>
          <a:xfrm>
            <a:off x="4629028" y="1419135"/>
            <a:ext cx="1291264" cy="383639"/>
          </a:xfrm>
          <a:prstGeom prst="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800" b="1" dirty="0">
                <a:solidFill>
                  <a:schemeClr val="bg2">
                    <a:lumMod val="25000"/>
                  </a:schemeClr>
                </a:solidFill>
                <a:latin typeface="BPG Rioni" pitchFamily="34" charset="0"/>
              </a:rPr>
              <a:t>სამეცნიერო-კვლევითი ცენტრი</a:t>
            </a:r>
          </a:p>
        </p:txBody>
      </p:sp>
      <p:sp>
        <p:nvSpPr>
          <p:cNvPr id="29" name="Rectangle 28"/>
          <p:cNvSpPr/>
          <p:nvPr/>
        </p:nvSpPr>
        <p:spPr>
          <a:xfrm>
            <a:off x="6001766" y="1420261"/>
            <a:ext cx="1291264" cy="383639"/>
          </a:xfrm>
          <a:prstGeom prst="rect">
            <a:avLst/>
          </a:prstGeom>
          <a:no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800" b="1" dirty="0">
                <a:solidFill>
                  <a:schemeClr val="bg2">
                    <a:lumMod val="25000"/>
                  </a:schemeClr>
                </a:solidFill>
                <a:latin typeface="BPG Rioni" pitchFamily="34" charset="0"/>
              </a:rPr>
              <a:t>საზოგადოებასთან ურთ. განყოფილება</a:t>
            </a:r>
          </a:p>
        </p:txBody>
      </p:sp>
      <p:sp>
        <p:nvSpPr>
          <p:cNvPr id="30" name="Rectangle 29"/>
          <p:cNvSpPr/>
          <p:nvPr/>
        </p:nvSpPr>
        <p:spPr>
          <a:xfrm>
            <a:off x="7365445" y="1419135"/>
            <a:ext cx="1291264" cy="383639"/>
          </a:xfrm>
          <a:prstGeom prst="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800" b="1" dirty="0">
                <a:solidFill>
                  <a:schemeClr val="bg2">
                    <a:lumMod val="25000"/>
                  </a:schemeClr>
                </a:solidFill>
                <a:latin typeface="BPG Rioni" pitchFamily="34" charset="0"/>
              </a:rPr>
              <a:t>უმაღლესი სამეთაურო სკოლა</a:t>
            </a:r>
          </a:p>
        </p:txBody>
      </p:sp>
      <p:sp>
        <p:nvSpPr>
          <p:cNvPr id="31" name="Rectangle 30"/>
          <p:cNvSpPr/>
          <p:nvPr/>
        </p:nvSpPr>
        <p:spPr>
          <a:xfrm>
            <a:off x="2219255" y="3022718"/>
            <a:ext cx="1291264" cy="383639"/>
          </a:xfrm>
          <a:prstGeom prst="rect">
            <a:avLst/>
          </a:prstGeom>
          <a:no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800" b="1" dirty="0">
                <a:solidFill>
                  <a:schemeClr val="bg2">
                    <a:lumMod val="25000"/>
                  </a:schemeClr>
                </a:solidFill>
                <a:latin typeface="BPG Rioni" pitchFamily="34" charset="0"/>
              </a:rPr>
              <a:t>სპორტისა და ფიზ. მომზ. სამსახური</a:t>
            </a:r>
          </a:p>
        </p:txBody>
      </p:sp>
      <p:sp>
        <p:nvSpPr>
          <p:cNvPr id="32" name="Rectangle 31"/>
          <p:cNvSpPr/>
          <p:nvPr/>
        </p:nvSpPr>
        <p:spPr>
          <a:xfrm>
            <a:off x="841208" y="3019823"/>
            <a:ext cx="1291264" cy="383639"/>
          </a:xfrm>
          <a:prstGeom prst="rect">
            <a:avLst/>
          </a:prstGeom>
          <a:no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800" b="1" dirty="0">
                <a:solidFill>
                  <a:schemeClr val="bg2">
                    <a:lumMod val="25000"/>
                  </a:schemeClr>
                </a:solidFill>
                <a:latin typeface="BPG Rioni" pitchFamily="34" charset="0"/>
              </a:rPr>
              <a:t>იუნკერთა სასწავლო ბატალიონი</a:t>
            </a:r>
          </a:p>
        </p:txBody>
      </p:sp>
      <p:sp>
        <p:nvSpPr>
          <p:cNvPr id="33" name="Rectangle 32"/>
          <p:cNvSpPr/>
          <p:nvPr/>
        </p:nvSpPr>
        <p:spPr>
          <a:xfrm>
            <a:off x="841209" y="3474752"/>
            <a:ext cx="1291264" cy="383639"/>
          </a:xfrm>
          <a:prstGeom prst="rect">
            <a:avLst/>
          </a:prstGeom>
          <a:no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800" b="1" dirty="0">
                <a:solidFill>
                  <a:schemeClr val="bg2">
                    <a:lumMod val="25000"/>
                  </a:schemeClr>
                </a:solidFill>
                <a:latin typeface="BPG Rioni" pitchFamily="34" charset="0"/>
              </a:rPr>
              <a:t>უმცროს ოფიც.მომზადების სკოლა</a:t>
            </a:r>
          </a:p>
        </p:txBody>
      </p:sp>
      <p:sp>
        <p:nvSpPr>
          <p:cNvPr id="34" name="Rectangle 33"/>
          <p:cNvSpPr/>
          <p:nvPr/>
        </p:nvSpPr>
        <p:spPr>
          <a:xfrm>
            <a:off x="840080" y="3935348"/>
            <a:ext cx="1291264" cy="383639"/>
          </a:xfrm>
          <a:prstGeom prst="rect">
            <a:avLst/>
          </a:prstGeom>
          <a:no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800" b="1" dirty="0">
                <a:solidFill>
                  <a:schemeClr val="bg2">
                    <a:lumMod val="25000"/>
                  </a:schemeClr>
                </a:solidFill>
                <a:latin typeface="BPG Rioni" pitchFamily="34" charset="0"/>
              </a:rPr>
              <a:t>ენობრივი მომზ. </a:t>
            </a:r>
          </a:p>
          <a:p>
            <a:pPr algn="ctr"/>
            <a:r>
              <a:rPr lang="ka-GE" sz="800" b="1" dirty="0">
                <a:solidFill>
                  <a:schemeClr val="bg2">
                    <a:lumMod val="25000"/>
                  </a:schemeClr>
                </a:solidFill>
                <a:latin typeface="BPG Rioni" pitchFamily="34" charset="0"/>
              </a:rPr>
              <a:t>სკოლა</a:t>
            </a:r>
          </a:p>
        </p:txBody>
      </p:sp>
      <p:sp>
        <p:nvSpPr>
          <p:cNvPr id="35" name="Rectangle 34"/>
          <p:cNvSpPr/>
          <p:nvPr/>
        </p:nvSpPr>
        <p:spPr>
          <a:xfrm>
            <a:off x="3937551" y="3466837"/>
            <a:ext cx="1291264" cy="383639"/>
          </a:xfrm>
          <a:prstGeom prst="rect">
            <a:avLst/>
          </a:prstGeom>
          <a:no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800" b="1" dirty="0">
                <a:solidFill>
                  <a:schemeClr val="bg2">
                    <a:lumMod val="25000"/>
                  </a:schemeClr>
                </a:solidFill>
                <a:latin typeface="BPG Rioni" pitchFamily="34" charset="0"/>
              </a:rPr>
              <a:t>ბიბლიოთეკა</a:t>
            </a:r>
          </a:p>
        </p:txBody>
      </p:sp>
      <p:sp>
        <p:nvSpPr>
          <p:cNvPr id="36" name="Rectangle 35"/>
          <p:cNvSpPr/>
          <p:nvPr/>
        </p:nvSpPr>
        <p:spPr>
          <a:xfrm>
            <a:off x="3937553" y="3921767"/>
            <a:ext cx="1291264" cy="383639"/>
          </a:xfrm>
          <a:prstGeom prst="rect">
            <a:avLst/>
          </a:prstGeom>
          <a:no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800" b="1" dirty="0">
                <a:solidFill>
                  <a:schemeClr val="bg2">
                    <a:lumMod val="25000"/>
                  </a:schemeClr>
                </a:solidFill>
                <a:latin typeface="BPG Rioni" pitchFamily="34" charset="0"/>
              </a:rPr>
              <a:t>ბაკალავრიატი</a:t>
            </a:r>
          </a:p>
        </p:txBody>
      </p:sp>
      <p:sp>
        <p:nvSpPr>
          <p:cNvPr id="37" name="Rectangle 36"/>
          <p:cNvSpPr/>
          <p:nvPr/>
        </p:nvSpPr>
        <p:spPr>
          <a:xfrm>
            <a:off x="3936424" y="4382362"/>
            <a:ext cx="1291264" cy="383639"/>
          </a:xfrm>
          <a:prstGeom prst="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800" b="1" dirty="0">
                <a:solidFill>
                  <a:schemeClr val="bg2">
                    <a:lumMod val="25000"/>
                  </a:schemeClr>
                </a:solidFill>
                <a:latin typeface="BPG Rioni" pitchFamily="34" charset="0"/>
              </a:rPr>
              <a:t>მაგისტრატურა</a:t>
            </a:r>
          </a:p>
        </p:txBody>
      </p:sp>
      <p:sp>
        <p:nvSpPr>
          <p:cNvPr id="38" name="Rectangle 37"/>
          <p:cNvSpPr/>
          <p:nvPr/>
        </p:nvSpPr>
        <p:spPr>
          <a:xfrm>
            <a:off x="6338332" y="2121893"/>
            <a:ext cx="1291264" cy="383639"/>
          </a:xfrm>
          <a:prstGeom prst="rect">
            <a:avLst/>
          </a:prstGeom>
          <a:no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800" b="1" dirty="0">
                <a:solidFill>
                  <a:schemeClr val="bg2">
                    <a:lumMod val="25000"/>
                  </a:schemeClr>
                </a:solidFill>
                <a:latin typeface="BPG Rioni" pitchFamily="34" charset="0"/>
              </a:rPr>
              <a:t>აკადემიის რექტორის </a:t>
            </a:r>
            <a:r>
              <a:rPr lang="ka-GE" sz="800" b="1" dirty="0" smtClean="0">
                <a:solidFill>
                  <a:schemeClr val="bg2">
                    <a:lumMod val="25000"/>
                  </a:schemeClr>
                </a:solidFill>
                <a:latin typeface="BPG Rioni" pitchFamily="34" charset="0"/>
              </a:rPr>
              <a:t>მოადგილე - </a:t>
            </a:r>
            <a:r>
              <a:rPr lang="ka-GE" sz="800" b="1" dirty="0">
                <a:solidFill>
                  <a:schemeClr val="bg2">
                    <a:lumMod val="25000"/>
                  </a:schemeClr>
                </a:solidFill>
                <a:latin typeface="BPG Rioni" pitchFamily="34" charset="0"/>
              </a:rPr>
              <a:t>შტაბის უფროსი</a:t>
            </a:r>
          </a:p>
        </p:txBody>
      </p:sp>
      <p:sp>
        <p:nvSpPr>
          <p:cNvPr id="39" name="Rectangle 38"/>
          <p:cNvSpPr/>
          <p:nvPr/>
        </p:nvSpPr>
        <p:spPr>
          <a:xfrm>
            <a:off x="7028882" y="4901870"/>
            <a:ext cx="1291264" cy="383639"/>
          </a:xfrm>
          <a:prstGeom prst="rect">
            <a:avLst/>
          </a:prstGeom>
          <a:no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800" b="1" dirty="0">
                <a:solidFill>
                  <a:schemeClr val="bg2">
                    <a:lumMod val="25000"/>
                  </a:schemeClr>
                </a:solidFill>
                <a:latin typeface="BPG Rioni" pitchFamily="34" charset="0"/>
              </a:rPr>
              <a:t>რეკრეაციის ცენტრი</a:t>
            </a:r>
          </a:p>
        </p:txBody>
      </p:sp>
      <p:sp>
        <p:nvSpPr>
          <p:cNvPr id="40" name="Rectangle 39"/>
          <p:cNvSpPr/>
          <p:nvPr/>
        </p:nvSpPr>
        <p:spPr>
          <a:xfrm>
            <a:off x="7028882" y="4438638"/>
            <a:ext cx="1291264" cy="383639"/>
          </a:xfrm>
          <a:prstGeom prst="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800" b="1" dirty="0">
                <a:solidFill>
                  <a:schemeClr val="bg2">
                    <a:lumMod val="25000"/>
                  </a:schemeClr>
                </a:solidFill>
                <a:latin typeface="BPG Rioni" pitchFamily="34" charset="0"/>
              </a:rPr>
              <a:t>სამხედრო საგამოფენო სივრცე</a:t>
            </a:r>
          </a:p>
        </p:txBody>
      </p:sp>
      <p:sp>
        <p:nvSpPr>
          <p:cNvPr id="41" name="Rectangle 40"/>
          <p:cNvSpPr/>
          <p:nvPr/>
        </p:nvSpPr>
        <p:spPr>
          <a:xfrm>
            <a:off x="7021872" y="3029512"/>
            <a:ext cx="1291264" cy="383639"/>
          </a:xfrm>
          <a:prstGeom prst="rect">
            <a:avLst/>
          </a:prstGeom>
          <a:no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800" b="1" dirty="0">
                <a:solidFill>
                  <a:schemeClr val="bg2">
                    <a:lumMod val="25000"/>
                  </a:schemeClr>
                </a:solidFill>
                <a:latin typeface="BPG Rioni" pitchFamily="34" charset="0"/>
              </a:rPr>
              <a:t>ფინანსების მართვის </a:t>
            </a:r>
          </a:p>
          <a:p>
            <a:pPr algn="ctr"/>
            <a:r>
              <a:rPr lang="ka-GE" sz="800" b="1" dirty="0">
                <a:solidFill>
                  <a:schemeClr val="bg2">
                    <a:lumMod val="25000"/>
                  </a:schemeClr>
                </a:solidFill>
                <a:latin typeface="BPG Rioni" pitchFamily="34" charset="0"/>
              </a:rPr>
              <a:t>სამმართველო</a:t>
            </a:r>
          </a:p>
        </p:txBody>
      </p:sp>
      <p:sp>
        <p:nvSpPr>
          <p:cNvPr id="42" name="Rectangle 41"/>
          <p:cNvSpPr/>
          <p:nvPr/>
        </p:nvSpPr>
        <p:spPr>
          <a:xfrm>
            <a:off x="7021871" y="2566280"/>
            <a:ext cx="1291264" cy="383639"/>
          </a:xfrm>
          <a:prstGeom prst="rect">
            <a:avLst/>
          </a:prstGeom>
          <a:no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800" b="1" dirty="0">
                <a:solidFill>
                  <a:schemeClr val="bg2">
                    <a:lumMod val="25000"/>
                  </a:schemeClr>
                </a:solidFill>
                <a:latin typeface="BPG Rioni" pitchFamily="34" charset="0"/>
              </a:rPr>
              <a:t>იურიდიული </a:t>
            </a:r>
          </a:p>
          <a:p>
            <a:pPr algn="ctr"/>
            <a:r>
              <a:rPr lang="ka-GE" sz="800" b="1" dirty="0">
                <a:solidFill>
                  <a:schemeClr val="bg2">
                    <a:lumMod val="25000"/>
                  </a:schemeClr>
                </a:solidFill>
                <a:latin typeface="BPG Rioni" pitchFamily="34" charset="0"/>
              </a:rPr>
              <a:t>სამმართველო</a:t>
            </a:r>
          </a:p>
        </p:txBody>
      </p:sp>
      <p:sp>
        <p:nvSpPr>
          <p:cNvPr id="43" name="Rectangle 42"/>
          <p:cNvSpPr/>
          <p:nvPr/>
        </p:nvSpPr>
        <p:spPr>
          <a:xfrm>
            <a:off x="7019529" y="3505883"/>
            <a:ext cx="1291264" cy="383639"/>
          </a:xfrm>
          <a:prstGeom prst="rect">
            <a:avLst/>
          </a:prstGeom>
          <a:no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800" b="1" dirty="0">
                <a:solidFill>
                  <a:schemeClr val="bg2">
                    <a:lumMod val="25000"/>
                  </a:schemeClr>
                </a:solidFill>
                <a:latin typeface="BPG Rioni" pitchFamily="34" charset="0"/>
              </a:rPr>
              <a:t>შესყიდვების </a:t>
            </a:r>
          </a:p>
          <a:p>
            <a:pPr algn="ctr"/>
            <a:r>
              <a:rPr lang="ka-GE" sz="800" b="1" dirty="0">
                <a:solidFill>
                  <a:schemeClr val="bg2">
                    <a:lumMod val="25000"/>
                  </a:schemeClr>
                </a:solidFill>
                <a:latin typeface="BPG Rioni" pitchFamily="34" charset="0"/>
              </a:rPr>
              <a:t>განყოფილება</a:t>
            </a:r>
          </a:p>
        </p:txBody>
      </p:sp>
      <p:sp>
        <p:nvSpPr>
          <p:cNvPr id="44" name="Rectangle 43"/>
          <p:cNvSpPr/>
          <p:nvPr/>
        </p:nvSpPr>
        <p:spPr>
          <a:xfrm>
            <a:off x="5653602" y="2568917"/>
            <a:ext cx="1291264" cy="383639"/>
          </a:xfrm>
          <a:prstGeom prst="rect">
            <a:avLst/>
          </a:prstGeom>
          <a:no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bg2">
                    <a:lumMod val="25000"/>
                  </a:schemeClr>
                </a:solidFill>
                <a:latin typeface="BPG Rioni" pitchFamily="34" charset="0"/>
              </a:rPr>
              <a:t>G-1 </a:t>
            </a:r>
            <a:r>
              <a:rPr lang="ka-GE" sz="800" b="1" dirty="0">
                <a:solidFill>
                  <a:schemeClr val="bg2">
                    <a:lumMod val="25000"/>
                  </a:schemeClr>
                </a:solidFill>
                <a:latin typeface="BPG Rioni" pitchFamily="34" charset="0"/>
              </a:rPr>
              <a:t>სამსახური</a:t>
            </a:r>
          </a:p>
        </p:txBody>
      </p:sp>
      <p:sp>
        <p:nvSpPr>
          <p:cNvPr id="45" name="Rectangle 44"/>
          <p:cNvSpPr/>
          <p:nvPr/>
        </p:nvSpPr>
        <p:spPr>
          <a:xfrm>
            <a:off x="5653602" y="3504549"/>
            <a:ext cx="1291264" cy="383639"/>
          </a:xfrm>
          <a:prstGeom prst="rect">
            <a:avLst/>
          </a:prstGeom>
          <a:no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bg2">
                    <a:lumMod val="25000"/>
                  </a:schemeClr>
                </a:solidFill>
                <a:latin typeface="BPG Rioni" pitchFamily="34" charset="0"/>
              </a:rPr>
              <a:t>G-4 </a:t>
            </a:r>
            <a:r>
              <a:rPr lang="ka-GE" sz="800" b="1" dirty="0">
                <a:solidFill>
                  <a:schemeClr val="bg2">
                    <a:lumMod val="25000"/>
                  </a:schemeClr>
                </a:solidFill>
                <a:latin typeface="BPG Rioni" pitchFamily="34" charset="0"/>
              </a:rPr>
              <a:t>სამსახური</a:t>
            </a:r>
          </a:p>
        </p:txBody>
      </p:sp>
      <p:sp>
        <p:nvSpPr>
          <p:cNvPr id="46" name="Rectangle 45"/>
          <p:cNvSpPr/>
          <p:nvPr/>
        </p:nvSpPr>
        <p:spPr>
          <a:xfrm>
            <a:off x="5653601" y="3970155"/>
            <a:ext cx="1291264" cy="383639"/>
          </a:xfrm>
          <a:prstGeom prst="rect">
            <a:avLst/>
          </a:prstGeom>
          <a:no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bg2">
                    <a:lumMod val="25000"/>
                  </a:schemeClr>
                </a:solidFill>
                <a:latin typeface="BPG Rioni" pitchFamily="34" charset="0"/>
              </a:rPr>
              <a:t>G-5 </a:t>
            </a:r>
            <a:r>
              <a:rPr lang="ka-GE" sz="800" b="1" dirty="0">
                <a:solidFill>
                  <a:schemeClr val="bg2">
                    <a:lumMod val="25000"/>
                  </a:schemeClr>
                </a:solidFill>
                <a:latin typeface="BPG Rioni" pitchFamily="34" charset="0"/>
              </a:rPr>
              <a:t>სამსახური</a:t>
            </a:r>
          </a:p>
        </p:txBody>
      </p:sp>
      <p:sp>
        <p:nvSpPr>
          <p:cNvPr id="47" name="Rectangle 46"/>
          <p:cNvSpPr/>
          <p:nvPr/>
        </p:nvSpPr>
        <p:spPr>
          <a:xfrm>
            <a:off x="5663187" y="4887841"/>
            <a:ext cx="1291264" cy="383639"/>
          </a:xfrm>
          <a:prstGeom prst="rect">
            <a:avLst/>
          </a:prstGeom>
          <a:no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800" b="1" dirty="0">
                <a:solidFill>
                  <a:schemeClr val="bg2">
                    <a:lumMod val="25000"/>
                  </a:schemeClr>
                </a:solidFill>
                <a:latin typeface="BPG Rioni" pitchFamily="34" charset="0"/>
              </a:rPr>
              <a:t>უზრუნველყოფის სამსახური</a:t>
            </a:r>
          </a:p>
        </p:txBody>
      </p:sp>
      <p:sp>
        <p:nvSpPr>
          <p:cNvPr id="50" name="TextBox 49"/>
          <p:cNvSpPr txBox="1"/>
          <p:nvPr/>
        </p:nvSpPr>
        <p:spPr>
          <a:xfrm>
            <a:off x="152401" y="5867400"/>
            <a:ext cx="8763000" cy="861774"/>
          </a:xfrm>
          <a:prstGeom prst="rect">
            <a:avLst/>
          </a:prstGeom>
          <a:noFill/>
        </p:spPr>
        <p:txBody>
          <a:bodyPr wrap="square" rtlCol="0">
            <a:spAutoFit/>
          </a:bodyPr>
          <a:lstStyle/>
          <a:p>
            <a:pPr algn="just"/>
            <a:r>
              <a:rPr lang="en-US" sz="1000" dirty="0" smtClean="0">
                <a:latin typeface="BPG Rioni" pitchFamily="34" charset="0"/>
              </a:rPr>
              <a:t>1. </a:t>
            </a:r>
            <a:r>
              <a:rPr lang="ka-GE" sz="1000" dirty="0" smtClean="0">
                <a:latin typeface="BPG Rioni" pitchFamily="34" charset="0"/>
              </a:rPr>
              <a:t>თავდაცვის მინისტრის  2020 წლის 26 აგვისტოს N618  ბრძანებით განხორციელდა</a:t>
            </a:r>
            <a:r>
              <a:rPr lang="en-US" sz="1000" dirty="0" smtClean="0">
                <a:latin typeface="BPG Rioni" pitchFamily="34" charset="0"/>
              </a:rPr>
              <a:t> </a:t>
            </a:r>
            <a:r>
              <a:rPr lang="ka-GE" sz="1000" dirty="0" smtClean="0">
                <a:latin typeface="BPG Rioni" pitchFamily="34" charset="0"/>
              </a:rPr>
              <a:t>ეროვნული თავდაცვის აკადემიის საშტატო ნუსხისა და სამოქალაქო პერსონალის საშტატო თანამდებობებისათვის თანამდებობრივი სარგოების ცვლილებები;</a:t>
            </a:r>
          </a:p>
          <a:p>
            <a:endParaRPr lang="ka-GE" sz="1000" dirty="0" smtClean="0">
              <a:latin typeface="BPG Rioni" pitchFamily="34" charset="0"/>
            </a:endParaRPr>
          </a:p>
          <a:p>
            <a:pPr algn="just"/>
            <a:r>
              <a:rPr lang="ka-GE" sz="1000" dirty="0" smtClean="0">
                <a:latin typeface="BPG Rioni" pitchFamily="34" charset="0"/>
              </a:rPr>
              <a:t>2</a:t>
            </a:r>
            <a:r>
              <a:rPr lang="ka-GE" sz="1000" dirty="0">
                <a:latin typeface="BPG Rioni" pitchFamily="34" charset="0"/>
              </a:rPr>
              <a:t>. თავდაცვის მინისტრის  2020 წლის </a:t>
            </a:r>
            <a:r>
              <a:rPr lang="ka-GE" sz="1000" dirty="0" smtClean="0">
                <a:latin typeface="BPG Rioni" pitchFamily="34" charset="0"/>
              </a:rPr>
              <a:t>21 დეკემბრის N931  </a:t>
            </a:r>
            <a:r>
              <a:rPr lang="ka-GE" sz="1000" dirty="0">
                <a:latin typeface="BPG Rioni" pitchFamily="34" charset="0"/>
              </a:rPr>
              <a:t>ბრძანებით </a:t>
            </a:r>
            <a:r>
              <a:rPr lang="ka-GE" sz="1000" dirty="0" smtClean="0">
                <a:latin typeface="BPG Rioni" pitchFamily="34" charset="0"/>
              </a:rPr>
              <a:t> განხორციელდა ეროვნული </a:t>
            </a:r>
            <a:r>
              <a:rPr lang="ka-GE" sz="1000" dirty="0">
                <a:latin typeface="BPG Rioni" pitchFamily="34" charset="0"/>
              </a:rPr>
              <a:t>თავდაცვის აკადემიის საშტატო ნუსხისა და სამოქალაქო პერსონალის საშტატო თანამდებობებისათვის თანამდებობრივი </a:t>
            </a:r>
            <a:r>
              <a:rPr lang="ka-GE" sz="1000" dirty="0" smtClean="0">
                <a:latin typeface="BPG Rioni" pitchFamily="34" charset="0"/>
              </a:rPr>
              <a:t>სარგოების ცვლილებები.</a:t>
            </a:r>
            <a:endParaRPr lang="en-US" sz="1000" dirty="0">
              <a:latin typeface="BPG Rioni" pitchFamily="34" charset="0"/>
            </a:endParaRPr>
          </a:p>
        </p:txBody>
      </p:sp>
    </p:spTree>
    <p:extLst>
      <p:ext uri="{BB962C8B-B14F-4D97-AF65-F5344CB8AC3E}">
        <p14:creationId xmlns:p14="http://schemas.microsoft.com/office/powerpoint/2010/main" val="11344936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tile tx="0" ty="0" sx="100000" sy="100000" flip="none" algn="tl"/>
        </a:blipFill>
        <a:effectLst/>
      </p:bgPr>
    </p:bg>
    <p:spTree>
      <p:nvGrpSpPr>
        <p:cNvPr id="1" name=""/>
        <p:cNvGrpSpPr/>
        <p:nvPr/>
      </p:nvGrpSpPr>
      <p:grpSpPr>
        <a:xfrm>
          <a:off x="0" y="0"/>
          <a:ext cx="0" cy="0"/>
          <a:chOff x="0" y="0"/>
          <a:chExt cx="0" cy="0"/>
        </a:xfrm>
      </p:grpSpPr>
      <p:sp>
        <p:nvSpPr>
          <p:cNvPr id="4" name="Rectangle 3"/>
          <p:cNvSpPr/>
          <p:nvPr/>
        </p:nvSpPr>
        <p:spPr>
          <a:xfrm>
            <a:off x="4" y="294894"/>
            <a:ext cx="9144000" cy="489204"/>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cstate="print">
            <a:extLst>
              <a:ext uri="{28A0092B-C50C-407E-A947-70E740481C1C}">
                <a14:useLocalDpi xmlns:a14="http://schemas.microsoft.com/office/drawing/2010/main" val="0"/>
              </a:ext>
            </a:extLst>
          </a:blip>
          <a:stretch>
            <a:fillRect/>
          </a:stretch>
        </p:blipFill>
        <p:spPr>
          <a:xfrm>
            <a:off x="7924804" y="184485"/>
            <a:ext cx="710022" cy="710022"/>
          </a:xfrm>
          <a:prstGeom prst="rect">
            <a:avLst/>
          </a:prstGeom>
        </p:spPr>
      </p:pic>
      <p:sp>
        <p:nvSpPr>
          <p:cNvPr id="6" name="Rectangle 5"/>
          <p:cNvSpPr/>
          <p:nvPr/>
        </p:nvSpPr>
        <p:spPr>
          <a:xfrm>
            <a:off x="1920239" y="354830"/>
            <a:ext cx="5495415" cy="369332"/>
          </a:xfrm>
          <a:prstGeom prst="rect">
            <a:avLst/>
          </a:prstGeom>
        </p:spPr>
        <p:txBody>
          <a:bodyPr wrap="none">
            <a:spAutoFit/>
          </a:bodyPr>
          <a:lstStyle/>
          <a:p>
            <a:pPr algn="ctr"/>
            <a:r>
              <a:rPr lang="ka-GE" b="1" dirty="0">
                <a:latin typeface="BPG Banner Caps Alpha" pitchFamily="18" charset="0"/>
              </a:rPr>
              <a:t>შტაბის ფინანსების მართვის სამმართველო</a:t>
            </a:r>
          </a:p>
        </p:txBody>
      </p:sp>
      <p:pic>
        <p:nvPicPr>
          <p:cNvPr id="9" name="Picture 3" descr="d:\NJACHVADZE\Desktop\DzalebiLogo.png"/>
          <p:cNvPicPr>
            <a:picLocks noChangeAspect="1" noChangeArrowheads="1"/>
          </p:cNvPicPr>
          <p:nvPr/>
        </p:nvPicPr>
        <p:blipFill>
          <a:blip cstate="print"/>
          <a:srcRect/>
          <a:stretch>
            <a:fillRect/>
          </a:stretch>
        </p:blipFill>
        <p:spPr bwMode="auto">
          <a:xfrm>
            <a:off x="381004" y="178194"/>
            <a:ext cx="736206" cy="736206"/>
          </a:xfrm>
          <a:prstGeom prst="rect">
            <a:avLst/>
          </a:prstGeom>
          <a:ln>
            <a:noFill/>
          </a:ln>
          <a:effectLst/>
        </p:spPr>
      </p:pic>
      <p:sp>
        <p:nvSpPr>
          <p:cNvPr id="13" name="Rectangle 12"/>
          <p:cNvSpPr/>
          <p:nvPr/>
        </p:nvSpPr>
        <p:spPr>
          <a:xfrm>
            <a:off x="304800" y="1295400"/>
            <a:ext cx="8394892" cy="369332"/>
          </a:xfrm>
          <a:prstGeom prst="rect">
            <a:avLst/>
          </a:prstGeom>
        </p:spPr>
        <p:txBody>
          <a:bodyPr wrap="square">
            <a:spAutoFit/>
          </a:bodyPr>
          <a:lstStyle/>
          <a:p>
            <a:pPr algn="ctr"/>
            <a:r>
              <a:rPr lang="ka-GE" b="1" dirty="0">
                <a:latin typeface="BPG Banner Caps Alpha" pitchFamily="18" charset="0"/>
              </a:rPr>
              <a:t>2020 წელს </a:t>
            </a:r>
            <a:r>
              <a:rPr lang="ka-GE" b="1" dirty="0">
                <a:solidFill>
                  <a:schemeClr val="accent2"/>
                </a:solidFill>
                <a:latin typeface="BPG Banner Caps Alpha" pitchFamily="18" charset="0"/>
              </a:rPr>
              <a:t>შესრულებული</a:t>
            </a:r>
            <a:r>
              <a:rPr lang="ka-GE" b="1" dirty="0">
                <a:latin typeface="BPG Banner Caps Alpha" pitchFamily="18" charset="0"/>
              </a:rPr>
              <a:t> ძირითადი ღონისძიებები</a:t>
            </a:r>
            <a:endParaRPr lang="en-US" b="1" dirty="0">
              <a:latin typeface="BPG Banner Caps Alpha" pitchFamily="18" charset="0"/>
            </a:endParaRPr>
          </a:p>
        </p:txBody>
      </p:sp>
      <p:graphicFrame>
        <p:nvGraphicFramePr>
          <p:cNvPr id="17" name="Table 16"/>
          <p:cNvGraphicFramePr>
            <a:graphicFrameLocks noGrp="1"/>
          </p:cNvGraphicFramePr>
          <p:nvPr>
            <p:extLst>
              <p:ext uri="{D42A27DB-BD31-4B8C-83A1-F6EECF244321}">
                <p14:modId xmlns:p14="http://schemas.microsoft.com/office/powerpoint/2010/main" val="282723608"/>
              </p:ext>
            </p:extLst>
          </p:nvPr>
        </p:nvGraphicFramePr>
        <p:xfrm>
          <a:off x="381004" y="1981200"/>
          <a:ext cx="8318687" cy="3916680"/>
        </p:xfrm>
        <a:graphic>
          <a:graphicData uri="http://schemas.openxmlformats.org/drawingml/2006/table">
            <a:tbl>
              <a:tblPr firstRow="1" bandRow="1">
                <a:tableStyleId>{5940675A-B579-460E-94D1-54222C63F5DA}</a:tableStyleId>
              </a:tblPr>
              <a:tblGrid>
                <a:gridCol w="8318687"/>
              </a:tblGrid>
              <a:tr h="2932152">
                <a:tc>
                  <a:txBody>
                    <a:bodyPr/>
                    <a:lstStyle/>
                    <a:p>
                      <a:pPr marL="228600" lvl="0" indent="-228600" algn="just">
                        <a:spcBef>
                          <a:spcPts val="600"/>
                        </a:spcBef>
                        <a:buFont typeface="Wingdings" panose="05000000000000000000" pitchFamily="2" charset="2"/>
                        <a:buChar char="Ø"/>
                        <a:defRPr/>
                      </a:pPr>
                      <a:r>
                        <a:rPr lang="ka-GE" sz="1300" kern="0" dirty="0" smtClean="0">
                          <a:solidFill>
                            <a:prstClr val="black"/>
                          </a:solidFill>
                          <a:latin typeface="BPG Rioni" pitchFamily="34" charset="0"/>
                        </a:rPr>
                        <a:t>განხორციელდა გაფორმებული ხელშეკრულებების რეგისტრაცია სახელმწიფო ხაზინის ელექტრონულ სისტემაში  (რეგისტრაცია, დამოწმება, გადაგზავნა და დამტკიცება);</a:t>
                      </a:r>
                    </a:p>
                    <a:p>
                      <a:pPr marL="228600" lvl="0" indent="-228600" algn="just">
                        <a:spcBef>
                          <a:spcPts val="600"/>
                        </a:spcBef>
                        <a:buFont typeface="Wingdings" panose="05000000000000000000" pitchFamily="2" charset="2"/>
                        <a:buChar char="Ø"/>
                        <a:defRPr/>
                      </a:pPr>
                      <a:r>
                        <a:rPr lang="ka-GE" sz="1300" kern="0" dirty="0" smtClean="0">
                          <a:solidFill>
                            <a:prstClr val="black"/>
                          </a:solidFill>
                          <a:latin typeface="BPG Rioni" pitchFamily="34" charset="0"/>
                        </a:rPr>
                        <a:t>განხორციელდა სახელმწიფო ხაზინის ელექტრონულ სისტემაში მომწოდებლებთან ანგარიშსწორებისათვის ვალდებულებების მომზადება, დამოწმება და გადაგზავნა დასამტკიცებლად;</a:t>
                      </a:r>
                    </a:p>
                    <a:p>
                      <a:pPr marL="228600" lvl="0" indent="-228600" algn="just">
                        <a:spcBef>
                          <a:spcPts val="600"/>
                        </a:spcBef>
                        <a:buFont typeface="Wingdings" panose="05000000000000000000" pitchFamily="2" charset="2"/>
                        <a:buChar char="Ø"/>
                        <a:defRPr/>
                      </a:pPr>
                      <a:r>
                        <a:rPr lang="ka-GE" sz="1300" kern="0" dirty="0" smtClean="0">
                          <a:solidFill>
                            <a:prstClr val="black"/>
                          </a:solidFill>
                          <a:latin typeface="BPG Rioni" pitchFamily="34" charset="0"/>
                        </a:rPr>
                        <a:t>განხორციელდა სახელმწიფო ხაზინის ელექტრონულ სისტემაში მომწოდებლებთან ანგარიშსწორების მიზნით  საგადახდო მოთხოვნების მომზადება, დამოწმება და გადაგზავნა დასამტკიცებლად;</a:t>
                      </a:r>
                    </a:p>
                    <a:p>
                      <a:pPr marL="228600" lvl="0" indent="-228600" algn="just">
                        <a:spcBef>
                          <a:spcPts val="600"/>
                        </a:spcBef>
                        <a:buFont typeface="Wingdings" panose="05000000000000000000" pitchFamily="2" charset="2"/>
                        <a:buChar char="Ø"/>
                        <a:defRPr/>
                      </a:pPr>
                      <a:r>
                        <a:rPr lang="ka-GE" sz="1300" kern="0" dirty="0" smtClean="0">
                          <a:solidFill>
                            <a:prstClr val="black"/>
                          </a:solidFill>
                          <a:latin typeface="BPG Rioni" pitchFamily="34" charset="0"/>
                        </a:rPr>
                        <a:t>განხორციელდა სახელმწიფო ხაზინის ელექტრონული სისტემის მეშვეობით იუნკერების სახელმწიფო სასწავლო სტიპენდიების უწყისების მომზადება, დამოწმება, სტიპენდიების  პაკეტების დამოწმება და გადაგზავნა სახელმწიფო ხაზინაში დასამტკიცებლად;</a:t>
                      </a:r>
                    </a:p>
                    <a:p>
                      <a:pPr marL="228600" lvl="0" indent="-228600" algn="just">
                        <a:spcBef>
                          <a:spcPts val="600"/>
                        </a:spcBef>
                        <a:buFont typeface="Wingdings" panose="05000000000000000000" pitchFamily="2" charset="2"/>
                        <a:buChar char="Ø"/>
                        <a:defRPr/>
                      </a:pPr>
                      <a:r>
                        <a:rPr lang="ka-GE" sz="1300" kern="0" dirty="0" smtClean="0">
                          <a:solidFill>
                            <a:prstClr val="black"/>
                          </a:solidFill>
                          <a:latin typeface="BPG Rioni" pitchFamily="34" charset="0"/>
                        </a:rPr>
                        <a:t>განხორციელდა  სახელმწიფო ხაზინის ელექტრონულ სისტემის მეშვეობით გასაცემი დამქირავებლის მიერ გაწეული სოციალური დახმარების (ბიულეტინი, დეკრეტული შვებულება, ერთჯერადი დახმარებები) უწყისების მომზადება, დამოწმება, დარიცხვა,  პაკეტის დამოწმება და გადაგზავნა დასამტკიცებლად;</a:t>
                      </a:r>
                      <a:endParaRPr lang="en-US" sz="1300" kern="0" dirty="0" smtClean="0">
                        <a:solidFill>
                          <a:prstClr val="black"/>
                        </a:solidFill>
                        <a:latin typeface="BPG Rioni" pitchFamily="34" charset="0"/>
                      </a:endParaRPr>
                    </a:p>
                    <a:p>
                      <a:pPr marL="228600" lvl="0" indent="-228600" algn="just">
                        <a:spcBef>
                          <a:spcPts val="600"/>
                        </a:spcBef>
                        <a:buFont typeface="Wingdings" panose="05000000000000000000" pitchFamily="2" charset="2"/>
                        <a:buChar char="Ø"/>
                        <a:defRPr/>
                      </a:pPr>
                      <a:r>
                        <a:rPr lang="ka-GE" sz="1300" kern="0" dirty="0" smtClean="0">
                          <a:solidFill>
                            <a:prstClr val="black"/>
                          </a:solidFill>
                          <a:latin typeface="BPG Rioni" pitchFamily="34" charset="0"/>
                        </a:rPr>
                        <a:t>განხორციელდა შემოსავლების სამსახურის ელექტორნული სისტემის  მეშვეობით განთავისუფლებული ან/და გადანიშნული თანამშრომლების მიერ მიღებული შემოსავლებისა და გამოყენებული საშემოსავლო გადასახადის შეღავათების შესახებ შეტყობინებები;</a:t>
                      </a:r>
                    </a:p>
                    <a:p>
                      <a:pPr marL="228600" lvl="0" indent="-228600" algn="just">
                        <a:spcBef>
                          <a:spcPts val="600"/>
                        </a:spcBef>
                        <a:buFont typeface="Wingdings" panose="05000000000000000000" pitchFamily="2" charset="2"/>
                        <a:buChar char="Ø"/>
                        <a:defRPr/>
                      </a:pPr>
                      <a:r>
                        <a:rPr lang="ka-GE" sz="1300" kern="0" dirty="0" smtClean="0">
                          <a:solidFill>
                            <a:prstClr val="black"/>
                          </a:solidFill>
                          <a:latin typeface="BPG Rioni" pitchFamily="34" charset="0"/>
                        </a:rPr>
                        <a:t>განხორციელდა შემოსავლების სამსახურის ელექტორნული სისტემაში მომწოდებლების მიერ რეგისტრირებული ანგარიშფაქტურებისა და სასაქონლო ზედნადებების შემოწმება და დადასტურება;</a:t>
                      </a:r>
                      <a:endParaRPr lang="ka-GE" sz="1300" kern="0" dirty="0">
                        <a:solidFill>
                          <a:prstClr val="black"/>
                        </a:solidFill>
                        <a:latin typeface="BPG Rioni" pitchFamily="34" charset="0"/>
                      </a:endParaRPr>
                    </a:p>
                  </a:txBody>
                  <a:tcPr>
                    <a:lnL w="12700" cmpd="sng">
                      <a:noFill/>
                    </a:lnL>
                    <a:lnR w="12700" cmpd="sng">
                      <a:noFill/>
                    </a:lnR>
                    <a:lnT w="12700" cmpd="sng">
                      <a:noFill/>
                    </a:lnT>
                    <a:lnB w="12700" cmpd="sng">
                      <a:noFill/>
                    </a:lnB>
                  </a:tcPr>
                </a:tc>
              </a:tr>
            </a:tbl>
          </a:graphicData>
        </a:graphic>
      </p:graphicFrame>
    </p:spTree>
    <p:extLst>
      <p:ext uri="{BB962C8B-B14F-4D97-AF65-F5344CB8AC3E}">
        <p14:creationId xmlns:p14="http://schemas.microsoft.com/office/powerpoint/2010/main" val="5166517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tile tx="0" ty="0" sx="100000" sy="100000" flip="none" algn="tl"/>
        </a:blipFill>
        <a:effectLst/>
      </p:bgPr>
    </p:bg>
    <p:spTree>
      <p:nvGrpSpPr>
        <p:cNvPr id="1" name=""/>
        <p:cNvGrpSpPr/>
        <p:nvPr/>
      </p:nvGrpSpPr>
      <p:grpSpPr>
        <a:xfrm>
          <a:off x="0" y="0"/>
          <a:ext cx="0" cy="0"/>
          <a:chOff x="0" y="0"/>
          <a:chExt cx="0" cy="0"/>
        </a:xfrm>
      </p:grpSpPr>
      <p:sp>
        <p:nvSpPr>
          <p:cNvPr id="4" name="Rectangle 3"/>
          <p:cNvSpPr/>
          <p:nvPr/>
        </p:nvSpPr>
        <p:spPr>
          <a:xfrm>
            <a:off x="4" y="294894"/>
            <a:ext cx="9144000" cy="489204"/>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cstate="print">
            <a:extLst>
              <a:ext uri="{28A0092B-C50C-407E-A947-70E740481C1C}">
                <a14:useLocalDpi xmlns:a14="http://schemas.microsoft.com/office/drawing/2010/main" val="0"/>
              </a:ext>
            </a:extLst>
          </a:blip>
          <a:stretch>
            <a:fillRect/>
          </a:stretch>
        </p:blipFill>
        <p:spPr>
          <a:xfrm>
            <a:off x="7924804" y="184485"/>
            <a:ext cx="710022" cy="710022"/>
          </a:xfrm>
          <a:prstGeom prst="rect">
            <a:avLst/>
          </a:prstGeom>
        </p:spPr>
      </p:pic>
      <p:sp>
        <p:nvSpPr>
          <p:cNvPr id="6" name="Rectangle 5"/>
          <p:cNvSpPr/>
          <p:nvPr/>
        </p:nvSpPr>
        <p:spPr>
          <a:xfrm>
            <a:off x="1920239" y="354830"/>
            <a:ext cx="5495415" cy="369332"/>
          </a:xfrm>
          <a:prstGeom prst="rect">
            <a:avLst/>
          </a:prstGeom>
        </p:spPr>
        <p:txBody>
          <a:bodyPr wrap="none">
            <a:spAutoFit/>
          </a:bodyPr>
          <a:lstStyle/>
          <a:p>
            <a:pPr algn="ctr"/>
            <a:r>
              <a:rPr lang="ka-GE" b="1" dirty="0">
                <a:latin typeface="BPG Banner Caps Alpha" pitchFamily="18" charset="0"/>
              </a:rPr>
              <a:t>შტაბის ფინანსების მართვის სამმართველო</a:t>
            </a:r>
          </a:p>
        </p:txBody>
      </p:sp>
      <p:pic>
        <p:nvPicPr>
          <p:cNvPr id="9" name="Picture 3" descr="d:\NJACHVADZE\Desktop\DzalebiLogo.png"/>
          <p:cNvPicPr>
            <a:picLocks noChangeAspect="1" noChangeArrowheads="1"/>
          </p:cNvPicPr>
          <p:nvPr/>
        </p:nvPicPr>
        <p:blipFill>
          <a:blip cstate="print"/>
          <a:srcRect/>
          <a:stretch>
            <a:fillRect/>
          </a:stretch>
        </p:blipFill>
        <p:spPr bwMode="auto">
          <a:xfrm>
            <a:off x="381004" y="178194"/>
            <a:ext cx="736206" cy="736206"/>
          </a:xfrm>
          <a:prstGeom prst="rect">
            <a:avLst/>
          </a:prstGeom>
          <a:ln>
            <a:noFill/>
          </a:ln>
          <a:effectLst/>
        </p:spPr>
      </p:pic>
      <p:sp>
        <p:nvSpPr>
          <p:cNvPr id="13" name="Rectangle 12"/>
          <p:cNvSpPr/>
          <p:nvPr/>
        </p:nvSpPr>
        <p:spPr>
          <a:xfrm>
            <a:off x="304800" y="1295400"/>
            <a:ext cx="8394892" cy="369332"/>
          </a:xfrm>
          <a:prstGeom prst="rect">
            <a:avLst/>
          </a:prstGeom>
        </p:spPr>
        <p:txBody>
          <a:bodyPr wrap="square">
            <a:spAutoFit/>
          </a:bodyPr>
          <a:lstStyle/>
          <a:p>
            <a:pPr algn="ctr"/>
            <a:r>
              <a:rPr lang="ka-GE" b="1" dirty="0">
                <a:latin typeface="BPG Banner Caps Alpha" pitchFamily="18" charset="0"/>
              </a:rPr>
              <a:t>2020 წელს </a:t>
            </a:r>
            <a:r>
              <a:rPr lang="ka-GE" b="1" dirty="0">
                <a:solidFill>
                  <a:schemeClr val="accent2"/>
                </a:solidFill>
                <a:latin typeface="BPG Banner Caps Alpha" pitchFamily="18" charset="0"/>
              </a:rPr>
              <a:t>შესრულებული</a:t>
            </a:r>
            <a:r>
              <a:rPr lang="ka-GE" b="1" dirty="0">
                <a:latin typeface="BPG Banner Caps Alpha" pitchFamily="18" charset="0"/>
              </a:rPr>
              <a:t> ძირითადი ღონისძიებები</a:t>
            </a:r>
            <a:endParaRPr lang="en-US" b="1" dirty="0">
              <a:latin typeface="BPG Banner Caps Alpha" pitchFamily="18" charset="0"/>
            </a:endParaRPr>
          </a:p>
        </p:txBody>
      </p:sp>
      <p:graphicFrame>
        <p:nvGraphicFramePr>
          <p:cNvPr id="17" name="Table 16"/>
          <p:cNvGraphicFramePr>
            <a:graphicFrameLocks noGrp="1"/>
          </p:cNvGraphicFramePr>
          <p:nvPr>
            <p:extLst>
              <p:ext uri="{D42A27DB-BD31-4B8C-83A1-F6EECF244321}">
                <p14:modId xmlns:p14="http://schemas.microsoft.com/office/powerpoint/2010/main" val="1190889422"/>
              </p:ext>
            </p:extLst>
          </p:nvPr>
        </p:nvGraphicFramePr>
        <p:xfrm>
          <a:off x="381004" y="1981200"/>
          <a:ext cx="8318687" cy="3992880"/>
        </p:xfrm>
        <a:graphic>
          <a:graphicData uri="http://schemas.openxmlformats.org/drawingml/2006/table">
            <a:tbl>
              <a:tblPr firstRow="1" bandRow="1">
                <a:tableStyleId>{5940675A-B579-460E-94D1-54222C63F5DA}</a:tableStyleId>
              </a:tblPr>
              <a:tblGrid>
                <a:gridCol w="8318687"/>
              </a:tblGrid>
              <a:tr h="2932152">
                <a:tc>
                  <a:txBody>
                    <a:bodyPr/>
                    <a:lstStyle/>
                    <a:p>
                      <a:pPr marL="285750" lvl="0" indent="-285750" algn="just">
                        <a:spcBef>
                          <a:spcPts val="600"/>
                        </a:spcBef>
                        <a:buFont typeface="Wingdings" panose="05000000000000000000" pitchFamily="2" charset="2"/>
                        <a:buChar char="Ø"/>
                        <a:defRPr/>
                      </a:pPr>
                      <a:r>
                        <a:rPr lang="ka-GE" sz="1300" kern="0" dirty="0" smtClean="0">
                          <a:solidFill>
                            <a:prstClr val="black"/>
                          </a:solidFill>
                          <a:latin typeface="BPG Rioni" pitchFamily="34" charset="0"/>
                        </a:rPr>
                        <a:t>შემოსული განცხადებების საფუძველზე გაიცა სახელფასო ცნობები, მინდობილობები და ფულადი ატესტატები; </a:t>
                      </a:r>
                    </a:p>
                    <a:p>
                      <a:pPr marL="285750" lvl="0" indent="-285750" algn="just">
                        <a:spcBef>
                          <a:spcPts val="600"/>
                        </a:spcBef>
                        <a:buFont typeface="Wingdings" panose="05000000000000000000" pitchFamily="2" charset="2"/>
                        <a:buChar char="Ø"/>
                        <a:defRPr/>
                      </a:pPr>
                      <a:r>
                        <a:rPr lang="ka-GE" sz="1300" kern="0" dirty="0" smtClean="0">
                          <a:solidFill>
                            <a:prstClr val="black"/>
                          </a:solidFill>
                          <a:latin typeface="BPG Rioni" pitchFamily="34" charset="0"/>
                        </a:rPr>
                        <a:t>ეროვნული თავდაცვის აკადემიის  მომუშავეთა დანიშვნა/გათავისუფლების ცვლილების შედეგად განხორციელდა ხაზინის ელექტრონულ პროგრამაში  თანამშრომელთა მონაცემების რეგისტრაცია;</a:t>
                      </a:r>
                    </a:p>
                    <a:p>
                      <a:pPr marL="285750" lvl="0" indent="-285750" algn="just">
                        <a:spcBef>
                          <a:spcPts val="600"/>
                        </a:spcBef>
                        <a:buFont typeface="Wingdings" panose="05000000000000000000" pitchFamily="2" charset="2"/>
                        <a:buChar char="Ø"/>
                        <a:defRPr/>
                      </a:pPr>
                      <a:r>
                        <a:rPr lang="ka-GE" sz="1300" kern="0" dirty="0" smtClean="0">
                          <a:solidFill>
                            <a:prstClr val="black"/>
                          </a:solidFill>
                          <a:latin typeface="BPG Rioni" pitchFamily="34" charset="0"/>
                        </a:rPr>
                        <a:t>მომზადდა და თავდაცვის სამინისტროში გადაიგზავნა აკადემიის 2019 წლის წლიური ანგარიში (ბალანსი);</a:t>
                      </a:r>
                    </a:p>
                    <a:p>
                      <a:pPr marL="285750" lvl="0" indent="-285750" algn="just">
                        <a:spcBef>
                          <a:spcPts val="600"/>
                        </a:spcBef>
                        <a:buFont typeface="Wingdings" panose="05000000000000000000" pitchFamily="2" charset="2"/>
                        <a:buChar char="Ø"/>
                        <a:defRPr/>
                      </a:pPr>
                      <a:r>
                        <a:rPr lang="ka-GE" sz="1300" kern="0" dirty="0" smtClean="0">
                          <a:solidFill>
                            <a:prstClr val="black"/>
                          </a:solidFill>
                          <a:latin typeface="BPG Rioni" pitchFamily="34" charset="0"/>
                        </a:rPr>
                        <a:t>მომზადდა და ფინანსთა სამინისტროში გადაიგზავნა 2019 წლის წლიური და 2020 წლის ბიუჯეტის შესრულების 3 თვის, 6 თვის და 9 თვის ანგარიში;</a:t>
                      </a:r>
                    </a:p>
                    <a:p>
                      <a:pPr marL="285750" lvl="0" indent="-285750" algn="just">
                        <a:spcBef>
                          <a:spcPts val="600"/>
                        </a:spcBef>
                        <a:buFont typeface="Wingdings" panose="05000000000000000000" pitchFamily="2" charset="2"/>
                        <a:buChar char="Ø"/>
                        <a:defRPr/>
                      </a:pPr>
                      <a:r>
                        <a:rPr lang="ka-GE" sz="1300" kern="0" dirty="0" smtClean="0">
                          <a:solidFill>
                            <a:prstClr val="black"/>
                          </a:solidFill>
                          <a:latin typeface="BPG Rioni" pitchFamily="34" charset="0"/>
                        </a:rPr>
                        <a:t>მომზადდა და შემოსავლების სამსახურში გადაიგზავნა 2019 წლის წლიური და 2020 წლის ყოველთვიური დეკლარაციები;</a:t>
                      </a:r>
                    </a:p>
                    <a:p>
                      <a:pPr marL="285750" lvl="0" indent="-285750" algn="just">
                        <a:spcBef>
                          <a:spcPts val="600"/>
                        </a:spcBef>
                        <a:buFont typeface="Wingdings" panose="05000000000000000000" pitchFamily="2" charset="2"/>
                        <a:buChar char="Ø"/>
                        <a:defRPr/>
                      </a:pPr>
                      <a:r>
                        <a:rPr lang="ka-GE" sz="1300" kern="0" dirty="0" smtClean="0">
                          <a:solidFill>
                            <a:prstClr val="black"/>
                          </a:solidFill>
                          <a:latin typeface="BPG Rioni" pitchFamily="34" charset="0"/>
                        </a:rPr>
                        <a:t>საქართველოს სტატისტიკის ეროვნულ სამსახურში გადაიგზავნა 2019 წლის წლიური და 2020 წლის ყოველკვარტალური მონაცემები;</a:t>
                      </a:r>
                    </a:p>
                    <a:p>
                      <a:pPr marL="285750" lvl="0" indent="-285750" algn="just">
                        <a:spcBef>
                          <a:spcPts val="600"/>
                        </a:spcBef>
                        <a:buFont typeface="Wingdings" panose="05000000000000000000" pitchFamily="2" charset="2"/>
                        <a:buChar char="Ø"/>
                        <a:defRPr/>
                      </a:pPr>
                      <a:r>
                        <a:rPr lang="ka-GE" sz="1300" kern="0" dirty="0" smtClean="0">
                          <a:solidFill>
                            <a:prstClr val="black"/>
                          </a:solidFill>
                          <a:latin typeface="BPG Rioni" pitchFamily="34" charset="0"/>
                        </a:rPr>
                        <a:t>შემუშავდა და თავდაცვის სამინისტროში გადაიგზავნა ეროვნული თავდაცვის აკადემიის 2021 წლის ბიუჯეტის პროექტი;</a:t>
                      </a:r>
                    </a:p>
                    <a:p>
                      <a:pPr marL="285750" lvl="0" indent="-285750" algn="just">
                        <a:spcBef>
                          <a:spcPts val="600"/>
                        </a:spcBef>
                        <a:buFont typeface="Wingdings" panose="05000000000000000000" pitchFamily="2" charset="2"/>
                        <a:buChar char="Ø"/>
                        <a:defRPr/>
                      </a:pPr>
                      <a:r>
                        <a:rPr lang="ka-GE" sz="1300" kern="0" dirty="0" smtClean="0">
                          <a:solidFill>
                            <a:prstClr val="black"/>
                          </a:solidFill>
                          <a:latin typeface="BPG Rioni" pitchFamily="34" charset="0"/>
                        </a:rPr>
                        <a:t>მომზადდა და თავდაცვის სამინისტროში გადაიგზავნა საქართველოს ფინანსთა მინისტრის 2012  წლის 11 აპრილის №112  ბრძანებით დამტკიცებული სახელმწიფო ბიუჯეტის  შესრულების ეროვნული თავდაცვის აკადემიის პროგრამის ფარგლებში განხორციელებული ღონისძიებების შესახებ 2019 წლის წლიური ანგარიში და 2020 წლის კვარტალური ანგარიშები;</a:t>
                      </a:r>
                      <a:endParaRPr lang="ka-GE" sz="1300" kern="0" dirty="0">
                        <a:solidFill>
                          <a:prstClr val="black"/>
                        </a:solidFill>
                        <a:latin typeface="BPG Rioni" pitchFamily="34" charset="0"/>
                      </a:endParaRPr>
                    </a:p>
                  </a:txBody>
                  <a:tcPr>
                    <a:lnL w="12700" cmpd="sng">
                      <a:noFill/>
                    </a:lnL>
                    <a:lnR w="12700" cmpd="sng">
                      <a:noFill/>
                    </a:lnR>
                    <a:lnT w="12700" cmpd="sng">
                      <a:noFill/>
                    </a:lnT>
                    <a:lnB w="12700" cmpd="sng">
                      <a:noFill/>
                    </a:lnB>
                  </a:tcPr>
                </a:tc>
              </a:tr>
            </a:tbl>
          </a:graphicData>
        </a:graphic>
      </p:graphicFrame>
    </p:spTree>
    <p:extLst>
      <p:ext uri="{BB962C8B-B14F-4D97-AF65-F5344CB8AC3E}">
        <p14:creationId xmlns:p14="http://schemas.microsoft.com/office/powerpoint/2010/main" val="4849982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tile tx="0" ty="0" sx="100000" sy="100000" flip="none" algn="tl"/>
        </a:blipFill>
        <a:effectLst/>
      </p:bgPr>
    </p:bg>
    <p:spTree>
      <p:nvGrpSpPr>
        <p:cNvPr id="1" name=""/>
        <p:cNvGrpSpPr/>
        <p:nvPr/>
      </p:nvGrpSpPr>
      <p:grpSpPr>
        <a:xfrm>
          <a:off x="0" y="0"/>
          <a:ext cx="0" cy="0"/>
          <a:chOff x="0" y="0"/>
          <a:chExt cx="0" cy="0"/>
        </a:xfrm>
      </p:grpSpPr>
      <p:sp>
        <p:nvSpPr>
          <p:cNvPr id="4" name="Rectangle 3"/>
          <p:cNvSpPr/>
          <p:nvPr/>
        </p:nvSpPr>
        <p:spPr>
          <a:xfrm>
            <a:off x="4" y="294894"/>
            <a:ext cx="9144000" cy="489204"/>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cstate="print">
            <a:extLst>
              <a:ext uri="{28A0092B-C50C-407E-A947-70E740481C1C}">
                <a14:useLocalDpi xmlns:a14="http://schemas.microsoft.com/office/drawing/2010/main" val="0"/>
              </a:ext>
            </a:extLst>
          </a:blip>
          <a:stretch>
            <a:fillRect/>
          </a:stretch>
        </p:blipFill>
        <p:spPr>
          <a:xfrm>
            <a:off x="7924804" y="184485"/>
            <a:ext cx="710022" cy="710022"/>
          </a:xfrm>
          <a:prstGeom prst="rect">
            <a:avLst/>
          </a:prstGeom>
        </p:spPr>
      </p:pic>
      <p:sp>
        <p:nvSpPr>
          <p:cNvPr id="6" name="Rectangle 5"/>
          <p:cNvSpPr/>
          <p:nvPr/>
        </p:nvSpPr>
        <p:spPr>
          <a:xfrm>
            <a:off x="1920239" y="354830"/>
            <a:ext cx="5495415" cy="369332"/>
          </a:xfrm>
          <a:prstGeom prst="rect">
            <a:avLst/>
          </a:prstGeom>
        </p:spPr>
        <p:txBody>
          <a:bodyPr wrap="none">
            <a:spAutoFit/>
          </a:bodyPr>
          <a:lstStyle/>
          <a:p>
            <a:pPr algn="ctr"/>
            <a:r>
              <a:rPr lang="ka-GE" b="1" dirty="0">
                <a:latin typeface="BPG Banner Caps Alpha" pitchFamily="18" charset="0"/>
              </a:rPr>
              <a:t>შტაბის ფინანსების მართვის სამმართველო</a:t>
            </a:r>
          </a:p>
        </p:txBody>
      </p:sp>
      <p:pic>
        <p:nvPicPr>
          <p:cNvPr id="9" name="Picture 3" descr="d:\NJACHVADZE\Desktop\DzalebiLogo.png"/>
          <p:cNvPicPr>
            <a:picLocks noChangeAspect="1" noChangeArrowheads="1"/>
          </p:cNvPicPr>
          <p:nvPr/>
        </p:nvPicPr>
        <p:blipFill>
          <a:blip cstate="print"/>
          <a:srcRect/>
          <a:stretch>
            <a:fillRect/>
          </a:stretch>
        </p:blipFill>
        <p:spPr bwMode="auto">
          <a:xfrm>
            <a:off x="381004" y="178194"/>
            <a:ext cx="736206" cy="736206"/>
          </a:xfrm>
          <a:prstGeom prst="rect">
            <a:avLst/>
          </a:prstGeom>
          <a:ln>
            <a:noFill/>
          </a:ln>
          <a:effectLst/>
        </p:spPr>
      </p:pic>
      <p:sp>
        <p:nvSpPr>
          <p:cNvPr id="13" name="Rectangle 12"/>
          <p:cNvSpPr/>
          <p:nvPr/>
        </p:nvSpPr>
        <p:spPr>
          <a:xfrm>
            <a:off x="304800" y="1295400"/>
            <a:ext cx="8394892" cy="369332"/>
          </a:xfrm>
          <a:prstGeom prst="rect">
            <a:avLst/>
          </a:prstGeom>
        </p:spPr>
        <p:txBody>
          <a:bodyPr wrap="square">
            <a:spAutoFit/>
          </a:bodyPr>
          <a:lstStyle/>
          <a:p>
            <a:pPr algn="ctr"/>
            <a:r>
              <a:rPr lang="ka-GE" b="1" dirty="0">
                <a:latin typeface="BPG Banner Caps Alpha" pitchFamily="18" charset="0"/>
              </a:rPr>
              <a:t>2020 წელს </a:t>
            </a:r>
            <a:r>
              <a:rPr lang="ka-GE" b="1" dirty="0">
                <a:solidFill>
                  <a:schemeClr val="accent2"/>
                </a:solidFill>
                <a:latin typeface="BPG Banner Caps Alpha" pitchFamily="18" charset="0"/>
              </a:rPr>
              <a:t>შესრულებული</a:t>
            </a:r>
            <a:r>
              <a:rPr lang="ka-GE" b="1" dirty="0">
                <a:latin typeface="BPG Banner Caps Alpha" pitchFamily="18" charset="0"/>
              </a:rPr>
              <a:t> ძირითადი ღონისძიებები</a:t>
            </a:r>
            <a:endParaRPr lang="en-US" b="1" dirty="0">
              <a:latin typeface="BPG Banner Caps Alpha" pitchFamily="18" charset="0"/>
            </a:endParaRPr>
          </a:p>
        </p:txBody>
      </p:sp>
      <p:graphicFrame>
        <p:nvGraphicFramePr>
          <p:cNvPr id="17" name="Table 16"/>
          <p:cNvGraphicFramePr>
            <a:graphicFrameLocks noGrp="1"/>
          </p:cNvGraphicFramePr>
          <p:nvPr>
            <p:extLst>
              <p:ext uri="{D42A27DB-BD31-4B8C-83A1-F6EECF244321}">
                <p14:modId xmlns:p14="http://schemas.microsoft.com/office/powerpoint/2010/main" val="3987128589"/>
              </p:ext>
            </p:extLst>
          </p:nvPr>
        </p:nvGraphicFramePr>
        <p:xfrm>
          <a:off x="381004" y="1981200"/>
          <a:ext cx="8318687" cy="2932152"/>
        </p:xfrm>
        <a:graphic>
          <a:graphicData uri="http://schemas.openxmlformats.org/drawingml/2006/table">
            <a:tbl>
              <a:tblPr firstRow="1" bandRow="1">
                <a:tableStyleId>{5940675A-B579-460E-94D1-54222C63F5DA}</a:tableStyleId>
              </a:tblPr>
              <a:tblGrid>
                <a:gridCol w="8318687"/>
              </a:tblGrid>
              <a:tr h="2932152">
                <a:tc>
                  <a:txBody>
                    <a:bodyPr/>
                    <a:lstStyle/>
                    <a:p>
                      <a:pPr marL="285750" marR="0" lvl="0" indent="-285750" algn="just" defTabSz="914400" eaLnBrk="1" fontAlgn="auto" latinLnBrk="0" hangingPunct="1">
                        <a:spcBef>
                          <a:spcPts val="0"/>
                        </a:spcBef>
                        <a:spcAft>
                          <a:spcPts val="600"/>
                        </a:spcAft>
                        <a:buClrTx/>
                        <a:buSzTx/>
                        <a:buFont typeface="Wingdings" panose="05000000000000000000" pitchFamily="2" charset="2"/>
                        <a:buChar char="Ø"/>
                        <a:tabLst/>
                        <a:defRPr/>
                      </a:pPr>
                      <a:r>
                        <a:rPr lang="ka-GE" sz="1300" kern="0" dirty="0" smtClean="0">
                          <a:solidFill>
                            <a:prstClr val="black"/>
                          </a:solidFill>
                          <a:latin typeface="BPG Rioni" pitchFamily="34" charset="0"/>
                        </a:rPr>
                        <a:t>ფინანსების მართვის სამმართველო აქტიურად იყო ჩართული აკადემიის ინვენტარიზაციის პროცესში.</a:t>
                      </a:r>
                      <a:endParaRPr lang="en-US" sz="1300" kern="0" dirty="0" smtClean="0">
                        <a:solidFill>
                          <a:prstClr val="black"/>
                        </a:solidFill>
                        <a:latin typeface="BPG Rioni" pitchFamily="34" charset="0"/>
                      </a:endParaRPr>
                    </a:p>
                    <a:p>
                      <a:pPr marL="285750" lvl="0" indent="-285750" algn="just">
                        <a:spcAft>
                          <a:spcPts val="600"/>
                        </a:spcAft>
                        <a:buFont typeface="Wingdings" panose="05000000000000000000" pitchFamily="2" charset="2"/>
                        <a:buChar char="Ø"/>
                        <a:defRPr/>
                      </a:pPr>
                      <a:r>
                        <a:rPr lang="ka-GE" sz="1300" kern="0" dirty="0" smtClean="0">
                          <a:solidFill>
                            <a:prstClr val="black"/>
                          </a:solidFill>
                          <a:latin typeface="BPG Rioni" pitchFamily="34" charset="0"/>
                        </a:rPr>
                        <a:t>განხორციელდა აკადემიის შესაბამის სტურქტურულ ერთეულებთან (ლოგისტიკური აღრიცხვის ჯგუფი და ლაზარეთი) მიმდინარე სააღრიცხვო დოკუმენტების შედარება;</a:t>
                      </a:r>
                      <a:endParaRPr lang="en-US" sz="1300" kern="0" dirty="0" smtClean="0">
                        <a:solidFill>
                          <a:prstClr val="black"/>
                        </a:solidFill>
                        <a:latin typeface="BPG Rioni" pitchFamily="34" charset="0"/>
                      </a:endParaRPr>
                    </a:p>
                    <a:p>
                      <a:pPr marL="285750" lvl="0" indent="-285750" algn="just">
                        <a:spcAft>
                          <a:spcPts val="600"/>
                        </a:spcAft>
                        <a:buFont typeface="Wingdings" panose="05000000000000000000" pitchFamily="2" charset="2"/>
                        <a:buChar char="Ø"/>
                        <a:defRPr/>
                      </a:pPr>
                      <a:r>
                        <a:rPr lang="ka-GE" sz="1300" kern="0" dirty="0" smtClean="0">
                          <a:solidFill>
                            <a:schemeClr val="accent2"/>
                          </a:solidFill>
                          <a:latin typeface="BPG Rioni" pitchFamily="34" charset="0"/>
                        </a:rPr>
                        <a:t>ზოგიერთ თანამდებობებზე განხორციელდა ხელფასების მატება (ხარისხის სამსახურის უფროსი, ხარისხის უზრუნველყოფის ექსპერტი, განყოფილების უფროსი, სამმართველოს უფროსი, მთავარი ბუღალტერი, სატრანსპორტო ჯგუფის უფროსი, სამეთაურო-საშტაბო კოლეჯის უფროსი სპეციალისტი, დაბალ ანაზღაურებიანი სამოქალაქო პერსონალი).</a:t>
                      </a:r>
                    </a:p>
                    <a:p>
                      <a:pPr marL="285750" lvl="0" indent="-285750" algn="just">
                        <a:spcAft>
                          <a:spcPts val="600"/>
                        </a:spcAft>
                        <a:buFont typeface="Wingdings" panose="05000000000000000000" pitchFamily="2" charset="2"/>
                        <a:buChar char="Ø"/>
                        <a:defRPr/>
                      </a:pPr>
                      <a:r>
                        <a:rPr lang="ka-GE" sz="1300" kern="0" dirty="0" smtClean="0">
                          <a:solidFill>
                            <a:schemeClr val="accent2"/>
                          </a:solidFill>
                          <a:latin typeface="BPG Rioni" pitchFamily="34" charset="0"/>
                        </a:rPr>
                        <a:t>განხორციელდა საქართველოს თავდაცვის მინისტრის ბრძანებაში აკადემიაში ბაკალავრიატის საგანმანათლებლო პროგრამის იუნკრებზე სტიპენდიის გაცემის კრიტერიუმები და მოცულობის წესში ცვლილებები, რომლის შედეგადაც განხორციელდა იუნკერების სტიპენდიების მატება;</a:t>
                      </a:r>
                    </a:p>
                    <a:p>
                      <a:pPr marL="285750" lvl="0" indent="-285750" algn="just">
                        <a:spcAft>
                          <a:spcPts val="600"/>
                        </a:spcAft>
                        <a:buFont typeface="Wingdings" panose="05000000000000000000" pitchFamily="2" charset="2"/>
                        <a:buChar char="Ø"/>
                        <a:defRPr/>
                      </a:pPr>
                      <a:r>
                        <a:rPr lang="ka-GE" sz="1300" kern="0" dirty="0" smtClean="0">
                          <a:solidFill>
                            <a:prstClr val="black"/>
                          </a:solidFill>
                          <a:latin typeface="BPG Rioni" pitchFamily="34" charset="0"/>
                        </a:rPr>
                        <a:t>ფინანსების მართვის სამმართველო აქტიურად იყო ჩართული აკადემიის აკრედიტაცია-ავტორიზაციის მოსამზადებელ პროცესებში.</a:t>
                      </a:r>
                      <a:endParaRPr lang="ka-GE" sz="1300" kern="0" dirty="0">
                        <a:solidFill>
                          <a:prstClr val="black"/>
                        </a:solidFill>
                        <a:latin typeface="BPG Rioni" pitchFamily="34" charset="0"/>
                      </a:endParaRPr>
                    </a:p>
                  </a:txBody>
                  <a:tcPr>
                    <a:lnL w="12700" cmpd="sng">
                      <a:noFill/>
                    </a:lnL>
                    <a:lnR w="12700" cmpd="sng">
                      <a:noFill/>
                    </a:lnR>
                    <a:lnT w="12700" cmpd="sng">
                      <a:noFill/>
                    </a:lnT>
                    <a:lnB w="12700" cmpd="sng">
                      <a:noFill/>
                    </a:lnB>
                  </a:tcPr>
                </a:tc>
              </a:tr>
            </a:tbl>
          </a:graphicData>
        </a:graphic>
      </p:graphicFrame>
    </p:spTree>
    <p:extLst>
      <p:ext uri="{BB962C8B-B14F-4D97-AF65-F5344CB8AC3E}">
        <p14:creationId xmlns:p14="http://schemas.microsoft.com/office/powerpoint/2010/main" val="33497385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tile tx="0" ty="0" sx="100000" sy="100000" flip="none" algn="tl"/>
        </a:blipFill>
        <a:effectLst/>
      </p:bgPr>
    </p:bg>
    <p:spTree>
      <p:nvGrpSpPr>
        <p:cNvPr id="1" name=""/>
        <p:cNvGrpSpPr/>
        <p:nvPr/>
      </p:nvGrpSpPr>
      <p:grpSpPr>
        <a:xfrm>
          <a:off x="0" y="0"/>
          <a:ext cx="0" cy="0"/>
          <a:chOff x="0" y="0"/>
          <a:chExt cx="0" cy="0"/>
        </a:xfrm>
      </p:grpSpPr>
      <p:sp>
        <p:nvSpPr>
          <p:cNvPr id="4" name="Rectangle 3"/>
          <p:cNvSpPr/>
          <p:nvPr/>
        </p:nvSpPr>
        <p:spPr>
          <a:xfrm>
            <a:off x="4" y="294894"/>
            <a:ext cx="9144000" cy="489204"/>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cstate="print">
            <a:extLst>
              <a:ext uri="{28A0092B-C50C-407E-A947-70E740481C1C}">
                <a14:useLocalDpi xmlns:a14="http://schemas.microsoft.com/office/drawing/2010/main" val="0"/>
              </a:ext>
            </a:extLst>
          </a:blip>
          <a:stretch>
            <a:fillRect/>
          </a:stretch>
        </p:blipFill>
        <p:spPr>
          <a:xfrm>
            <a:off x="7924804" y="184485"/>
            <a:ext cx="710022" cy="710022"/>
          </a:xfrm>
          <a:prstGeom prst="rect">
            <a:avLst/>
          </a:prstGeom>
        </p:spPr>
      </p:pic>
      <p:sp>
        <p:nvSpPr>
          <p:cNvPr id="6" name="Rectangle 5"/>
          <p:cNvSpPr/>
          <p:nvPr/>
        </p:nvSpPr>
        <p:spPr>
          <a:xfrm>
            <a:off x="1920239" y="354830"/>
            <a:ext cx="5495415" cy="369332"/>
          </a:xfrm>
          <a:prstGeom prst="rect">
            <a:avLst/>
          </a:prstGeom>
        </p:spPr>
        <p:txBody>
          <a:bodyPr wrap="none">
            <a:spAutoFit/>
          </a:bodyPr>
          <a:lstStyle/>
          <a:p>
            <a:pPr algn="ctr"/>
            <a:r>
              <a:rPr lang="ka-GE" b="1" dirty="0">
                <a:latin typeface="BPG Banner Caps Alpha" pitchFamily="18" charset="0"/>
              </a:rPr>
              <a:t>შტაბის ფინანსების მართვის სამმართველო</a:t>
            </a:r>
          </a:p>
        </p:txBody>
      </p:sp>
      <p:pic>
        <p:nvPicPr>
          <p:cNvPr id="9" name="Picture 3" descr="d:\NJACHVADZE\Desktop\DzalebiLogo.png"/>
          <p:cNvPicPr>
            <a:picLocks noChangeAspect="1" noChangeArrowheads="1"/>
          </p:cNvPicPr>
          <p:nvPr/>
        </p:nvPicPr>
        <p:blipFill>
          <a:blip cstate="print"/>
          <a:srcRect/>
          <a:stretch>
            <a:fillRect/>
          </a:stretch>
        </p:blipFill>
        <p:spPr bwMode="auto">
          <a:xfrm>
            <a:off x="381004" y="178194"/>
            <a:ext cx="736206" cy="736206"/>
          </a:xfrm>
          <a:prstGeom prst="rect">
            <a:avLst/>
          </a:prstGeom>
          <a:ln>
            <a:noFill/>
          </a:ln>
          <a:effectLst/>
        </p:spPr>
      </p:pic>
      <p:sp>
        <p:nvSpPr>
          <p:cNvPr id="13" name="Rectangle 12"/>
          <p:cNvSpPr/>
          <p:nvPr/>
        </p:nvSpPr>
        <p:spPr>
          <a:xfrm>
            <a:off x="304800" y="838200"/>
            <a:ext cx="8394892" cy="369332"/>
          </a:xfrm>
          <a:prstGeom prst="rect">
            <a:avLst/>
          </a:prstGeom>
        </p:spPr>
        <p:txBody>
          <a:bodyPr wrap="square">
            <a:spAutoFit/>
          </a:bodyPr>
          <a:lstStyle/>
          <a:p>
            <a:pPr algn="ctr"/>
            <a:r>
              <a:rPr lang="ka-GE" b="1" dirty="0">
                <a:latin typeface="BPG Banner Caps Alpha" pitchFamily="18" charset="0"/>
              </a:rPr>
              <a:t>2021 წელს </a:t>
            </a:r>
            <a:r>
              <a:rPr lang="ka-GE" b="1" dirty="0">
                <a:solidFill>
                  <a:schemeClr val="accent2"/>
                </a:solidFill>
                <a:latin typeface="BPG Banner Caps Alpha" pitchFamily="18" charset="0"/>
              </a:rPr>
              <a:t>დაგეგმილი</a:t>
            </a:r>
            <a:r>
              <a:rPr lang="ka-GE" b="1" dirty="0">
                <a:latin typeface="BPG Banner Caps Alpha" pitchFamily="18" charset="0"/>
              </a:rPr>
              <a:t> ძირითადი ღონისძიებები</a:t>
            </a:r>
            <a:endParaRPr lang="en-US" b="1" dirty="0">
              <a:latin typeface="BPG Banner Caps Alpha" pitchFamily="18"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3107202136"/>
              </p:ext>
            </p:extLst>
          </p:nvPr>
        </p:nvGraphicFramePr>
        <p:xfrm>
          <a:off x="381004" y="1223853"/>
          <a:ext cx="8318687" cy="5806440"/>
        </p:xfrm>
        <a:graphic>
          <a:graphicData uri="http://schemas.openxmlformats.org/drawingml/2006/table">
            <a:tbl>
              <a:tblPr firstRow="1" bandRow="1">
                <a:tableStyleId>{5940675A-B579-460E-94D1-54222C63F5DA}</a:tableStyleId>
              </a:tblPr>
              <a:tblGrid>
                <a:gridCol w="8318687"/>
              </a:tblGrid>
              <a:tr h="2932152">
                <a:tc>
                  <a:txBody>
                    <a:bodyPr/>
                    <a:lstStyle/>
                    <a:p>
                      <a:pPr marL="285750" marR="0" lvl="0" indent="-285750" algn="just" defTabSz="914400" eaLnBrk="1" fontAlgn="auto" latinLnBrk="0" hangingPunct="1">
                        <a:spcBef>
                          <a:spcPts val="600"/>
                        </a:spcBef>
                        <a:spcAft>
                          <a:spcPts val="0"/>
                        </a:spcAft>
                        <a:buClrTx/>
                        <a:buSzTx/>
                        <a:buFont typeface="Wingdings" panose="05000000000000000000" pitchFamily="2" charset="2"/>
                        <a:buChar char="Ø"/>
                        <a:tabLst/>
                        <a:defRPr/>
                      </a:pPr>
                      <a:r>
                        <a:rPr kumimoji="0" lang="ka-GE" sz="1300" b="0" i="0" u="none" strike="noStrike" kern="0" cap="none" spc="0" normalizeH="0" baseline="0" noProof="0" dirty="0" smtClean="0">
                          <a:ln>
                            <a:noFill/>
                          </a:ln>
                          <a:solidFill>
                            <a:prstClr val="black"/>
                          </a:solidFill>
                          <a:effectLst/>
                          <a:uLnTx/>
                          <a:uFillTx/>
                          <a:latin typeface="BPG Rioni" pitchFamily="34" charset="0"/>
                        </a:rPr>
                        <a:t>აკადემიაში ფინანსური აღრიცხვისა და ანგარიშგების ორგანიზაციული უზრუნველყოფა, ბუღალტრული ანგარიშგების საფუძველზე სისტემის ფინანსური მდგომარეობის კომპლექსური და ოპერატიული ანალიზი, აკადემიაში ფინანსური პოლიტიკის, პროცედურების</a:t>
                      </a:r>
                      <a:r>
                        <a:rPr kumimoji="0" lang="en-US" sz="1300" b="0" i="0" u="none" strike="noStrike" kern="0" cap="none" spc="0" normalizeH="0" noProof="0" dirty="0" smtClean="0">
                          <a:ln>
                            <a:noFill/>
                          </a:ln>
                          <a:solidFill>
                            <a:prstClr val="black"/>
                          </a:solidFill>
                          <a:effectLst/>
                          <a:uLnTx/>
                          <a:uFillTx/>
                          <a:latin typeface="BPG Rioni" pitchFamily="34" charset="0"/>
                        </a:rPr>
                        <a:t> </a:t>
                      </a:r>
                      <a:r>
                        <a:rPr kumimoji="0" lang="ka-GE" sz="1300" b="0" i="0" u="none" strike="noStrike" kern="0" cap="none" spc="0" normalizeH="0" baseline="0" noProof="0" dirty="0" smtClean="0">
                          <a:ln>
                            <a:noFill/>
                          </a:ln>
                          <a:solidFill>
                            <a:prstClr val="black"/>
                          </a:solidFill>
                          <a:effectLst/>
                          <a:uLnTx/>
                          <a:uFillTx/>
                          <a:latin typeface="BPG Rioni" pitchFamily="34" charset="0"/>
                        </a:rPr>
                        <a:t>შემუშავება და განახლება;</a:t>
                      </a:r>
                      <a:endParaRPr kumimoji="0" lang="en-US" sz="1300" b="0" i="0" u="none" strike="noStrike" kern="0" cap="none" spc="0" normalizeH="0" baseline="0" noProof="0" dirty="0" smtClean="0">
                        <a:ln>
                          <a:noFill/>
                        </a:ln>
                        <a:solidFill>
                          <a:prstClr val="black"/>
                        </a:solidFill>
                        <a:effectLst/>
                        <a:uLnTx/>
                        <a:uFillTx/>
                        <a:latin typeface="BPG Rioni" pitchFamily="34" charset="0"/>
                      </a:endParaRPr>
                    </a:p>
                    <a:p>
                      <a:pPr marL="285750" lvl="0" indent="-285750" algn="just">
                        <a:spcBef>
                          <a:spcPts val="600"/>
                        </a:spcBef>
                        <a:buFont typeface="Wingdings" panose="05000000000000000000" pitchFamily="2" charset="2"/>
                        <a:buChar char="Ø"/>
                        <a:defRPr/>
                      </a:pPr>
                      <a:r>
                        <a:rPr lang="ka-GE" sz="1300" kern="0" dirty="0" smtClean="0">
                          <a:solidFill>
                            <a:prstClr val="black"/>
                          </a:solidFill>
                          <a:latin typeface="BPG Rioni" pitchFamily="34" charset="0"/>
                        </a:rPr>
                        <a:t>განხორციელდება გაფორმებული ხელშეკრულებების რეგისტრაცია სახელმწიფო ხაზინის ელექტრონულ სისტემაში  (რეგისტრაცია, დამოწმება, გადაგზავნა და დამტკიცება);</a:t>
                      </a:r>
                    </a:p>
                    <a:p>
                      <a:pPr marL="285750" lvl="0" indent="-285750" algn="just">
                        <a:spcBef>
                          <a:spcPts val="600"/>
                        </a:spcBef>
                        <a:buFont typeface="Wingdings" panose="05000000000000000000" pitchFamily="2" charset="2"/>
                        <a:buChar char="Ø"/>
                        <a:defRPr/>
                      </a:pPr>
                      <a:r>
                        <a:rPr lang="ka-GE" sz="1300" kern="0" dirty="0" smtClean="0">
                          <a:solidFill>
                            <a:prstClr val="black"/>
                          </a:solidFill>
                          <a:latin typeface="BPG Rioni" pitchFamily="34" charset="0"/>
                        </a:rPr>
                        <a:t>განხორციელდება სახელმწიფო ხაზინის ელექტრონულ სისტემაში მომწოდებლებთან ანგარიშსწორებისათვის ვალდებულებების მომზადება, დამოწმება და გადაგზავნა დასამტკიცებლად;</a:t>
                      </a:r>
                    </a:p>
                    <a:p>
                      <a:pPr marL="285750" lvl="0" indent="-285750" algn="just">
                        <a:spcBef>
                          <a:spcPts val="600"/>
                        </a:spcBef>
                        <a:buFont typeface="Wingdings" panose="05000000000000000000" pitchFamily="2" charset="2"/>
                        <a:buChar char="Ø"/>
                        <a:defRPr/>
                      </a:pPr>
                      <a:r>
                        <a:rPr lang="ka-GE" sz="1300" kern="0" dirty="0" smtClean="0">
                          <a:solidFill>
                            <a:prstClr val="black"/>
                          </a:solidFill>
                          <a:latin typeface="BPG Rioni" pitchFamily="34" charset="0"/>
                        </a:rPr>
                        <a:t>განხორციელდება სახელმწიფო ხაზინის ელექტრონულ სისტემაში მომწოდებლებთან ანგარშწორების მიზნით  საგადახდო მოთხოვნების მომზადება, დამოწმება და გადაგზავნა დასამტკიცებლად;</a:t>
                      </a:r>
                    </a:p>
                    <a:p>
                      <a:pPr marL="285750" lvl="0" indent="-285750" algn="just">
                        <a:spcBef>
                          <a:spcPts val="600"/>
                        </a:spcBef>
                        <a:buFont typeface="Wingdings" panose="05000000000000000000" pitchFamily="2" charset="2"/>
                        <a:buChar char="Ø"/>
                        <a:defRPr/>
                      </a:pPr>
                      <a:r>
                        <a:rPr lang="ka-GE" sz="1300" kern="0" dirty="0" smtClean="0">
                          <a:solidFill>
                            <a:prstClr val="black"/>
                          </a:solidFill>
                          <a:latin typeface="BPG Rioni" pitchFamily="34" charset="0"/>
                        </a:rPr>
                        <a:t>განხორციელდება  სახელმწიფო ხაზინის ელექტრონულ სისტემის მეშვეობით სამივლინებო თანხების გაანგარიშება და გადახდა;</a:t>
                      </a:r>
                    </a:p>
                    <a:p>
                      <a:pPr marL="285750" lvl="0" indent="-285750" algn="just">
                        <a:spcBef>
                          <a:spcPts val="600"/>
                        </a:spcBef>
                        <a:buFont typeface="Wingdings" panose="05000000000000000000" pitchFamily="2" charset="2"/>
                        <a:buChar char="Ø"/>
                        <a:defRPr/>
                      </a:pPr>
                      <a:r>
                        <a:rPr lang="ka-GE" sz="1300" kern="0" dirty="0" smtClean="0">
                          <a:solidFill>
                            <a:prstClr val="black"/>
                          </a:solidFill>
                          <a:latin typeface="BPG Rioni" pitchFamily="34" charset="0"/>
                        </a:rPr>
                        <a:t>განხორციელდება სახელმწიფო ხაზინის ელექტრონულ სისტემაში წინასწარ ავანსის სახით გადახდილი თანხების დამოწმება;</a:t>
                      </a:r>
                      <a:endParaRPr lang="en-US" sz="1300" kern="0" dirty="0" smtClean="0">
                        <a:solidFill>
                          <a:prstClr val="black"/>
                        </a:solidFill>
                        <a:latin typeface="BPG Rioni" pitchFamily="34" charset="0"/>
                      </a:endParaRPr>
                    </a:p>
                    <a:p>
                      <a:pPr marL="285750" lvl="0" indent="-285750" algn="just">
                        <a:spcBef>
                          <a:spcPts val="600"/>
                        </a:spcBef>
                        <a:buFont typeface="Wingdings" panose="05000000000000000000" pitchFamily="2" charset="2"/>
                        <a:buChar char="Ø"/>
                        <a:defRPr/>
                      </a:pPr>
                      <a:r>
                        <a:rPr lang="ka-GE" sz="1300" kern="0" dirty="0" smtClean="0">
                          <a:solidFill>
                            <a:prstClr val="black"/>
                          </a:solidFill>
                          <a:latin typeface="BPG Rioni" pitchFamily="34" charset="0"/>
                        </a:rPr>
                        <a:t>განხორციელდება აკადემიის სავალუტო ანგარიშზე მიმწვევი მხარის მიერ დაბრუნებული უცხოური ვალუტის ეროვნულ ვალუტაში კონვერტაციის მიზნით სახელმწიფო ხაზინაში გასაგზავნი წერილების მომზადება/გაგზავნა და   მისი ასახვა შესაბამის ანგარიშებზე;</a:t>
                      </a:r>
                    </a:p>
                    <a:p>
                      <a:pPr marL="285750" lvl="0" indent="-285750" algn="just">
                        <a:spcBef>
                          <a:spcPts val="600"/>
                        </a:spcBef>
                        <a:buFont typeface="Wingdings" panose="05000000000000000000" pitchFamily="2" charset="2"/>
                        <a:buChar char="Ø"/>
                        <a:defRPr/>
                      </a:pPr>
                      <a:r>
                        <a:rPr lang="ka-GE" sz="1300" kern="0" dirty="0" smtClean="0">
                          <a:solidFill>
                            <a:prstClr val="black"/>
                          </a:solidFill>
                          <a:latin typeface="BPG Rioni" pitchFamily="34" charset="0"/>
                        </a:rPr>
                        <a:t>განხორციელდება სახელმწიფო ხაზინის ელექტრონულ სისტემის დამოუკიდებელ მოდულში, უკან დაბრუნებული თანხების ბუღალტრული გატარებები;</a:t>
                      </a:r>
                    </a:p>
                    <a:p>
                      <a:pPr marL="285750" lvl="0" indent="-285750" algn="just">
                        <a:spcBef>
                          <a:spcPts val="600"/>
                        </a:spcBef>
                        <a:buFont typeface="Wingdings" panose="05000000000000000000" pitchFamily="2" charset="2"/>
                        <a:buChar char="Ø"/>
                        <a:defRPr/>
                      </a:pPr>
                      <a:r>
                        <a:rPr lang="ka-GE" sz="1300" kern="0" dirty="0" smtClean="0">
                          <a:solidFill>
                            <a:prstClr val="black"/>
                          </a:solidFill>
                          <a:latin typeface="BPG Rioni" pitchFamily="34" charset="0"/>
                        </a:rPr>
                        <a:t>განხორციელდება  სახელმწიფო ხაზინის ელექტრონული სისტემის მეშვეობით შტატგარეშე მომუშავეთა შრომის ანაზღაურების უწყისების მომზადება, დამოწმება, დარიცხვა, სახელფასო პაკეტის დამოწმება და გადაგზავნა დასამტკიცებლად;</a:t>
                      </a:r>
                    </a:p>
                    <a:p>
                      <a:pPr marL="285750" lvl="0" indent="-285750" algn="just">
                        <a:spcBef>
                          <a:spcPts val="600"/>
                        </a:spcBef>
                        <a:buFont typeface="Wingdings" panose="05000000000000000000" pitchFamily="2" charset="2"/>
                        <a:buChar char="Ø"/>
                        <a:defRPr/>
                      </a:pPr>
                      <a:r>
                        <a:rPr lang="ka-GE" sz="1300" kern="0" dirty="0" smtClean="0">
                          <a:solidFill>
                            <a:prstClr val="black"/>
                          </a:solidFill>
                          <a:latin typeface="BPG Rioni" pitchFamily="34" charset="0"/>
                        </a:rPr>
                        <a:t>განხორციელდება სახელმწიფო ხაზინის ელექტრონული სისტემის მეშვეობით იუნკერების სახელმწიფო სასწავლო სტიპენდიების უწყისების მომზადება, დამოწმება, სტიპენდიების  პაკეტების დამოწმება და გადაგზავნა სახელმწიფო ხაზინაში დასამტკიცებლად;</a:t>
                      </a:r>
                    </a:p>
                    <a:p>
                      <a:pPr marL="285750" lvl="0" indent="-285750" algn="just">
                        <a:spcBef>
                          <a:spcPts val="600"/>
                        </a:spcBef>
                        <a:buFont typeface="Wingdings" panose="05000000000000000000" pitchFamily="2" charset="2"/>
                        <a:buChar char="Ø"/>
                        <a:defRPr/>
                      </a:pPr>
                      <a:endParaRPr lang="ka-GE" sz="1300" kern="0" dirty="0" smtClean="0">
                        <a:solidFill>
                          <a:prstClr val="black"/>
                        </a:solidFill>
                        <a:latin typeface="BPG Rioni" pitchFamily="34" charset="0"/>
                      </a:endParaRPr>
                    </a:p>
                  </a:txBody>
                  <a:tcPr>
                    <a:lnL w="12700" cmpd="sng">
                      <a:noFill/>
                    </a:lnL>
                    <a:lnR w="12700" cmpd="sng">
                      <a:noFill/>
                    </a:lnR>
                    <a:lnT w="12700" cmpd="sng">
                      <a:noFill/>
                    </a:lnT>
                    <a:lnB w="12700" cmpd="sng">
                      <a:noFill/>
                    </a:lnB>
                  </a:tcPr>
                </a:tc>
              </a:tr>
            </a:tbl>
          </a:graphicData>
        </a:graphic>
      </p:graphicFrame>
    </p:spTree>
    <p:extLst>
      <p:ext uri="{BB962C8B-B14F-4D97-AF65-F5344CB8AC3E}">
        <p14:creationId xmlns:p14="http://schemas.microsoft.com/office/powerpoint/2010/main" val="12988238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tile tx="0" ty="0" sx="100000" sy="100000" flip="none" algn="tl"/>
        </a:blipFill>
        <a:effectLst/>
      </p:bgPr>
    </p:bg>
    <p:spTree>
      <p:nvGrpSpPr>
        <p:cNvPr id="1" name=""/>
        <p:cNvGrpSpPr/>
        <p:nvPr/>
      </p:nvGrpSpPr>
      <p:grpSpPr>
        <a:xfrm>
          <a:off x="0" y="0"/>
          <a:ext cx="0" cy="0"/>
          <a:chOff x="0" y="0"/>
          <a:chExt cx="0" cy="0"/>
        </a:xfrm>
      </p:grpSpPr>
      <p:sp>
        <p:nvSpPr>
          <p:cNvPr id="4" name="Rectangle 3"/>
          <p:cNvSpPr/>
          <p:nvPr/>
        </p:nvSpPr>
        <p:spPr>
          <a:xfrm>
            <a:off x="4" y="294894"/>
            <a:ext cx="9144000" cy="489204"/>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cstate="print">
            <a:extLst>
              <a:ext uri="{28A0092B-C50C-407E-A947-70E740481C1C}">
                <a14:useLocalDpi xmlns:a14="http://schemas.microsoft.com/office/drawing/2010/main" val="0"/>
              </a:ext>
            </a:extLst>
          </a:blip>
          <a:stretch>
            <a:fillRect/>
          </a:stretch>
        </p:blipFill>
        <p:spPr>
          <a:xfrm>
            <a:off x="7924804" y="184485"/>
            <a:ext cx="710022" cy="710022"/>
          </a:xfrm>
          <a:prstGeom prst="rect">
            <a:avLst/>
          </a:prstGeom>
        </p:spPr>
      </p:pic>
      <p:sp>
        <p:nvSpPr>
          <p:cNvPr id="6" name="Rectangle 5"/>
          <p:cNvSpPr/>
          <p:nvPr/>
        </p:nvSpPr>
        <p:spPr>
          <a:xfrm>
            <a:off x="1920239" y="354830"/>
            <a:ext cx="5495415" cy="369332"/>
          </a:xfrm>
          <a:prstGeom prst="rect">
            <a:avLst/>
          </a:prstGeom>
        </p:spPr>
        <p:txBody>
          <a:bodyPr wrap="none">
            <a:spAutoFit/>
          </a:bodyPr>
          <a:lstStyle/>
          <a:p>
            <a:pPr algn="ctr"/>
            <a:r>
              <a:rPr lang="ka-GE" b="1" dirty="0">
                <a:latin typeface="BPG Banner Caps Alpha" pitchFamily="18" charset="0"/>
              </a:rPr>
              <a:t>შტაბის ფინანსების მართვის სამმართველო</a:t>
            </a:r>
          </a:p>
        </p:txBody>
      </p:sp>
      <p:pic>
        <p:nvPicPr>
          <p:cNvPr id="9" name="Picture 3" descr="d:\NJACHVADZE\Desktop\DzalebiLogo.png"/>
          <p:cNvPicPr>
            <a:picLocks noChangeAspect="1" noChangeArrowheads="1"/>
          </p:cNvPicPr>
          <p:nvPr/>
        </p:nvPicPr>
        <p:blipFill>
          <a:blip cstate="print"/>
          <a:srcRect/>
          <a:stretch>
            <a:fillRect/>
          </a:stretch>
        </p:blipFill>
        <p:spPr bwMode="auto">
          <a:xfrm>
            <a:off x="381004" y="178194"/>
            <a:ext cx="736206" cy="736206"/>
          </a:xfrm>
          <a:prstGeom prst="rect">
            <a:avLst/>
          </a:prstGeom>
          <a:ln>
            <a:noFill/>
          </a:ln>
          <a:effectLst/>
        </p:spPr>
      </p:pic>
      <p:sp>
        <p:nvSpPr>
          <p:cNvPr id="13" name="Rectangle 12"/>
          <p:cNvSpPr/>
          <p:nvPr/>
        </p:nvSpPr>
        <p:spPr>
          <a:xfrm>
            <a:off x="304800" y="894507"/>
            <a:ext cx="8394892" cy="369332"/>
          </a:xfrm>
          <a:prstGeom prst="rect">
            <a:avLst/>
          </a:prstGeom>
        </p:spPr>
        <p:txBody>
          <a:bodyPr wrap="square">
            <a:spAutoFit/>
          </a:bodyPr>
          <a:lstStyle/>
          <a:p>
            <a:pPr algn="ctr"/>
            <a:r>
              <a:rPr lang="ka-GE" b="1" dirty="0">
                <a:latin typeface="BPG Banner Caps Alpha" pitchFamily="18" charset="0"/>
              </a:rPr>
              <a:t>2021 წელს </a:t>
            </a:r>
            <a:r>
              <a:rPr lang="ka-GE" b="1" dirty="0">
                <a:solidFill>
                  <a:schemeClr val="accent2"/>
                </a:solidFill>
                <a:latin typeface="BPG Banner Caps Alpha" pitchFamily="18" charset="0"/>
              </a:rPr>
              <a:t>დაგეგმილი</a:t>
            </a:r>
            <a:r>
              <a:rPr lang="ka-GE" b="1" dirty="0">
                <a:latin typeface="BPG Banner Caps Alpha" pitchFamily="18" charset="0"/>
              </a:rPr>
              <a:t> ძირითადი ღონისძიებები</a:t>
            </a:r>
            <a:endParaRPr lang="en-US" b="1" dirty="0">
              <a:latin typeface="BPG Banner Caps Alpha" pitchFamily="18"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3322129402"/>
              </p:ext>
            </p:extLst>
          </p:nvPr>
        </p:nvGraphicFramePr>
        <p:xfrm>
          <a:off x="381004" y="1280160"/>
          <a:ext cx="8318687" cy="5562600"/>
        </p:xfrm>
        <a:graphic>
          <a:graphicData uri="http://schemas.openxmlformats.org/drawingml/2006/table">
            <a:tbl>
              <a:tblPr firstRow="1" bandRow="1">
                <a:tableStyleId>{5940675A-B579-460E-94D1-54222C63F5DA}</a:tableStyleId>
              </a:tblPr>
              <a:tblGrid>
                <a:gridCol w="8318687"/>
              </a:tblGrid>
              <a:tr h="2932152">
                <a:tc>
                  <a:txBody>
                    <a:bodyPr/>
                    <a:lstStyle/>
                    <a:p>
                      <a:pPr marL="285750" lvl="0" indent="-285750" algn="just">
                        <a:spcBef>
                          <a:spcPts val="600"/>
                        </a:spcBef>
                        <a:buFont typeface="Wingdings" panose="05000000000000000000" pitchFamily="2" charset="2"/>
                        <a:buChar char="Ø"/>
                        <a:defRPr/>
                      </a:pPr>
                      <a:r>
                        <a:rPr lang="ka-GE" sz="1300" kern="0" dirty="0" smtClean="0">
                          <a:solidFill>
                            <a:prstClr val="black"/>
                          </a:solidFill>
                          <a:latin typeface="BPG Rioni" pitchFamily="34" charset="0"/>
                        </a:rPr>
                        <a:t>განხორციელდება სახელმწიფო ხაზინის ელექტრონულ სისტემის მეშვეობით გასაცემი დამქირავებლის მიერ გაწეული სოციალური დახმარების (ბიულეტინი, დეკრეტული შვებულება, ერთჯერადი დახმარებები) უწყისების მომზადება, დამოწმება, დარიცხვა, პაკეტის დამოწმება და გადაგზავნა დასამტკიცებლად;</a:t>
                      </a:r>
                    </a:p>
                    <a:p>
                      <a:pPr marL="285750" lvl="0" indent="-285750" algn="just">
                        <a:spcBef>
                          <a:spcPts val="600"/>
                        </a:spcBef>
                        <a:buFont typeface="Wingdings" panose="05000000000000000000" pitchFamily="2" charset="2"/>
                        <a:buChar char="Ø"/>
                        <a:defRPr/>
                      </a:pPr>
                      <a:r>
                        <a:rPr lang="ka-GE" sz="1300" kern="0" dirty="0" smtClean="0">
                          <a:solidFill>
                            <a:prstClr val="black"/>
                          </a:solidFill>
                          <a:latin typeface="BPG Rioni" pitchFamily="34" charset="0"/>
                        </a:rPr>
                        <a:t>განხორციელდება  შემოსავლების სამსახურის ელექტორნული სისტემის  მეშვეობით განთავისუფლებული ან/და გადანიშნული თანამშრომლების მიერ მიღებული შემოსავლებისა და გამოყენებული საშემოსავლო გადასახადის შეღავათების შესახებ შეტყობინებები;</a:t>
                      </a:r>
                    </a:p>
                    <a:p>
                      <a:pPr marL="285750" lvl="0" indent="-285750" algn="just">
                        <a:spcBef>
                          <a:spcPts val="600"/>
                        </a:spcBef>
                        <a:buFont typeface="Wingdings" panose="05000000000000000000" pitchFamily="2" charset="2"/>
                        <a:buChar char="Ø"/>
                        <a:defRPr/>
                      </a:pPr>
                      <a:r>
                        <a:rPr lang="ka-GE" sz="1300" kern="0" dirty="0" smtClean="0">
                          <a:solidFill>
                            <a:prstClr val="black"/>
                          </a:solidFill>
                          <a:latin typeface="BPG Rioni" pitchFamily="34" charset="0"/>
                        </a:rPr>
                        <a:t>განხორციელდება შემოსავლების სამსახურის ელექტორნული სისტემაში მომწოდებლების მიერ რეგისტრირებული ანგარიშფაქტურებისა და სასაქონლო ზედნადებების შემოწმება და დადასტურება;</a:t>
                      </a:r>
                    </a:p>
                    <a:p>
                      <a:pPr marL="285750" lvl="0" indent="-285750" algn="just">
                        <a:spcBef>
                          <a:spcPts val="600"/>
                        </a:spcBef>
                        <a:buFont typeface="Wingdings" panose="05000000000000000000" pitchFamily="2" charset="2"/>
                        <a:buChar char="Ø"/>
                        <a:defRPr/>
                      </a:pPr>
                      <a:r>
                        <a:rPr lang="ka-GE" sz="1300" kern="0" dirty="0" smtClean="0">
                          <a:solidFill>
                            <a:prstClr val="black"/>
                          </a:solidFill>
                          <a:latin typeface="BPG Rioni" pitchFamily="34" charset="0"/>
                        </a:rPr>
                        <a:t>განხორციელდება  ეკონომიკური მოვლენის დამადასტურებელი პირველადი აღრიცხვის ბუღალტრული დოკუმენტების დამუშავება და შესაბამისი საბუღალტრო გატარებები ელექტრონულ პროგრამა ორისში;</a:t>
                      </a:r>
                    </a:p>
                    <a:p>
                      <a:pPr marL="285750" lvl="0" indent="-285750" algn="just">
                        <a:spcBef>
                          <a:spcPts val="600"/>
                        </a:spcBef>
                        <a:buFont typeface="Wingdings" panose="05000000000000000000" pitchFamily="2" charset="2"/>
                        <a:buChar char="Ø"/>
                        <a:defRPr/>
                      </a:pPr>
                      <a:r>
                        <a:rPr lang="ka-GE" sz="1300" kern="0" dirty="0" smtClean="0">
                          <a:solidFill>
                            <a:prstClr val="black"/>
                          </a:solidFill>
                          <a:latin typeface="BPG Rioni" pitchFamily="34" charset="0"/>
                        </a:rPr>
                        <a:t>განხორციელდება  მიღებული და გასული მატერიალური ფასეულობების აღრიცხვა;</a:t>
                      </a:r>
                    </a:p>
                    <a:p>
                      <a:pPr marL="285750" lvl="0" indent="-285750" algn="just">
                        <a:spcBef>
                          <a:spcPts val="600"/>
                        </a:spcBef>
                        <a:buFont typeface="Wingdings" panose="05000000000000000000" pitchFamily="2" charset="2"/>
                        <a:buChar char="Ø"/>
                        <a:defRPr/>
                      </a:pPr>
                      <a:r>
                        <a:rPr lang="ka-GE" sz="1300" kern="0" dirty="0" smtClean="0">
                          <a:solidFill>
                            <a:prstClr val="black"/>
                          </a:solidFill>
                          <a:latin typeface="BPG Rioni" pitchFamily="34" charset="0"/>
                        </a:rPr>
                        <a:t>განხორციელდება  აქტივების აღრიცხვა  ელექტრონული პროგრამის მეშვეობით. </a:t>
                      </a:r>
                    </a:p>
                    <a:p>
                      <a:pPr marL="285750" lvl="0" indent="-285750" algn="just">
                        <a:spcBef>
                          <a:spcPts val="600"/>
                        </a:spcBef>
                        <a:buFont typeface="Wingdings" panose="05000000000000000000" pitchFamily="2" charset="2"/>
                        <a:buChar char="Ø"/>
                        <a:defRPr/>
                      </a:pPr>
                      <a:r>
                        <a:rPr lang="ka-GE" sz="1300" kern="0" dirty="0" smtClean="0">
                          <a:solidFill>
                            <a:prstClr val="black"/>
                          </a:solidFill>
                          <a:latin typeface="BPG Rioni" pitchFamily="34" charset="0"/>
                        </a:rPr>
                        <a:t>განხორციელდება  სხვადასხვა პირების მიერ მოთხოვნილი  საჯარო ინფორმაციების მომზადება და გაცემა; </a:t>
                      </a:r>
                    </a:p>
                    <a:p>
                      <a:pPr marL="285750" lvl="0" indent="-285750" algn="just">
                        <a:spcBef>
                          <a:spcPts val="600"/>
                        </a:spcBef>
                        <a:buFont typeface="Wingdings" panose="05000000000000000000" pitchFamily="2" charset="2"/>
                        <a:buChar char="Ø"/>
                        <a:defRPr/>
                      </a:pPr>
                      <a:r>
                        <a:rPr lang="ka-GE" sz="1300" kern="0" dirty="0" smtClean="0">
                          <a:solidFill>
                            <a:prstClr val="black"/>
                          </a:solidFill>
                          <a:latin typeface="BPG Rioni" pitchFamily="34" charset="0"/>
                        </a:rPr>
                        <a:t>თანამშრომელთა რაოდენობისა და ზოგიერთი ადმინისტრაციული ხარჯის შესახებ ყოველკვარტალური ინფორმაციის მომზადება და თავდაცვის სამინისტროში გადაგზავნა;</a:t>
                      </a:r>
                    </a:p>
                    <a:p>
                      <a:pPr marL="285750" lvl="0" indent="-285750" algn="just">
                        <a:spcBef>
                          <a:spcPts val="600"/>
                        </a:spcBef>
                        <a:buFont typeface="Wingdings" panose="05000000000000000000" pitchFamily="2" charset="2"/>
                        <a:buChar char="Ø"/>
                        <a:defRPr/>
                      </a:pPr>
                      <a:r>
                        <a:rPr lang="ka-GE" sz="1300" kern="0" dirty="0" smtClean="0">
                          <a:solidFill>
                            <a:prstClr val="black"/>
                          </a:solidFill>
                          <a:latin typeface="BPG Rioni" pitchFamily="34" charset="0"/>
                        </a:rPr>
                        <a:t>კომპეტენციის ფარგლებში კანონმდებლობით გათვალისწინებული სხვა უფლებამოსილებების განხორციელება.</a:t>
                      </a:r>
                    </a:p>
                    <a:p>
                      <a:pPr marL="285750" lvl="0" indent="-285750" algn="just">
                        <a:spcBef>
                          <a:spcPts val="600"/>
                        </a:spcBef>
                        <a:buFont typeface="Wingdings" panose="05000000000000000000" pitchFamily="2" charset="2"/>
                        <a:buChar char="Ø"/>
                        <a:defRPr/>
                      </a:pPr>
                      <a:r>
                        <a:rPr lang="ka-GE" sz="1300" kern="0" dirty="0" smtClean="0">
                          <a:solidFill>
                            <a:prstClr val="black"/>
                          </a:solidFill>
                          <a:latin typeface="BPG Rioni" pitchFamily="34" charset="0"/>
                        </a:rPr>
                        <a:t>აკადემიის ბიუჯეტის პროექტის შედგენა, რექტორისთვის წარდგენა და ბიუჯეტის შესრულების მონიტორინგი;</a:t>
                      </a:r>
                    </a:p>
                    <a:p>
                      <a:pPr marL="285750" lvl="0" indent="-285750" algn="just">
                        <a:spcBef>
                          <a:spcPts val="600"/>
                        </a:spcBef>
                        <a:buFont typeface="Wingdings" panose="05000000000000000000" pitchFamily="2" charset="2"/>
                        <a:buChar char="Ø"/>
                        <a:defRPr/>
                      </a:pPr>
                      <a:r>
                        <a:rPr lang="ka-GE" sz="1300" kern="0" dirty="0" smtClean="0">
                          <a:solidFill>
                            <a:prstClr val="black"/>
                          </a:solidFill>
                          <a:latin typeface="BPG Rioni" pitchFamily="34" charset="0"/>
                        </a:rPr>
                        <a:t>საგადასახადო, სახაზინო და საბანკო ოპერაციების წარმოება და განაცემთა ინფორმაციის ელექტრონული დეკლარირება კანონმდებლობის შესაბამისად; </a:t>
                      </a:r>
                    </a:p>
                    <a:p>
                      <a:pPr marL="285750" lvl="0" indent="-285750" algn="just">
                        <a:spcBef>
                          <a:spcPts val="600"/>
                        </a:spcBef>
                        <a:buFont typeface="Wingdings" panose="05000000000000000000" pitchFamily="2" charset="2"/>
                        <a:buChar char="Ø"/>
                        <a:defRPr/>
                      </a:pPr>
                      <a:r>
                        <a:rPr lang="ka-GE" sz="1300" kern="0" dirty="0" smtClean="0">
                          <a:solidFill>
                            <a:prstClr val="black"/>
                          </a:solidFill>
                          <a:latin typeface="BPG Rioni" pitchFamily="34" charset="0"/>
                        </a:rPr>
                        <a:t>ფინანსური ანგარიშგების მომზადება და საჭიროებისამებრ წარდგენა;</a:t>
                      </a:r>
                    </a:p>
                    <a:p>
                      <a:pPr marL="285750" lvl="0" indent="-285750" algn="just">
                        <a:spcBef>
                          <a:spcPts val="600"/>
                        </a:spcBef>
                        <a:buFont typeface="Wingdings" panose="05000000000000000000" pitchFamily="2" charset="2"/>
                        <a:buChar char="Ø"/>
                        <a:defRPr/>
                      </a:pPr>
                      <a:r>
                        <a:rPr lang="ka-GE" sz="1300" kern="0" dirty="0" smtClean="0">
                          <a:solidFill>
                            <a:prstClr val="black"/>
                          </a:solidFill>
                          <a:latin typeface="BPG Rioni" pitchFamily="34" charset="0"/>
                        </a:rPr>
                        <a:t>აკადემიის გეგმების რეალიზაციისათვის საჭირო ფინანსური რესურსების დაგეგმვა;</a:t>
                      </a:r>
                      <a:endParaRPr lang="ka-GE" sz="1300" kern="0" dirty="0">
                        <a:solidFill>
                          <a:prstClr val="black"/>
                        </a:solidFill>
                        <a:latin typeface="BPG Rioni" pitchFamily="34" charset="0"/>
                      </a:endParaRPr>
                    </a:p>
                  </a:txBody>
                  <a:tcPr>
                    <a:lnL w="12700" cmpd="sng">
                      <a:noFill/>
                    </a:lnL>
                    <a:lnR w="12700" cmpd="sng">
                      <a:noFill/>
                    </a:lnR>
                    <a:lnT w="12700" cmpd="sng">
                      <a:noFill/>
                    </a:lnT>
                    <a:lnB w="12700" cmpd="sng">
                      <a:noFill/>
                    </a:lnB>
                  </a:tcPr>
                </a:tc>
              </a:tr>
            </a:tbl>
          </a:graphicData>
        </a:graphic>
      </p:graphicFrame>
    </p:spTree>
    <p:extLst>
      <p:ext uri="{BB962C8B-B14F-4D97-AF65-F5344CB8AC3E}">
        <p14:creationId xmlns:p14="http://schemas.microsoft.com/office/powerpoint/2010/main" val="5310403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tile tx="0" ty="0" sx="100000" sy="100000" flip="none" algn="tl"/>
        </a:blipFill>
        <a:effectLst/>
      </p:bgPr>
    </p:bg>
    <p:spTree>
      <p:nvGrpSpPr>
        <p:cNvPr id="1" name=""/>
        <p:cNvGrpSpPr/>
        <p:nvPr/>
      </p:nvGrpSpPr>
      <p:grpSpPr>
        <a:xfrm>
          <a:off x="0" y="0"/>
          <a:ext cx="0" cy="0"/>
          <a:chOff x="0" y="0"/>
          <a:chExt cx="0" cy="0"/>
        </a:xfrm>
      </p:grpSpPr>
      <p:sp>
        <p:nvSpPr>
          <p:cNvPr id="4" name="Rectangle 3"/>
          <p:cNvSpPr/>
          <p:nvPr/>
        </p:nvSpPr>
        <p:spPr>
          <a:xfrm>
            <a:off x="4" y="294894"/>
            <a:ext cx="9144000" cy="489204"/>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cstate="print">
            <a:extLst>
              <a:ext uri="{28A0092B-C50C-407E-A947-70E740481C1C}">
                <a14:useLocalDpi xmlns:a14="http://schemas.microsoft.com/office/drawing/2010/main" val="0"/>
              </a:ext>
            </a:extLst>
          </a:blip>
          <a:stretch>
            <a:fillRect/>
          </a:stretch>
        </p:blipFill>
        <p:spPr>
          <a:xfrm>
            <a:off x="7924804" y="184485"/>
            <a:ext cx="710022" cy="710022"/>
          </a:xfrm>
          <a:prstGeom prst="rect">
            <a:avLst/>
          </a:prstGeom>
        </p:spPr>
      </p:pic>
      <p:sp>
        <p:nvSpPr>
          <p:cNvPr id="6" name="Rectangle 5"/>
          <p:cNvSpPr/>
          <p:nvPr/>
        </p:nvSpPr>
        <p:spPr>
          <a:xfrm>
            <a:off x="2426788" y="354830"/>
            <a:ext cx="4482317" cy="369332"/>
          </a:xfrm>
          <a:prstGeom prst="rect">
            <a:avLst/>
          </a:prstGeom>
        </p:spPr>
        <p:txBody>
          <a:bodyPr wrap="none">
            <a:spAutoFit/>
          </a:bodyPr>
          <a:lstStyle/>
          <a:p>
            <a:pPr algn="ctr"/>
            <a:r>
              <a:rPr lang="ka-GE" b="1" dirty="0">
                <a:latin typeface="BPG Banner Caps Alpha" pitchFamily="18" charset="0"/>
              </a:rPr>
              <a:t>შტაბის შესყიდვების სამმართველო</a:t>
            </a:r>
          </a:p>
        </p:txBody>
      </p:sp>
      <p:pic>
        <p:nvPicPr>
          <p:cNvPr id="9" name="Picture 3" descr="d:\NJACHVADZE\Desktop\DzalebiLogo.png"/>
          <p:cNvPicPr>
            <a:picLocks noChangeAspect="1" noChangeArrowheads="1"/>
          </p:cNvPicPr>
          <p:nvPr/>
        </p:nvPicPr>
        <p:blipFill>
          <a:blip cstate="print"/>
          <a:srcRect/>
          <a:stretch>
            <a:fillRect/>
          </a:stretch>
        </p:blipFill>
        <p:spPr bwMode="auto">
          <a:xfrm>
            <a:off x="381004" y="178194"/>
            <a:ext cx="736206" cy="736206"/>
          </a:xfrm>
          <a:prstGeom prst="rect">
            <a:avLst/>
          </a:prstGeom>
          <a:ln>
            <a:noFill/>
          </a:ln>
          <a:effectLst/>
        </p:spPr>
      </p:pic>
      <p:sp>
        <p:nvSpPr>
          <p:cNvPr id="13" name="Rectangle 12"/>
          <p:cNvSpPr/>
          <p:nvPr/>
        </p:nvSpPr>
        <p:spPr>
          <a:xfrm>
            <a:off x="304800" y="990600"/>
            <a:ext cx="8394892" cy="396455"/>
          </a:xfrm>
          <a:prstGeom prst="rect">
            <a:avLst/>
          </a:prstGeom>
        </p:spPr>
        <p:txBody>
          <a:bodyPr wrap="square">
            <a:spAutoFit/>
          </a:bodyPr>
          <a:lstStyle/>
          <a:p>
            <a:pPr algn="ctr">
              <a:lnSpc>
                <a:spcPct val="115000"/>
              </a:lnSpc>
              <a:spcAft>
                <a:spcPts val="1000"/>
              </a:spcAft>
            </a:pPr>
            <a:r>
              <a:rPr lang="ka-GE" b="1" dirty="0">
                <a:latin typeface="BPG Banner Caps Alpha" pitchFamily="18" charset="0"/>
                <a:ea typeface="Calibri"/>
                <a:cs typeface="Sylfaen"/>
              </a:rPr>
              <a:t>2020 წელს </a:t>
            </a:r>
            <a:r>
              <a:rPr lang="ka-GE" b="1" dirty="0">
                <a:solidFill>
                  <a:schemeClr val="accent2"/>
                </a:solidFill>
                <a:latin typeface="BPG Banner Caps Alpha" pitchFamily="18" charset="0"/>
                <a:ea typeface="Calibri"/>
                <a:cs typeface="Sylfaen"/>
              </a:rPr>
              <a:t>განხორციელებული</a:t>
            </a:r>
            <a:r>
              <a:rPr lang="ka-GE" b="1" dirty="0">
                <a:latin typeface="BPG Banner Caps Alpha" pitchFamily="18" charset="0"/>
                <a:ea typeface="Calibri"/>
                <a:cs typeface="Sylfaen"/>
              </a:rPr>
              <a:t> </a:t>
            </a:r>
            <a:r>
              <a:rPr lang="ka-GE" b="1" dirty="0" smtClean="0">
                <a:latin typeface="BPG Banner Caps Alpha" pitchFamily="18" charset="0"/>
                <a:ea typeface="Calibri"/>
                <a:cs typeface="Sylfaen"/>
              </a:rPr>
              <a:t>ძირითადი </a:t>
            </a:r>
            <a:r>
              <a:rPr lang="ka-GE" b="1" dirty="0">
                <a:latin typeface="BPG Banner Caps Alpha" pitchFamily="18" charset="0"/>
                <a:ea typeface="Calibri"/>
                <a:cs typeface="Sylfaen"/>
              </a:rPr>
              <a:t>შესყიდვები</a:t>
            </a:r>
            <a:endParaRPr lang="ru-RU" dirty="0">
              <a:latin typeface="Sylfaen" panose="010A0502050306030303" pitchFamily="18"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317348800"/>
              </p:ext>
            </p:extLst>
          </p:nvPr>
        </p:nvGraphicFramePr>
        <p:xfrm>
          <a:off x="381004" y="1752600"/>
          <a:ext cx="8318687" cy="4327652"/>
        </p:xfrm>
        <a:graphic>
          <a:graphicData uri="http://schemas.openxmlformats.org/drawingml/2006/table">
            <a:tbl>
              <a:tblPr firstRow="1" bandRow="1">
                <a:tableStyleId>{5940675A-B579-460E-94D1-54222C63F5DA}</a:tableStyleId>
              </a:tblPr>
              <a:tblGrid>
                <a:gridCol w="8318687"/>
              </a:tblGrid>
              <a:tr h="2932152">
                <a:tc>
                  <a:txBody>
                    <a:bodyPr/>
                    <a:lstStyle/>
                    <a:p>
                      <a:pPr marL="0" indent="0" algn="ctr">
                        <a:lnSpc>
                          <a:spcPct val="115000"/>
                        </a:lnSpc>
                        <a:spcAft>
                          <a:spcPts val="1000"/>
                        </a:spcAft>
                        <a:buNone/>
                      </a:pPr>
                      <a:r>
                        <a:rPr lang="ka-GE" sz="1600" b="1" dirty="0" smtClean="0">
                          <a:latin typeface="BPG Banner Caps Alpha" pitchFamily="18" charset="0"/>
                          <a:ea typeface="Calibri"/>
                          <a:cs typeface="Sylfaen"/>
                        </a:rPr>
                        <a:t>საგანმანათლებლო პროცესის მხარდაჭერა</a:t>
                      </a:r>
                    </a:p>
                    <a:p>
                      <a:pPr marL="285750" indent="-285750">
                        <a:lnSpc>
                          <a:spcPct val="115000"/>
                        </a:lnSpc>
                        <a:spcAft>
                          <a:spcPts val="1000"/>
                        </a:spcAft>
                        <a:buFont typeface="Wingdings" panose="05000000000000000000" pitchFamily="2" charset="2"/>
                        <a:buChar char="Ø"/>
                      </a:pPr>
                      <a:r>
                        <a:rPr lang="ka-GE" sz="1300" b="1" dirty="0" smtClean="0">
                          <a:latin typeface="BPG Rioni" pitchFamily="34" charset="0"/>
                          <a:ea typeface="Calibri"/>
                          <a:cs typeface="Sylfaen"/>
                        </a:rPr>
                        <a:t> </a:t>
                      </a:r>
                      <a:r>
                        <a:rPr lang="ka-GE" sz="1300" dirty="0" smtClean="0">
                          <a:latin typeface="BPG Rioni" pitchFamily="34" charset="0"/>
                          <a:ea typeface="Calibri"/>
                          <a:cs typeface="Sylfaen"/>
                        </a:rPr>
                        <a:t>ელ. საბიბლიოთეკო პროგრამაზე წვდომა;</a:t>
                      </a:r>
                    </a:p>
                    <a:p>
                      <a:pPr marL="285750" indent="-285750">
                        <a:lnSpc>
                          <a:spcPct val="115000"/>
                        </a:lnSpc>
                        <a:spcAft>
                          <a:spcPts val="1000"/>
                        </a:spcAft>
                        <a:buFont typeface="Wingdings" panose="05000000000000000000" pitchFamily="2" charset="2"/>
                        <a:buChar char="Ø"/>
                      </a:pPr>
                      <a:r>
                        <a:rPr lang="ka-GE" sz="1300" dirty="0" smtClean="0">
                          <a:latin typeface="BPG Rioni" pitchFamily="34" charset="0"/>
                          <a:ea typeface="Calibri"/>
                          <a:cs typeface="Sylfaen"/>
                        </a:rPr>
                        <a:t>მუზეუმისთვის საჭირო მასალები;</a:t>
                      </a:r>
                    </a:p>
                    <a:p>
                      <a:pPr marL="285750" indent="-285750">
                        <a:lnSpc>
                          <a:spcPct val="115000"/>
                        </a:lnSpc>
                        <a:spcAft>
                          <a:spcPts val="1000"/>
                        </a:spcAft>
                        <a:buFont typeface="Wingdings" panose="05000000000000000000" pitchFamily="2" charset="2"/>
                        <a:buChar char="Ø"/>
                      </a:pPr>
                      <a:r>
                        <a:rPr lang="ka-GE" sz="1300" dirty="0" smtClean="0">
                          <a:latin typeface="BPG Rioni" pitchFamily="34" charset="0"/>
                          <a:ea typeface="Calibri"/>
                          <a:cs typeface="Sylfaen"/>
                        </a:rPr>
                        <a:t>სამუზეუმო ექსპონატების დაზღვევა;</a:t>
                      </a:r>
                    </a:p>
                    <a:p>
                      <a:pPr marL="285750" indent="-285750">
                        <a:lnSpc>
                          <a:spcPct val="115000"/>
                        </a:lnSpc>
                        <a:spcAft>
                          <a:spcPts val="1000"/>
                        </a:spcAft>
                        <a:buFont typeface="Wingdings" panose="05000000000000000000" pitchFamily="2" charset="2"/>
                        <a:buChar char="Ø"/>
                      </a:pPr>
                      <a:r>
                        <a:rPr lang="ka-GE" sz="1300" dirty="0" smtClean="0">
                          <a:latin typeface="BPG Rioni" pitchFamily="34" charset="0"/>
                          <a:ea typeface="Calibri"/>
                          <a:cs typeface="Sylfaen"/>
                        </a:rPr>
                        <a:t>განათლების საერთაშორისო გამოფენა  „ექსპო ჯორჯია“ - მონაწილეობის მიღება;</a:t>
                      </a:r>
                    </a:p>
                    <a:p>
                      <a:pPr marL="285750" indent="-285750">
                        <a:lnSpc>
                          <a:spcPct val="115000"/>
                        </a:lnSpc>
                        <a:spcAft>
                          <a:spcPts val="1000"/>
                        </a:spcAft>
                        <a:buFont typeface="Wingdings" panose="05000000000000000000" pitchFamily="2" charset="2"/>
                        <a:buChar char="Ø"/>
                      </a:pPr>
                      <a:r>
                        <a:rPr lang="ka-GE" sz="1300" dirty="0" smtClean="0">
                          <a:latin typeface="BPG Rioni" pitchFamily="34" charset="0"/>
                          <a:ea typeface="Calibri"/>
                          <a:cs typeface="Sylfaen"/>
                        </a:rPr>
                        <a:t>საბიბლიოთეკო და სასწავლო სახელმძღვანელო წიგნები</a:t>
                      </a:r>
                    </a:p>
                    <a:p>
                      <a:pPr>
                        <a:lnSpc>
                          <a:spcPct val="115000"/>
                        </a:lnSpc>
                        <a:spcAft>
                          <a:spcPts val="1000"/>
                        </a:spcAft>
                      </a:pPr>
                      <a:endParaRPr lang="ka-GE" sz="1300" b="1" dirty="0" smtClean="0">
                        <a:latin typeface="BPG Rioni" pitchFamily="34" charset="0"/>
                        <a:ea typeface="Calibri"/>
                        <a:cs typeface="Sylfaen"/>
                      </a:endParaRPr>
                    </a:p>
                    <a:p>
                      <a:pPr marL="0" indent="0" algn="ctr">
                        <a:lnSpc>
                          <a:spcPct val="115000"/>
                        </a:lnSpc>
                        <a:spcAft>
                          <a:spcPts val="1000"/>
                        </a:spcAft>
                        <a:buNone/>
                      </a:pPr>
                      <a:r>
                        <a:rPr lang="ka-GE" sz="1600" b="1" dirty="0" smtClean="0">
                          <a:latin typeface="BPG Banner Caps Alpha" pitchFamily="18" charset="0"/>
                          <a:ea typeface="Calibri"/>
                          <a:cs typeface="Sylfaen"/>
                        </a:rPr>
                        <a:t>სამედიცინო უზრუნველყოფა</a:t>
                      </a:r>
                    </a:p>
                    <a:p>
                      <a:pPr marL="285750" indent="-285750">
                        <a:lnSpc>
                          <a:spcPct val="115000"/>
                        </a:lnSpc>
                        <a:spcAft>
                          <a:spcPts val="1000"/>
                        </a:spcAft>
                        <a:buFont typeface="Wingdings" panose="05000000000000000000" pitchFamily="2" charset="2"/>
                        <a:buChar char="Ø"/>
                      </a:pPr>
                      <a:r>
                        <a:rPr lang="ka-GE" sz="1300" dirty="0" smtClean="0">
                          <a:latin typeface="BPG Rioni" pitchFamily="34" charset="0"/>
                          <a:ea typeface="Calibri"/>
                          <a:cs typeface="Sylfaen"/>
                        </a:rPr>
                        <a:t>მედიკამენტებისა და სამედიცინო სახარჯი მასალები;</a:t>
                      </a:r>
                    </a:p>
                    <a:p>
                      <a:pPr marL="285750" indent="-285750">
                        <a:lnSpc>
                          <a:spcPct val="115000"/>
                        </a:lnSpc>
                        <a:spcAft>
                          <a:spcPts val="1000"/>
                        </a:spcAft>
                        <a:buFont typeface="Wingdings" panose="05000000000000000000" pitchFamily="2" charset="2"/>
                        <a:buChar char="Ø"/>
                      </a:pPr>
                      <a:r>
                        <a:rPr lang="ka-GE" sz="1300" dirty="0" smtClean="0">
                          <a:latin typeface="BPG Rioni" pitchFamily="34" charset="0"/>
                          <a:ea typeface="Calibri"/>
                          <a:cs typeface="Sylfaen"/>
                        </a:rPr>
                        <a:t>სტომატოლოგიური სკალერი;</a:t>
                      </a:r>
                    </a:p>
                    <a:p>
                      <a:pPr marL="285750" indent="-285750">
                        <a:lnSpc>
                          <a:spcPct val="115000"/>
                        </a:lnSpc>
                        <a:spcAft>
                          <a:spcPts val="1000"/>
                        </a:spcAft>
                        <a:buFont typeface="Wingdings" panose="05000000000000000000" pitchFamily="2" charset="2"/>
                        <a:buChar char="Ø"/>
                      </a:pPr>
                      <a:r>
                        <a:rPr lang="ka-GE" sz="1300" dirty="0" smtClean="0">
                          <a:latin typeface="BPG Rioni" pitchFamily="34" charset="0"/>
                          <a:ea typeface="Calibri"/>
                          <a:cs typeface="Sylfaen"/>
                        </a:rPr>
                        <a:t>პირბადეები და სადეზინფექციო საშუალებები;</a:t>
                      </a:r>
                    </a:p>
                    <a:p>
                      <a:pPr marL="285750" indent="-285750">
                        <a:lnSpc>
                          <a:spcPct val="115000"/>
                        </a:lnSpc>
                        <a:spcAft>
                          <a:spcPts val="1000"/>
                        </a:spcAft>
                        <a:buFont typeface="Wingdings" panose="05000000000000000000" pitchFamily="2" charset="2"/>
                        <a:buChar char="Ø"/>
                      </a:pPr>
                      <a:r>
                        <a:rPr lang="ka-GE" sz="1300" dirty="0" smtClean="0">
                          <a:latin typeface="BPG Rioni" pitchFamily="34" charset="0"/>
                          <a:ea typeface="Calibri"/>
                          <a:cs typeface="Sylfaen"/>
                        </a:rPr>
                        <a:t>ფიზიოთერაპიის აპარატი;</a:t>
                      </a:r>
                      <a:endParaRPr lang="ka-GE" sz="1300" dirty="0">
                        <a:latin typeface="BPG Rioni" pitchFamily="34" charset="0"/>
                        <a:ea typeface="Calibri"/>
                        <a:cs typeface="Sylfaen"/>
                      </a:endParaRPr>
                    </a:p>
                  </a:txBody>
                  <a:tcPr>
                    <a:lnL w="12700" cmpd="sng">
                      <a:noFill/>
                    </a:lnL>
                    <a:lnR w="12700" cmpd="sng">
                      <a:noFill/>
                    </a:lnR>
                    <a:lnT w="12700" cmpd="sng">
                      <a:noFill/>
                    </a:lnT>
                    <a:lnB w="12700" cmpd="sng">
                      <a:noFill/>
                    </a:lnB>
                  </a:tcPr>
                </a:tc>
              </a:tr>
            </a:tbl>
          </a:graphicData>
        </a:graphic>
      </p:graphicFrame>
    </p:spTree>
    <p:extLst>
      <p:ext uri="{BB962C8B-B14F-4D97-AF65-F5344CB8AC3E}">
        <p14:creationId xmlns:p14="http://schemas.microsoft.com/office/powerpoint/2010/main" val="9812372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tile tx="0" ty="0" sx="100000" sy="100000" flip="none" algn="tl"/>
        </a:blipFill>
        <a:effectLst/>
      </p:bgPr>
    </p:bg>
    <p:spTree>
      <p:nvGrpSpPr>
        <p:cNvPr id="1" name=""/>
        <p:cNvGrpSpPr/>
        <p:nvPr/>
      </p:nvGrpSpPr>
      <p:grpSpPr>
        <a:xfrm>
          <a:off x="0" y="0"/>
          <a:ext cx="0" cy="0"/>
          <a:chOff x="0" y="0"/>
          <a:chExt cx="0" cy="0"/>
        </a:xfrm>
      </p:grpSpPr>
      <p:sp>
        <p:nvSpPr>
          <p:cNvPr id="4" name="Rectangle 3"/>
          <p:cNvSpPr/>
          <p:nvPr/>
        </p:nvSpPr>
        <p:spPr>
          <a:xfrm>
            <a:off x="4" y="294894"/>
            <a:ext cx="9144000" cy="489204"/>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cstate="print">
            <a:extLst>
              <a:ext uri="{28A0092B-C50C-407E-A947-70E740481C1C}">
                <a14:useLocalDpi xmlns:a14="http://schemas.microsoft.com/office/drawing/2010/main" val="0"/>
              </a:ext>
            </a:extLst>
          </a:blip>
          <a:stretch>
            <a:fillRect/>
          </a:stretch>
        </p:blipFill>
        <p:spPr>
          <a:xfrm>
            <a:off x="7924804" y="184485"/>
            <a:ext cx="710022" cy="710022"/>
          </a:xfrm>
          <a:prstGeom prst="rect">
            <a:avLst/>
          </a:prstGeom>
        </p:spPr>
      </p:pic>
      <p:sp>
        <p:nvSpPr>
          <p:cNvPr id="6" name="Rectangle 5"/>
          <p:cNvSpPr/>
          <p:nvPr/>
        </p:nvSpPr>
        <p:spPr>
          <a:xfrm>
            <a:off x="2426788" y="354830"/>
            <a:ext cx="4482317" cy="369332"/>
          </a:xfrm>
          <a:prstGeom prst="rect">
            <a:avLst/>
          </a:prstGeom>
        </p:spPr>
        <p:txBody>
          <a:bodyPr wrap="none">
            <a:spAutoFit/>
          </a:bodyPr>
          <a:lstStyle/>
          <a:p>
            <a:pPr algn="ctr"/>
            <a:r>
              <a:rPr lang="ka-GE" b="1" dirty="0">
                <a:latin typeface="BPG Banner Caps Alpha" pitchFamily="18" charset="0"/>
              </a:rPr>
              <a:t>შტაბის შესყიდვების სამმართველო</a:t>
            </a:r>
          </a:p>
        </p:txBody>
      </p:sp>
      <p:pic>
        <p:nvPicPr>
          <p:cNvPr id="9" name="Picture 3" descr="d:\NJACHVADZE\Desktop\DzalebiLogo.png"/>
          <p:cNvPicPr>
            <a:picLocks noChangeAspect="1" noChangeArrowheads="1"/>
          </p:cNvPicPr>
          <p:nvPr/>
        </p:nvPicPr>
        <p:blipFill>
          <a:blip cstate="print"/>
          <a:srcRect/>
          <a:stretch>
            <a:fillRect/>
          </a:stretch>
        </p:blipFill>
        <p:spPr bwMode="auto">
          <a:xfrm>
            <a:off x="381004" y="178194"/>
            <a:ext cx="736206" cy="736206"/>
          </a:xfrm>
          <a:prstGeom prst="rect">
            <a:avLst/>
          </a:prstGeom>
          <a:ln>
            <a:noFill/>
          </a:ln>
          <a:effectLst/>
        </p:spPr>
      </p:pic>
      <p:sp>
        <p:nvSpPr>
          <p:cNvPr id="13" name="Rectangle 12"/>
          <p:cNvSpPr/>
          <p:nvPr/>
        </p:nvSpPr>
        <p:spPr>
          <a:xfrm>
            <a:off x="304800" y="990600"/>
            <a:ext cx="8394892" cy="396455"/>
          </a:xfrm>
          <a:prstGeom prst="rect">
            <a:avLst/>
          </a:prstGeom>
        </p:spPr>
        <p:txBody>
          <a:bodyPr wrap="square">
            <a:spAutoFit/>
          </a:bodyPr>
          <a:lstStyle/>
          <a:p>
            <a:pPr algn="ctr">
              <a:lnSpc>
                <a:spcPct val="115000"/>
              </a:lnSpc>
              <a:spcAft>
                <a:spcPts val="1000"/>
              </a:spcAft>
            </a:pPr>
            <a:r>
              <a:rPr lang="ka-GE" b="1" dirty="0" smtClean="0">
                <a:latin typeface="BPG Banner Caps Alpha" pitchFamily="18" charset="0"/>
                <a:ea typeface="Calibri"/>
                <a:cs typeface="Sylfaen"/>
              </a:rPr>
              <a:t>2020 წელს </a:t>
            </a:r>
            <a:r>
              <a:rPr lang="ka-GE" b="1" dirty="0" smtClean="0">
                <a:solidFill>
                  <a:schemeClr val="accent2"/>
                </a:solidFill>
                <a:latin typeface="BPG Banner Caps Alpha" pitchFamily="18" charset="0"/>
                <a:ea typeface="Calibri"/>
                <a:cs typeface="Sylfaen"/>
              </a:rPr>
              <a:t>განხორციელებული</a:t>
            </a:r>
            <a:r>
              <a:rPr lang="ka-GE" b="1" dirty="0" smtClean="0">
                <a:latin typeface="BPG Banner Caps Alpha" pitchFamily="18" charset="0"/>
                <a:ea typeface="Calibri"/>
                <a:cs typeface="Sylfaen"/>
              </a:rPr>
              <a:t> ძირითადი შესყიდვები</a:t>
            </a:r>
            <a:endParaRPr lang="ru-RU" dirty="0">
              <a:latin typeface="Sylfaen" panose="010A0502050306030303" pitchFamily="18"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3936557178"/>
              </p:ext>
            </p:extLst>
          </p:nvPr>
        </p:nvGraphicFramePr>
        <p:xfrm>
          <a:off x="381004" y="1752600"/>
          <a:ext cx="8318687" cy="4203700"/>
        </p:xfrm>
        <a:graphic>
          <a:graphicData uri="http://schemas.openxmlformats.org/drawingml/2006/table">
            <a:tbl>
              <a:tblPr firstRow="1" bandRow="1">
                <a:tableStyleId>{5940675A-B579-460E-94D1-54222C63F5DA}</a:tableStyleId>
              </a:tblPr>
              <a:tblGrid>
                <a:gridCol w="8318687"/>
              </a:tblGrid>
              <a:tr h="2932152">
                <a:tc>
                  <a:txBody>
                    <a:bodyPr/>
                    <a:lstStyle/>
                    <a:p>
                      <a:pPr marL="0" indent="0" algn="ctr">
                        <a:lnSpc>
                          <a:spcPct val="115000"/>
                        </a:lnSpc>
                        <a:spcAft>
                          <a:spcPts val="1000"/>
                        </a:spcAft>
                        <a:buNone/>
                      </a:pPr>
                      <a:r>
                        <a:rPr lang="ka-GE" sz="1600" b="1" dirty="0" smtClean="0">
                          <a:latin typeface="BPG Banner Caps Alpha" pitchFamily="18" charset="0"/>
                          <a:ea typeface="Calibri"/>
                          <a:cs typeface="Sylfaen"/>
                        </a:rPr>
                        <a:t>ფორმა -</a:t>
                      </a:r>
                      <a:r>
                        <a:rPr lang="en-US" sz="1600" b="1" dirty="0" smtClean="0">
                          <a:latin typeface="BPG Banner Caps Alpha" pitchFamily="18" charset="0"/>
                          <a:ea typeface="Calibri"/>
                          <a:cs typeface="Sylfaen"/>
                        </a:rPr>
                        <a:t> </a:t>
                      </a:r>
                      <a:r>
                        <a:rPr lang="ka-GE" sz="1600" b="1" dirty="0" smtClean="0">
                          <a:latin typeface="BPG Banner Caps Alpha" pitchFamily="18" charset="0"/>
                          <a:ea typeface="Calibri"/>
                          <a:cs typeface="Sylfaen"/>
                        </a:rPr>
                        <a:t>აღჭურვა, ინფრასტრუქტურა,  მატერიალურ - ტექნიკური უზრუნველყოფა</a:t>
                      </a:r>
                      <a:endParaRPr lang="ru-RU" sz="1600" b="1" dirty="0" smtClean="0">
                        <a:latin typeface="Sylfaen" panose="010A0502050306030303" pitchFamily="18" charset="0"/>
                        <a:ea typeface="Calibri"/>
                        <a:cs typeface="Sylfaen"/>
                      </a:endParaRPr>
                    </a:p>
                    <a:p>
                      <a:pPr marL="342900" indent="-342900">
                        <a:lnSpc>
                          <a:spcPct val="170000"/>
                        </a:lnSpc>
                        <a:buFont typeface="Wingdings"/>
                        <a:buChar char=""/>
                      </a:pPr>
                      <a:r>
                        <a:rPr lang="ka-GE" sz="1300" dirty="0" smtClean="0">
                          <a:latin typeface="BPG Rioni" pitchFamily="34" charset="0"/>
                          <a:ea typeface="Calibri"/>
                          <a:cs typeface="Sylfaen"/>
                        </a:rPr>
                        <a:t>სანივთე ქონება;</a:t>
                      </a:r>
                    </a:p>
                    <a:p>
                      <a:pPr marL="342900" indent="-342900">
                        <a:lnSpc>
                          <a:spcPct val="170000"/>
                        </a:lnSpc>
                        <a:buFont typeface="Wingdings"/>
                        <a:buChar char=""/>
                      </a:pPr>
                      <a:r>
                        <a:rPr lang="ka-GE" sz="1300" dirty="0" smtClean="0">
                          <a:latin typeface="BPG Rioni" pitchFamily="34" charset="0"/>
                          <a:ea typeface="Calibri"/>
                          <a:cs typeface="Sylfaen"/>
                        </a:rPr>
                        <a:t>ავტომობილების დაზღვევა;</a:t>
                      </a:r>
                    </a:p>
                    <a:p>
                      <a:pPr marL="342900" indent="-342900">
                        <a:lnSpc>
                          <a:spcPct val="170000"/>
                        </a:lnSpc>
                        <a:buFont typeface="Wingdings"/>
                        <a:buChar char=""/>
                      </a:pPr>
                      <a:r>
                        <a:rPr lang="ka-GE" sz="1300" dirty="0" smtClean="0">
                          <a:latin typeface="BPG Rioni" pitchFamily="34" charset="0"/>
                          <a:ea typeface="Calibri"/>
                          <a:cs typeface="Sylfaen"/>
                        </a:rPr>
                        <a:t>აუზის წყლის მოვლის საშუალებები;</a:t>
                      </a:r>
                    </a:p>
                    <a:p>
                      <a:pPr marL="342900" indent="-342900">
                        <a:lnSpc>
                          <a:spcPct val="170000"/>
                        </a:lnSpc>
                        <a:buFont typeface="Wingdings"/>
                        <a:buChar char=""/>
                      </a:pPr>
                      <a:r>
                        <a:rPr lang="ka-GE" sz="1300" dirty="0" smtClean="0">
                          <a:latin typeface="BPG Rioni" pitchFamily="34" charset="0"/>
                          <a:ea typeface="Calibri"/>
                          <a:cs typeface="Sylfaen"/>
                        </a:rPr>
                        <a:t>ავტოტექმომსახურება</a:t>
                      </a:r>
                    </a:p>
                    <a:p>
                      <a:pPr marL="342900" indent="-342900">
                        <a:lnSpc>
                          <a:spcPct val="170000"/>
                        </a:lnSpc>
                        <a:buFont typeface="Wingdings"/>
                        <a:buChar char=""/>
                      </a:pPr>
                      <a:r>
                        <a:rPr lang="ka-GE" sz="1300" dirty="0" smtClean="0">
                          <a:latin typeface="BPG Rioni" pitchFamily="34" charset="0"/>
                          <a:ea typeface="Calibri"/>
                          <a:cs typeface="Sylfaen"/>
                        </a:rPr>
                        <a:t>სასადილოს  სხვადასხვა სახის ჭურჭელი;</a:t>
                      </a:r>
                    </a:p>
                    <a:p>
                      <a:pPr marL="342900" indent="-342900">
                        <a:lnSpc>
                          <a:spcPct val="170000"/>
                        </a:lnSpc>
                        <a:buFont typeface="Wingdings"/>
                        <a:buChar char=""/>
                      </a:pPr>
                      <a:r>
                        <a:rPr lang="ka-GE" sz="1300" dirty="0" smtClean="0">
                          <a:latin typeface="BPG Rioni" pitchFamily="34" charset="0"/>
                          <a:ea typeface="Calibri"/>
                          <a:cs typeface="Sylfaen"/>
                        </a:rPr>
                        <a:t>დაცვის სისტემები (კამერები) შეკეთება; </a:t>
                      </a:r>
                    </a:p>
                    <a:p>
                      <a:pPr marL="342900" indent="-342900">
                        <a:lnSpc>
                          <a:spcPct val="170000"/>
                        </a:lnSpc>
                        <a:buFont typeface="Wingdings"/>
                        <a:buChar char=""/>
                      </a:pPr>
                      <a:r>
                        <a:rPr lang="ka-GE" sz="1300" dirty="0" smtClean="0">
                          <a:latin typeface="BPG Rioni" pitchFamily="34" charset="0"/>
                          <a:ea typeface="Calibri"/>
                          <a:cs typeface="Sylfaen"/>
                        </a:rPr>
                        <a:t>ლეპტოპები და პერსონალური კომპიუტერები;</a:t>
                      </a:r>
                    </a:p>
                    <a:p>
                      <a:pPr marL="342900" indent="-342900">
                        <a:lnSpc>
                          <a:spcPct val="170000"/>
                        </a:lnSpc>
                        <a:buFont typeface="Wingdings"/>
                        <a:buChar char=""/>
                      </a:pPr>
                      <a:r>
                        <a:rPr lang="ka-GE" sz="1300" dirty="0" smtClean="0">
                          <a:latin typeface="BPG Rioni" pitchFamily="34" charset="0"/>
                          <a:ea typeface="Calibri"/>
                          <a:cs typeface="Sylfaen"/>
                        </a:rPr>
                        <a:t>კონდიციონერები;</a:t>
                      </a:r>
                    </a:p>
                    <a:p>
                      <a:pPr marL="342900" indent="-342900">
                        <a:lnSpc>
                          <a:spcPct val="170000"/>
                        </a:lnSpc>
                        <a:buFont typeface="Wingdings"/>
                        <a:buChar char=""/>
                      </a:pPr>
                      <a:r>
                        <a:rPr lang="ka-GE" sz="1300" dirty="0" smtClean="0">
                          <a:latin typeface="BPG Rioni" pitchFamily="34" charset="0"/>
                          <a:ea typeface="Calibri"/>
                          <a:cs typeface="Sylfaen"/>
                        </a:rPr>
                        <a:t>მაღალი ძაბვის ტრანსფორმატორის შეკეთება;</a:t>
                      </a:r>
                    </a:p>
                    <a:p>
                      <a:pPr marL="342900" indent="-342900">
                        <a:lnSpc>
                          <a:spcPct val="170000"/>
                        </a:lnSpc>
                        <a:buFont typeface="Wingdings"/>
                        <a:buChar char=""/>
                      </a:pPr>
                      <a:r>
                        <a:rPr lang="ka-GE" sz="1300" dirty="0" smtClean="0">
                          <a:latin typeface="BPG Rioni" pitchFamily="34" charset="0"/>
                          <a:ea typeface="Calibri"/>
                          <a:cs typeface="Sylfaen"/>
                        </a:rPr>
                        <a:t>ტელევიზორები;</a:t>
                      </a:r>
                    </a:p>
                    <a:p>
                      <a:pPr marL="342900" indent="-342900">
                        <a:lnSpc>
                          <a:spcPct val="170000"/>
                        </a:lnSpc>
                        <a:buFont typeface="Wingdings"/>
                        <a:buChar char=""/>
                      </a:pPr>
                      <a:r>
                        <a:rPr lang="ka-GE" sz="1300" dirty="0" smtClean="0">
                          <a:latin typeface="BPG Rioni" pitchFamily="34" charset="0"/>
                          <a:ea typeface="Calibri"/>
                          <a:cs typeface="Sylfaen"/>
                        </a:rPr>
                        <a:t>გახმოვანების აპარატურა;</a:t>
                      </a:r>
                      <a:r>
                        <a:rPr lang="ka-GE" sz="1300" dirty="0" smtClean="0">
                          <a:latin typeface="Sylfaen" panose="010A0502050306030303" pitchFamily="18" charset="0"/>
                          <a:ea typeface="Calibri"/>
                          <a:cs typeface="Sylfaen"/>
                        </a:rPr>
                        <a:t>	</a:t>
                      </a:r>
                      <a:endParaRPr lang="ru-RU" sz="1300" dirty="0">
                        <a:latin typeface="Sylfaen" panose="010A0502050306030303" pitchFamily="18" charset="0"/>
                      </a:endParaRPr>
                    </a:p>
                  </a:txBody>
                  <a:tcPr>
                    <a:lnL w="12700" cmpd="sng">
                      <a:noFill/>
                    </a:lnL>
                    <a:lnR w="12700" cmpd="sng">
                      <a:noFill/>
                    </a:lnR>
                    <a:lnT w="12700" cmpd="sng">
                      <a:noFill/>
                    </a:lnT>
                    <a:lnB w="12700" cmpd="sng">
                      <a:noFill/>
                    </a:lnB>
                  </a:tcPr>
                </a:tc>
              </a:tr>
            </a:tbl>
          </a:graphicData>
        </a:graphic>
      </p:graphicFrame>
    </p:spTree>
    <p:extLst>
      <p:ext uri="{BB962C8B-B14F-4D97-AF65-F5344CB8AC3E}">
        <p14:creationId xmlns:p14="http://schemas.microsoft.com/office/powerpoint/2010/main" val="1604608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tile tx="0" ty="0" sx="100000" sy="100000" flip="none" algn="tl"/>
        </a:blipFill>
        <a:effectLst/>
      </p:bgPr>
    </p:bg>
    <p:spTree>
      <p:nvGrpSpPr>
        <p:cNvPr id="1" name=""/>
        <p:cNvGrpSpPr/>
        <p:nvPr/>
      </p:nvGrpSpPr>
      <p:grpSpPr>
        <a:xfrm>
          <a:off x="0" y="0"/>
          <a:ext cx="0" cy="0"/>
          <a:chOff x="0" y="0"/>
          <a:chExt cx="0" cy="0"/>
        </a:xfrm>
      </p:grpSpPr>
      <p:sp>
        <p:nvSpPr>
          <p:cNvPr id="4" name="Rectangle 3"/>
          <p:cNvSpPr/>
          <p:nvPr/>
        </p:nvSpPr>
        <p:spPr>
          <a:xfrm>
            <a:off x="4" y="294894"/>
            <a:ext cx="9144000" cy="489204"/>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cstate="print">
            <a:extLst>
              <a:ext uri="{28A0092B-C50C-407E-A947-70E740481C1C}">
                <a14:useLocalDpi xmlns:a14="http://schemas.microsoft.com/office/drawing/2010/main" val="0"/>
              </a:ext>
            </a:extLst>
          </a:blip>
          <a:stretch>
            <a:fillRect/>
          </a:stretch>
        </p:blipFill>
        <p:spPr>
          <a:xfrm>
            <a:off x="7924804" y="184485"/>
            <a:ext cx="710022" cy="710022"/>
          </a:xfrm>
          <a:prstGeom prst="rect">
            <a:avLst/>
          </a:prstGeom>
        </p:spPr>
      </p:pic>
      <p:sp>
        <p:nvSpPr>
          <p:cNvPr id="6" name="Rectangle 5"/>
          <p:cNvSpPr/>
          <p:nvPr/>
        </p:nvSpPr>
        <p:spPr>
          <a:xfrm>
            <a:off x="2426788" y="354830"/>
            <a:ext cx="4482317" cy="369332"/>
          </a:xfrm>
          <a:prstGeom prst="rect">
            <a:avLst/>
          </a:prstGeom>
        </p:spPr>
        <p:txBody>
          <a:bodyPr wrap="none">
            <a:spAutoFit/>
          </a:bodyPr>
          <a:lstStyle/>
          <a:p>
            <a:pPr algn="ctr"/>
            <a:r>
              <a:rPr lang="ka-GE" b="1" dirty="0">
                <a:latin typeface="BPG Banner Caps Alpha" pitchFamily="18" charset="0"/>
              </a:rPr>
              <a:t>შტაბის შესყიდვების სამმართველო</a:t>
            </a:r>
          </a:p>
        </p:txBody>
      </p:sp>
      <p:pic>
        <p:nvPicPr>
          <p:cNvPr id="9" name="Picture 3" descr="d:\NJACHVADZE\Desktop\DzalebiLogo.png"/>
          <p:cNvPicPr>
            <a:picLocks noChangeAspect="1" noChangeArrowheads="1"/>
          </p:cNvPicPr>
          <p:nvPr/>
        </p:nvPicPr>
        <p:blipFill>
          <a:blip cstate="print"/>
          <a:srcRect/>
          <a:stretch>
            <a:fillRect/>
          </a:stretch>
        </p:blipFill>
        <p:spPr bwMode="auto">
          <a:xfrm>
            <a:off x="381004" y="178194"/>
            <a:ext cx="736206" cy="736206"/>
          </a:xfrm>
          <a:prstGeom prst="rect">
            <a:avLst/>
          </a:prstGeom>
          <a:ln>
            <a:noFill/>
          </a:ln>
          <a:effectLst/>
        </p:spPr>
      </p:pic>
      <p:sp>
        <p:nvSpPr>
          <p:cNvPr id="13" name="Rectangle 12"/>
          <p:cNvSpPr/>
          <p:nvPr/>
        </p:nvSpPr>
        <p:spPr>
          <a:xfrm>
            <a:off x="304800" y="1392985"/>
            <a:ext cx="8394892" cy="396455"/>
          </a:xfrm>
          <a:prstGeom prst="rect">
            <a:avLst/>
          </a:prstGeom>
        </p:spPr>
        <p:txBody>
          <a:bodyPr wrap="square">
            <a:spAutoFit/>
          </a:bodyPr>
          <a:lstStyle/>
          <a:p>
            <a:pPr algn="ctr">
              <a:lnSpc>
                <a:spcPct val="115000"/>
              </a:lnSpc>
              <a:spcAft>
                <a:spcPts val="1000"/>
              </a:spcAft>
            </a:pPr>
            <a:r>
              <a:rPr lang="ka-GE" b="1" dirty="0" smtClean="0">
                <a:latin typeface="BPG Banner Caps Alpha" pitchFamily="18" charset="0"/>
                <a:ea typeface="Calibri"/>
                <a:cs typeface="Sylfaen"/>
              </a:rPr>
              <a:t>2020 წელს </a:t>
            </a:r>
            <a:r>
              <a:rPr lang="ka-GE" b="1" dirty="0" smtClean="0">
                <a:solidFill>
                  <a:schemeClr val="accent2"/>
                </a:solidFill>
                <a:latin typeface="BPG Banner Caps Alpha" pitchFamily="18" charset="0"/>
                <a:ea typeface="Calibri"/>
                <a:cs typeface="Sylfaen"/>
              </a:rPr>
              <a:t>განხორციელებული</a:t>
            </a:r>
            <a:r>
              <a:rPr lang="ka-GE" b="1" dirty="0" smtClean="0">
                <a:latin typeface="BPG Banner Caps Alpha" pitchFamily="18" charset="0"/>
                <a:ea typeface="Calibri"/>
                <a:cs typeface="Sylfaen"/>
              </a:rPr>
              <a:t> ძირითადი შესყიდვები</a:t>
            </a:r>
            <a:endParaRPr lang="ru-RU" dirty="0">
              <a:latin typeface="Sylfaen" panose="010A0502050306030303" pitchFamily="18"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4110941887"/>
              </p:ext>
            </p:extLst>
          </p:nvPr>
        </p:nvGraphicFramePr>
        <p:xfrm>
          <a:off x="381005" y="2133600"/>
          <a:ext cx="3962396" cy="3360420"/>
        </p:xfrm>
        <a:graphic>
          <a:graphicData uri="http://schemas.openxmlformats.org/drawingml/2006/table">
            <a:tbl>
              <a:tblPr firstRow="1" bandRow="1">
                <a:tableStyleId>{5940675A-B579-460E-94D1-54222C63F5DA}</a:tableStyleId>
              </a:tblPr>
              <a:tblGrid>
                <a:gridCol w="3962396"/>
              </a:tblGrid>
              <a:tr h="2932152">
                <a:tc>
                  <a:txBody>
                    <a:bodyPr/>
                    <a:lstStyle/>
                    <a:p>
                      <a:pPr marL="228600" indent="-228600">
                        <a:lnSpc>
                          <a:spcPct val="150000"/>
                        </a:lnSpc>
                        <a:buFont typeface="Wingdings"/>
                        <a:buChar char=""/>
                      </a:pPr>
                      <a:r>
                        <a:rPr lang="en-US" sz="1300" dirty="0" smtClean="0">
                          <a:solidFill>
                            <a:prstClr val="black"/>
                          </a:solidFill>
                          <a:latin typeface="BPG Rioni" pitchFamily="34" charset="0"/>
                          <a:ea typeface="Calibri"/>
                          <a:cs typeface="Sylfaen"/>
                        </a:rPr>
                        <a:t> </a:t>
                      </a:r>
                      <a:r>
                        <a:rPr lang="ka-GE" sz="1300" dirty="0" smtClean="0">
                          <a:solidFill>
                            <a:prstClr val="black"/>
                          </a:solidFill>
                          <a:latin typeface="BPG Rioni" pitchFamily="34" charset="0"/>
                          <a:ea typeface="Calibri"/>
                          <a:cs typeface="Sylfaen"/>
                        </a:rPr>
                        <a:t>სარეცხის  საშრობი მანქანები;</a:t>
                      </a:r>
                      <a:endParaRPr lang="en-US" sz="1300" dirty="0" smtClean="0">
                        <a:solidFill>
                          <a:prstClr val="black"/>
                        </a:solidFill>
                        <a:latin typeface="BPG Rioni" pitchFamily="34" charset="0"/>
                        <a:ea typeface="Calibri"/>
                        <a:cs typeface="Sylfaen"/>
                      </a:endParaRPr>
                    </a:p>
                    <a:p>
                      <a:pPr marL="228600" indent="-228600">
                        <a:lnSpc>
                          <a:spcPct val="150000"/>
                        </a:lnSpc>
                        <a:buFont typeface="Wingdings"/>
                        <a:buChar char=""/>
                      </a:pPr>
                      <a:r>
                        <a:rPr lang="ka-GE" sz="1300" dirty="0" smtClean="0">
                          <a:solidFill>
                            <a:prstClr val="black"/>
                          </a:solidFill>
                          <a:latin typeface="BPG Rioni" pitchFamily="34" charset="0"/>
                          <a:ea typeface="Calibri"/>
                          <a:cs typeface="Sylfaen"/>
                        </a:rPr>
                        <a:t>სასმელი წყლის დისპენსერები;</a:t>
                      </a:r>
                      <a:endParaRPr lang="en-US" sz="1300" dirty="0" smtClean="0">
                        <a:solidFill>
                          <a:prstClr val="black"/>
                        </a:solidFill>
                        <a:latin typeface="BPG Rioni" pitchFamily="34" charset="0"/>
                        <a:ea typeface="Calibri"/>
                        <a:cs typeface="Sylfaen"/>
                      </a:endParaRPr>
                    </a:p>
                    <a:p>
                      <a:pPr marL="228600" indent="-228600">
                        <a:lnSpc>
                          <a:spcPct val="150000"/>
                        </a:lnSpc>
                        <a:buFont typeface="Wingdings"/>
                        <a:buChar char=""/>
                      </a:pPr>
                      <a:r>
                        <a:rPr lang="ka-GE" sz="1300" dirty="0" smtClean="0">
                          <a:solidFill>
                            <a:prstClr val="black"/>
                          </a:solidFill>
                          <a:latin typeface="BPG Rioni" pitchFamily="34" charset="0"/>
                          <a:ea typeface="Calibri"/>
                          <a:cs typeface="Sylfaen"/>
                        </a:rPr>
                        <a:t>დროშები;</a:t>
                      </a:r>
                    </a:p>
                    <a:p>
                      <a:pPr marL="228600" indent="-228600">
                        <a:lnSpc>
                          <a:spcPct val="150000"/>
                        </a:lnSpc>
                        <a:buFont typeface="Wingdings"/>
                        <a:buChar char=""/>
                      </a:pPr>
                      <a:r>
                        <a:rPr lang="ka-GE" sz="1300" dirty="0" smtClean="0">
                          <a:solidFill>
                            <a:prstClr val="black"/>
                          </a:solidFill>
                          <a:latin typeface="BPG Rioni" pitchFamily="34" charset="0"/>
                          <a:ea typeface="Calibri"/>
                          <a:cs typeface="Sylfaen"/>
                        </a:rPr>
                        <a:t>მტვერსასრუტები;</a:t>
                      </a:r>
                    </a:p>
                    <a:p>
                      <a:pPr marL="228600" indent="-228600">
                        <a:lnSpc>
                          <a:spcPct val="150000"/>
                        </a:lnSpc>
                        <a:buFont typeface="Wingdings"/>
                        <a:buChar char=""/>
                      </a:pPr>
                      <a:r>
                        <a:rPr lang="ka-GE" sz="1300" dirty="0" smtClean="0">
                          <a:solidFill>
                            <a:prstClr val="black"/>
                          </a:solidFill>
                          <a:latin typeface="BPG Rioni" pitchFamily="34" charset="0"/>
                          <a:ea typeface="Calibri"/>
                          <a:cs typeface="Sylfaen"/>
                        </a:rPr>
                        <a:t>ფერადი და შავთეთრი პრინტერები;</a:t>
                      </a:r>
                    </a:p>
                    <a:p>
                      <a:pPr marL="228600" indent="-228600">
                        <a:lnSpc>
                          <a:spcPct val="150000"/>
                        </a:lnSpc>
                        <a:buFont typeface="Wingdings"/>
                        <a:buChar char=""/>
                      </a:pPr>
                      <a:r>
                        <a:rPr lang="ka-GE" sz="1300" dirty="0" smtClean="0">
                          <a:solidFill>
                            <a:prstClr val="black"/>
                          </a:solidFill>
                          <a:latin typeface="BPG Rioni" pitchFamily="34" charset="0"/>
                          <a:ea typeface="Calibri"/>
                          <a:cs typeface="Sylfaen"/>
                        </a:rPr>
                        <a:t>შენობებში სარკეების მონტაჟი;</a:t>
                      </a:r>
                    </a:p>
                    <a:p>
                      <a:pPr marL="228600" indent="-228600">
                        <a:lnSpc>
                          <a:spcPct val="150000"/>
                        </a:lnSpc>
                        <a:buFont typeface="Wingdings"/>
                        <a:buChar char=""/>
                      </a:pPr>
                      <a:r>
                        <a:rPr lang="ka-GE" sz="1300" dirty="0" smtClean="0">
                          <a:solidFill>
                            <a:prstClr val="black"/>
                          </a:solidFill>
                          <a:latin typeface="BPG Rioni" pitchFamily="34" charset="0"/>
                          <a:ea typeface="Calibri"/>
                          <a:cs typeface="Sylfaen"/>
                        </a:rPr>
                        <a:t>ბალახის სათიბი მანქანები;</a:t>
                      </a:r>
                    </a:p>
                    <a:p>
                      <a:pPr marL="228600" indent="-228600">
                        <a:lnSpc>
                          <a:spcPct val="150000"/>
                        </a:lnSpc>
                        <a:buFont typeface="Wingdings"/>
                        <a:buChar char=""/>
                      </a:pPr>
                      <a:r>
                        <a:rPr lang="ka-GE" sz="1300" dirty="0" smtClean="0">
                          <a:solidFill>
                            <a:prstClr val="black"/>
                          </a:solidFill>
                          <a:latin typeface="BPG Rioni" pitchFamily="34" charset="0"/>
                          <a:ea typeface="Calibri"/>
                          <a:cs typeface="Sylfaen"/>
                        </a:rPr>
                        <a:t>ყაზარმებისთვის მაგიდები და თაროები;</a:t>
                      </a:r>
                    </a:p>
                    <a:p>
                      <a:pPr marL="228600" indent="-228600">
                        <a:lnSpc>
                          <a:spcPct val="150000"/>
                        </a:lnSpc>
                        <a:buFont typeface="Wingdings"/>
                        <a:buChar char=""/>
                      </a:pPr>
                      <a:r>
                        <a:rPr lang="ka-GE" sz="1300" dirty="0" smtClean="0">
                          <a:solidFill>
                            <a:prstClr val="black"/>
                          </a:solidFill>
                          <a:latin typeface="BPG Rioni" pitchFamily="34" charset="0"/>
                          <a:ea typeface="Calibri"/>
                          <a:cs typeface="Sylfaen"/>
                        </a:rPr>
                        <a:t>საცურაო აუზის მიმდინარე რემონტი;</a:t>
                      </a:r>
                    </a:p>
                    <a:p>
                      <a:pPr marL="228600" indent="-228600">
                        <a:lnSpc>
                          <a:spcPct val="150000"/>
                        </a:lnSpc>
                        <a:buFont typeface="Wingdings"/>
                        <a:buChar char=""/>
                      </a:pPr>
                      <a:r>
                        <a:rPr lang="ka-GE" sz="1300" dirty="0" smtClean="0">
                          <a:solidFill>
                            <a:prstClr val="black"/>
                          </a:solidFill>
                          <a:latin typeface="BPG Rioni" pitchFamily="34" charset="0"/>
                          <a:ea typeface="Calibri"/>
                          <a:cs typeface="Sylfaen"/>
                        </a:rPr>
                        <a:t>პროექტორები;</a:t>
                      </a:r>
                    </a:p>
                    <a:p>
                      <a:pPr marL="228600" indent="-228600">
                        <a:lnSpc>
                          <a:spcPct val="150000"/>
                        </a:lnSpc>
                        <a:buFont typeface="Wingdings"/>
                        <a:buChar char=""/>
                      </a:pPr>
                      <a:endParaRPr lang="en-US" sz="1300" dirty="0" smtClean="0">
                        <a:solidFill>
                          <a:prstClr val="black"/>
                        </a:solidFill>
                        <a:latin typeface="BPG Rioni" pitchFamily="34" charset="0"/>
                        <a:ea typeface="Calibri"/>
                        <a:cs typeface="Sylfaen"/>
                      </a:endParaRPr>
                    </a:p>
                  </a:txBody>
                  <a:tcPr>
                    <a:lnL w="12700" cmpd="sng">
                      <a:noFill/>
                    </a:lnL>
                    <a:lnR w="12700" cmpd="sng">
                      <a:noFill/>
                    </a:lnR>
                    <a:lnT w="12700" cmpd="sng">
                      <a:noFill/>
                    </a:lnT>
                    <a:lnB w="12700" cmpd="sng">
                      <a:noFill/>
                    </a:lnB>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422958736"/>
              </p:ext>
            </p:extLst>
          </p:nvPr>
        </p:nvGraphicFramePr>
        <p:xfrm>
          <a:off x="4964335" y="2133600"/>
          <a:ext cx="3670491" cy="2932152"/>
        </p:xfrm>
        <a:graphic>
          <a:graphicData uri="http://schemas.openxmlformats.org/drawingml/2006/table">
            <a:tbl>
              <a:tblPr firstRow="1" bandRow="1">
                <a:tableStyleId>{5940675A-B579-460E-94D1-54222C63F5DA}</a:tableStyleId>
              </a:tblPr>
              <a:tblGrid>
                <a:gridCol w="3670491"/>
              </a:tblGrid>
              <a:tr h="2932152">
                <a:tc>
                  <a:txBody>
                    <a:bodyPr/>
                    <a:lstStyle/>
                    <a:p>
                      <a:pPr marL="228600" indent="-228600">
                        <a:lnSpc>
                          <a:spcPct val="150000"/>
                        </a:lnSpc>
                        <a:buFont typeface="Wingdings"/>
                        <a:buChar char=""/>
                      </a:pPr>
                      <a:r>
                        <a:rPr lang="ka-GE" sz="1300" dirty="0" smtClean="0">
                          <a:solidFill>
                            <a:prstClr val="black"/>
                          </a:solidFill>
                          <a:latin typeface="BPG Rioni" pitchFamily="34" charset="0"/>
                          <a:ea typeface="Calibri"/>
                          <a:cs typeface="Sylfaen"/>
                        </a:rPr>
                        <a:t>საინფორმაციო/დოკუმენტაციის დაფები;</a:t>
                      </a:r>
                    </a:p>
                    <a:p>
                      <a:pPr marL="228600" indent="-228600">
                        <a:lnSpc>
                          <a:spcPct val="150000"/>
                        </a:lnSpc>
                        <a:buFont typeface="Wingdings"/>
                        <a:buChar char=""/>
                      </a:pPr>
                      <a:r>
                        <a:rPr lang="ka-GE" sz="1300" dirty="0" smtClean="0">
                          <a:solidFill>
                            <a:prstClr val="black"/>
                          </a:solidFill>
                          <a:latin typeface="BPG Rioni" pitchFamily="34" charset="0"/>
                          <a:ea typeface="Calibri"/>
                          <a:cs typeface="Sylfaen"/>
                        </a:rPr>
                        <a:t>შენობის გარე და შიდა აბრები;</a:t>
                      </a:r>
                    </a:p>
                    <a:p>
                      <a:pPr marL="228600" indent="-228600">
                        <a:lnSpc>
                          <a:spcPct val="150000"/>
                        </a:lnSpc>
                        <a:buFont typeface="Wingdings"/>
                        <a:buChar char=""/>
                      </a:pPr>
                      <a:r>
                        <a:rPr lang="ka-GE" sz="1300" dirty="0" smtClean="0">
                          <a:solidFill>
                            <a:prstClr val="black"/>
                          </a:solidFill>
                          <a:latin typeface="BPG Rioni" pitchFamily="34" charset="0"/>
                          <a:ea typeface="Calibri"/>
                          <a:cs typeface="Sylfaen"/>
                        </a:rPr>
                        <a:t>აკადემიის ტერიტორიისთვის წყლის დასალევი სოკოები;</a:t>
                      </a:r>
                    </a:p>
                    <a:p>
                      <a:pPr marL="228600" indent="-228600">
                        <a:lnSpc>
                          <a:spcPct val="150000"/>
                        </a:lnSpc>
                        <a:buFont typeface="Wingdings"/>
                        <a:buChar char=""/>
                      </a:pPr>
                      <a:r>
                        <a:rPr lang="ka-GE" sz="1300" dirty="0" smtClean="0">
                          <a:solidFill>
                            <a:prstClr val="black"/>
                          </a:solidFill>
                          <a:latin typeface="BPG Rioni" pitchFamily="34" charset="0"/>
                          <a:ea typeface="Calibri"/>
                          <a:cs typeface="Sylfaen"/>
                        </a:rPr>
                        <a:t>უთოები;</a:t>
                      </a:r>
                    </a:p>
                    <a:p>
                      <a:pPr marL="228600" indent="-228600">
                        <a:lnSpc>
                          <a:spcPct val="150000"/>
                        </a:lnSpc>
                        <a:buFont typeface="Wingdings"/>
                        <a:buChar char=""/>
                      </a:pPr>
                      <a:r>
                        <a:rPr lang="ka-GE" sz="1300" dirty="0" smtClean="0">
                          <a:solidFill>
                            <a:prstClr val="black"/>
                          </a:solidFill>
                          <a:latin typeface="BPG Rioni" pitchFamily="34" charset="0"/>
                          <a:ea typeface="Calibri"/>
                          <a:cs typeface="Sylfaen"/>
                        </a:rPr>
                        <a:t>ხის ნერგები;</a:t>
                      </a:r>
                    </a:p>
                    <a:p>
                      <a:pPr marL="228600" indent="-228600">
                        <a:lnSpc>
                          <a:spcPct val="150000"/>
                        </a:lnSpc>
                        <a:buFont typeface="Wingdings"/>
                        <a:buChar char=""/>
                      </a:pPr>
                      <a:r>
                        <a:rPr lang="ka-GE" sz="1300" dirty="0" smtClean="0">
                          <a:solidFill>
                            <a:prstClr val="black"/>
                          </a:solidFill>
                          <a:latin typeface="BPG Rioni" pitchFamily="34" charset="0"/>
                          <a:ea typeface="Calibri"/>
                          <a:cs typeface="Sylfaen"/>
                        </a:rPr>
                        <a:t>ხელის რადიოსადგურები.</a:t>
                      </a:r>
                      <a:endParaRPr lang="ru-RU" sz="1300" dirty="0">
                        <a:latin typeface="Sylfaen" panose="010A0502050306030303" pitchFamily="18" charset="0"/>
                      </a:endParaRPr>
                    </a:p>
                  </a:txBody>
                  <a:tcPr>
                    <a:lnL w="12700" cmpd="sng">
                      <a:noFill/>
                    </a:lnL>
                    <a:lnR w="12700" cmpd="sng">
                      <a:noFill/>
                    </a:lnR>
                    <a:lnT w="12700" cmpd="sng">
                      <a:noFill/>
                    </a:lnT>
                    <a:lnB w="12700" cmpd="sng">
                      <a:noFill/>
                    </a:lnB>
                  </a:tcPr>
                </a:tc>
              </a:tr>
            </a:tbl>
          </a:graphicData>
        </a:graphic>
      </p:graphicFrame>
    </p:spTree>
    <p:extLst>
      <p:ext uri="{BB962C8B-B14F-4D97-AF65-F5344CB8AC3E}">
        <p14:creationId xmlns:p14="http://schemas.microsoft.com/office/powerpoint/2010/main" val="25455339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tile tx="0" ty="0" sx="100000" sy="100000" flip="none" algn="tl"/>
        </a:blipFill>
        <a:effectLst/>
      </p:bgPr>
    </p:bg>
    <p:spTree>
      <p:nvGrpSpPr>
        <p:cNvPr id="1" name=""/>
        <p:cNvGrpSpPr/>
        <p:nvPr/>
      </p:nvGrpSpPr>
      <p:grpSpPr>
        <a:xfrm>
          <a:off x="0" y="0"/>
          <a:ext cx="0" cy="0"/>
          <a:chOff x="0" y="0"/>
          <a:chExt cx="0" cy="0"/>
        </a:xfrm>
      </p:grpSpPr>
      <p:sp>
        <p:nvSpPr>
          <p:cNvPr id="4" name="Rectangle 3"/>
          <p:cNvSpPr/>
          <p:nvPr/>
        </p:nvSpPr>
        <p:spPr>
          <a:xfrm>
            <a:off x="4" y="294894"/>
            <a:ext cx="9144000" cy="489204"/>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cstate="print">
            <a:extLst>
              <a:ext uri="{28A0092B-C50C-407E-A947-70E740481C1C}">
                <a14:useLocalDpi xmlns:a14="http://schemas.microsoft.com/office/drawing/2010/main" val="0"/>
              </a:ext>
            </a:extLst>
          </a:blip>
          <a:stretch>
            <a:fillRect/>
          </a:stretch>
        </p:blipFill>
        <p:spPr>
          <a:xfrm>
            <a:off x="7924804" y="184485"/>
            <a:ext cx="710022" cy="710022"/>
          </a:xfrm>
          <a:prstGeom prst="rect">
            <a:avLst/>
          </a:prstGeom>
        </p:spPr>
      </p:pic>
      <p:sp>
        <p:nvSpPr>
          <p:cNvPr id="6" name="Rectangle 5"/>
          <p:cNvSpPr/>
          <p:nvPr/>
        </p:nvSpPr>
        <p:spPr>
          <a:xfrm>
            <a:off x="2426788" y="354830"/>
            <a:ext cx="4482317" cy="369332"/>
          </a:xfrm>
          <a:prstGeom prst="rect">
            <a:avLst/>
          </a:prstGeom>
        </p:spPr>
        <p:txBody>
          <a:bodyPr wrap="none">
            <a:spAutoFit/>
          </a:bodyPr>
          <a:lstStyle/>
          <a:p>
            <a:pPr algn="ctr"/>
            <a:r>
              <a:rPr lang="ka-GE" b="1" dirty="0">
                <a:latin typeface="BPG Banner Caps Alpha" pitchFamily="18" charset="0"/>
              </a:rPr>
              <a:t>შტაბის შესყიდვების სამმართველო</a:t>
            </a:r>
          </a:p>
        </p:txBody>
      </p:sp>
      <p:pic>
        <p:nvPicPr>
          <p:cNvPr id="9" name="Picture 3" descr="d:\NJACHVADZE\Desktop\DzalebiLogo.png"/>
          <p:cNvPicPr>
            <a:picLocks noChangeAspect="1" noChangeArrowheads="1"/>
          </p:cNvPicPr>
          <p:nvPr/>
        </p:nvPicPr>
        <p:blipFill>
          <a:blip cstate="print"/>
          <a:srcRect/>
          <a:stretch>
            <a:fillRect/>
          </a:stretch>
        </p:blipFill>
        <p:spPr bwMode="auto">
          <a:xfrm>
            <a:off x="381004" y="178194"/>
            <a:ext cx="736206" cy="736206"/>
          </a:xfrm>
          <a:prstGeom prst="rect">
            <a:avLst/>
          </a:prstGeom>
          <a:ln>
            <a:noFill/>
          </a:ln>
          <a:effectLst/>
        </p:spPr>
      </p:pic>
      <p:sp>
        <p:nvSpPr>
          <p:cNvPr id="13" name="Rectangle 12"/>
          <p:cNvSpPr/>
          <p:nvPr/>
        </p:nvSpPr>
        <p:spPr>
          <a:xfrm>
            <a:off x="304800" y="1036965"/>
            <a:ext cx="8394892" cy="396455"/>
          </a:xfrm>
          <a:prstGeom prst="rect">
            <a:avLst/>
          </a:prstGeom>
        </p:spPr>
        <p:txBody>
          <a:bodyPr wrap="square">
            <a:spAutoFit/>
          </a:bodyPr>
          <a:lstStyle/>
          <a:p>
            <a:pPr algn="ctr">
              <a:lnSpc>
                <a:spcPct val="115000"/>
              </a:lnSpc>
              <a:spcAft>
                <a:spcPts val="1000"/>
              </a:spcAft>
            </a:pPr>
            <a:r>
              <a:rPr lang="ka-GE" b="1" dirty="0">
                <a:latin typeface="BPG Banner Caps Alpha" pitchFamily="18" charset="0"/>
                <a:ea typeface="Calibri"/>
                <a:cs typeface="Sylfaen"/>
              </a:rPr>
              <a:t>2021 წელს </a:t>
            </a:r>
            <a:r>
              <a:rPr lang="ka-GE" b="1" dirty="0">
                <a:solidFill>
                  <a:schemeClr val="accent2"/>
                </a:solidFill>
                <a:latin typeface="BPG Banner Caps Alpha" pitchFamily="18" charset="0"/>
                <a:ea typeface="Calibri"/>
                <a:cs typeface="Sylfaen"/>
              </a:rPr>
              <a:t>განსახორციელებელი</a:t>
            </a:r>
            <a:r>
              <a:rPr lang="ka-GE" b="1" dirty="0">
                <a:latin typeface="BPG Banner Caps Alpha" pitchFamily="18" charset="0"/>
                <a:ea typeface="Calibri"/>
                <a:cs typeface="Sylfaen"/>
              </a:rPr>
              <a:t> ძირითადი შესყიდვები</a:t>
            </a:r>
            <a:endParaRPr lang="ru-RU" dirty="0">
              <a:latin typeface="Sylfaen" panose="010A0502050306030303" pitchFamily="18"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2801544124"/>
              </p:ext>
            </p:extLst>
          </p:nvPr>
        </p:nvGraphicFramePr>
        <p:xfrm>
          <a:off x="381004" y="1614995"/>
          <a:ext cx="8318687" cy="4700016"/>
        </p:xfrm>
        <a:graphic>
          <a:graphicData uri="http://schemas.openxmlformats.org/drawingml/2006/table">
            <a:tbl>
              <a:tblPr firstRow="1" bandRow="1">
                <a:tableStyleId>{5940675A-B579-460E-94D1-54222C63F5DA}</a:tableStyleId>
              </a:tblPr>
              <a:tblGrid>
                <a:gridCol w="8318687"/>
              </a:tblGrid>
              <a:tr h="2932152">
                <a:tc>
                  <a:txBody>
                    <a:bodyPr/>
                    <a:lstStyle/>
                    <a:p>
                      <a:pPr marL="0" indent="0" algn="ctr">
                        <a:lnSpc>
                          <a:spcPct val="115000"/>
                        </a:lnSpc>
                        <a:spcAft>
                          <a:spcPts val="1000"/>
                        </a:spcAft>
                        <a:buNone/>
                      </a:pPr>
                      <a:r>
                        <a:rPr lang="ka-GE" sz="1600" b="1" dirty="0" smtClean="0">
                          <a:latin typeface="BPG Banner Caps Alpha" pitchFamily="18" charset="0"/>
                          <a:ea typeface="Calibri"/>
                          <a:cs typeface="Sylfaen"/>
                        </a:rPr>
                        <a:t>საგანმანათლებლო პროცესის მხარდაჭერა</a:t>
                      </a:r>
                    </a:p>
                    <a:p>
                      <a:pPr marL="285750" indent="-285750">
                        <a:lnSpc>
                          <a:spcPct val="115000"/>
                        </a:lnSpc>
                        <a:spcAft>
                          <a:spcPts val="1000"/>
                        </a:spcAft>
                        <a:buFont typeface="Wingdings" panose="05000000000000000000" pitchFamily="2" charset="2"/>
                        <a:buChar char="Ø"/>
                      </a:pPr>
                      <a:r>
                        <a:rPr lang="ka-GE" sz="1300" dirty="0" smtClean="0">
                          <a:latin typeface="BPG Rioni" pitchFamily="34" charset="0"/>
                          <a:ea typeface="Calibri"/>
                          <a:cs typeface="Sylfaen"/>
                        </a:rPr>
                        <a:t>ელ. საბიბლიოთეკო პროგრამაზე წვდომა;</a:t>
                      </a:r>
                    </a:p>
                    <a:p>
                      <a:pPr marL="285750" indent="-285750">
                        <a:lnSpc>
                          <a:spcPct val="115000"/>
                        </a:lnSpc>
                        <a:spcAft>
                          <a:spcPts val="1000"/>
                        </a:spcAft>
                        <a:buFont typeface="Wingdings" panose="05000000000000000000" pitchFamily="2" charset="2"/>
                        <a:buChar char="Ø"/>
                      </a:pPr>
                      <a:r>
                        <a:rPr lang="ka-GE" sz="1300" dirty="0" smtClean="0">
                          <a:latin typeface="BPG Rioni" pitchFamily="34" charset="0"/>
                          <a:ea typeface="Calibri"/>
                          <a:cs typeface="Sylfaen"/>
                        </a:rPr>
                        <a:t>ანტიპლაგიატის პროგრამა;</a:t>
                      </a:r>
                    </a:p>
                    <a:p>
                      <a:pPr marL="285750" indent="-285750">
                        <a:lnSpc>
                          <a:spcPct val="115000"/>
                        </a:lnSpc>
                        <a:spcAft>
                          <a:spcPts val="1000"/>
                        </a:spcAft>
                        <a:buFont typeface="Wingdings" panose="05000000000000000000" pitchFamily="2" charset="2"/>
                        <a:buChar char="Ø"/>
                      </a:pPr>
                      <a:r>
                        <a:rPr lang="ka-GE" sz="1300" dirty="0" smtClean="0">
                          <a:latin typeface="BPG Rioni" pitchFamily="34" charset="0"/>
                          <a:ea typeface="Calibri"/>
                          <a:cs typeface="Sylfaen"/>
                        </a:rPr>
                        <a:t>დამამთავრებელი სამკერდე ნიშნების შესყიდვა;</a:t>
                      </a:r>
                    </a:p>
                    <a:p>
                      <a:pPr marL="285750" indent="-285750">
                        <a:lnSpc>
                          <a:spcPct val="115000"/>
                        </a:lnSpc>
                        <a:spcAft>
                          <a:spcPts val="1000"/>
                        </a:spcAft>
                        <a:buFont typeface="Wingdings" panose="05000000000000000000" pitchFamily="2" charset="2"/>
                        <a:buChar char="Ø"/>
                      </a:pPr>
                      <a:r>
                        <a:rPr lang="ka-GE" sz="1300" dirty="0" smtClean="0">
                          <a:latin typeface="BPG Rioni" pitchFamily="34" charset="0"/>
                          <a:ea typeface="Calibri"/>
                          <a:cs typeface="Sylfaen"/>
                        </a:rPr>
                        <a:t>სასწავლო და საბიბლიოთეკო სახელმძღვანელოები;</a:t>
                      </a:r>
                    </a:p>
                    <a:p>
                      <a:pPr marL="285750" indent="-285750">
                        <a:lnSpc>
                          <a:spcPct val="115000"/>
                        </a:lnSpc>
                        <a:spcAft>
                          <a:spcPts val="1000"/>
                        </a:spcAft>
                        <a:buFont typeface="Wingdings" panose="05000000000000000000" pitchFamily="2" charset="2"/>
                        <a:buChar char="Ø"/>
                      </a:pPr>
                      <a:r>
                        <a:rPr lang="ka-GE" sz="1300" dirty="0" smtClean="0">
                          <a:latin typeface="BPG Rioni" pitchFamily="34" charset="0"/>
                          <a:ea typeface="Calibri"/>
                          <a:cs typeface="Sylfaen"/>
                        </a:rPr>
                        <a:t>სამუზეუმო ექსპონატების დაზღვევა;</a:t>
                      </a:r>
                    </a:p>
                    <a:p>
                      <a:pPr marL="285750" indent="-285750">
                        <a:lnSpc>
                          <a:spcPct val="115000"/>
                        </a:lnSpc>
                        <a:spcAft>
                          <a:spcPts val="1000"/>
                        </a:spcAft>
                        <a:buFont typeface="Wingdings" panose="05000000000000000000" pitchFamily="2" charset="2"/>
                        <a:buChar char="Ø"/>
                      </a:pPr>
                      <a:r>
                        <a:rPr lang="ka-GE" sz="1300" dirty="0" smtClean="0">
                          <a:solidFill>
                            <a:schemeClr val="accent2"/>
                          </a:solidFill>
                          <a:latin typeface="BPG Rioni" pitchFamily="34" charset="0"/>
                          <a:ea typeface="Calibri"/>
                          <a:cs typeface="Sylfaen"/>
                        </a:rPr>
                        <a:t>სერვერის შესყიდვა ("სისტემათა ადმინისტრირების  ლაბორატორიისთვის"); </a:t>
                      </a:r>
                    </a:p>
                    <a:p>
                      <a:pPr marL="285750" indent="-285750">
                        <a:lnSpc>
                          <a:spcPct val="115000"/>
                        </a:lnSpc>
                        <a:spcAft>
                          <a:spcPts val="1000"/>
                        </a:spcAft>
                        <a:buFont typeface="Wingdings" panose="05000000000000000000" pitchFamily="2" charset="2"/>
                        <a:buChar char="Ø"/>
                      </a:pPr>
                      <a:r>
                        <a:rPr lang="ka-GE" sz="1300" dirty="0" smtClean="0">
                          <a:solidFill>
                            <a:schemeClr val="accent2"/>
                          </a:solidFill>
                          <a:latin typeface="BPG Rioni" pitchFamily="34" charset="0"/>
                          <a:ea typeface="Calibri"/>
                          <a:cs typeface="Sylfaen"/>
                        </a:rPr>
                        <a:t>ინჟინერიის კომპიუტერების შესყიდვა;</a:t>
                      </a:r>
                    </a:p>
                    <a:p>
                      <a:pPr>
                        <a:lnSpc>
                          <a:spcPct val="115000"/>
                        </a:lnSpc>
                        <a:spcAft>
                          <a:spcPts val="1000"/>
                        </a:spcAft>
                      </a:pPr>
                      <a:endParaRPr lang="ka-GE" sz="1400" b="1" dirty="0" smtClean="0">
                        <a:latin typeface="BPG Rioni" pitchFamily="34" charset="0"/>
                        <a:ea typeface="Calibri"/>
                        <a:cs typeface="Sylfaen"/>
                      </a:endParaRPr>
                    </a:p>
                    <a:p>
                      <a:pPr marL="0" indent="0" algn="ctr">
                        <a:lnSpc>
                          <a:spcPct val="115000"/>
                        </a:lnSpc>
                        <a:spcAft>
                          <a:spcPts val="1000"/>
                        </a:spcAft>
                        <a:buNone/>
                      </a:pPr>
                      <a:r>
                        <a:rPr lang="ka-GE" sz="1600" b="1" dirty="0" smtClean="0">
                          <a:latin typeface="BPG Banner Caps Alpha" pitchFamily="18" charset="0"/>
                          <a:ea typeface="Calibri"/>
                          <a:cs typeface="Sylfaen"/>
                        </a:rPr>
                        <a:t>სამედიცინო უზრუნველყოფა</a:t>
                      </a:r>
                    </a:p>
                    <a:p>
                      <a:pPr marL="285750" indent="-285750">
                        <a:lnSpc>
                          <a:spcPct val="115000"/>
                        </a:lnSpc>
                        <a:spcAft>
                          <a:spcPts val="1000"/>
                        </a:spcAft>
                        <a:buFont typeface="Wingdings" panose="05000000000000000000" pitchFamily="2" charset="2"/>
                        <a:buChar char="Ø"/>
                      </a:pPr>
                      <a:r>
                        <a:rPr lang="ka-GE" sz="1300" dirty="0" smtClean="0">
                          <a:latin typeface="BPG Rioni" pitchFamily="34" charset="0"/>
                        </a:rPr>
                        <a:t>მედიკამენტებისა და სამედიცინო სახარჯი მასალების შესყიდვა;</a:t>
                      </a:r>
                    </a:p>
                    <a:p>
                      <a:pPr marL="285750" indent="-285750">
                        <a:lnSpc>
                          <a:spcPct val="115000"/>
                        </a:lnSpc>
                        <a:spcAft>
                          <a:spcPts val="1000"/>
                        </a:spcAft>
                        <a:buFont typeface="Wingdings" panose="05000000000000000000" pitchFamily="2" charset="2"/>
                        <a:buChar char="Ø"/>
                      </a:pPr>
                      <a:r>
                        <a:rPr lang="ka-GE" sz="1300" dirty="0" smtClean="0">
                          <a:latin typeface="BPG Rioni" pitchFamily="34" charset="0"/>
                        </a:rPr>
                        <a:t>პირბადეების და სადეზინფექციო საშუალებების შესყიდვა;</a:t>
                      </a:r>
                    </a:p>
                    <a:p>
                      <a:pPr marL="285750" indent="-285750">
                        <a:lnSpc>
                          <a:spcPct val="115000"/>
                        </a:lnSpc>
                        <a:spcAft>
                          <a:spcPts val="1000"/>
                        </a:spcAft>
                        <a:buFont typeface="Wingdings" panose="05000000000000000000" pitchFamily="2" charset="2"/>
                        <a:buChar char="Ø"/>
                      </a:pPr>
                      <a:r>
                        <a:rPr lang="ka-GE" sz="1300" dirty="0" smtClean="0">
                          <a:latin typeface="BPG Rioni" pitchFamily="34" charset="0"/>
                        </a:rPr>
                        <a:t>სტომატოლოგიური  სახარჯი მასალების შესყიდვა;</a:t>
                      </a:r>
                      <a:endParaRPr lang="ru-RU" sz="1300" dirty="0">
                        <a:latin typeface="Sylfaen" panose="010A0502050306030303" pitchFamily="18" charset="0"/>
                      </a:endParaRPr>
                    </a:p>
                  </a:txBody>
                  <a:tcPr>
                    <a:lnL w="12700" cmpd="sng">
                      <a:noFill/>
                    </a:lnL>
                    <a:lnR w="12700" cmpd="sng">
                      <a:noFill/>
                    </a:lnR>
                    <a:lnT w="12700" cmpd="sng">
                      <a:noFill/>
                    </a:lnT>
                    <a:lnB w="12700" cmpd="sng">
                      <a:noFill/>
                    </a:lnB>
                  </a:tcPr>
                </a:tc>
              </a:tr>
            </a:tbl>
          </a:graphicData>
        </a:graphic>
      </p:graphicFrame>
    </p:spTree>
    <p:extLst>
      <p:ext uri="{BB962C8B-B14F-4D97-AF65-F5344CB8AC3E}">
        <p14:creationId xmlns:p14="http://schemas.microsoft.com/office/powerpoint/2010/main" val="19893292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tile tx="0" ty="0" sx="100000" sy="100000" flip="none" algn="tl"/>
        </a:blipFill>
        <a:effectLst/>
      </p:bgPr>
    </p:bg>
    <p:spTree>
      <p:nvGrpSpPr>
        <p:cNvPr id="1" name=""/>
        <p:cNvGrpSpPr/>
        <p:nvPr/>
      </p:nvGrpSpPr>
      <p:grpSpPr>
        <a:xfrm>
          <a:off x="0" y="0"/>
          <a:ext cx="0" cy="0"/>
          <a:chOff x="0" y="0"/>
          <a:chExt cx="0" cy="0"/>
        </a:xfrm>
      </p:grpSpPr>
      <p:sp>
        <p:nvSpPr>
          <p:cNvPr id="4" name="Rectangle 3"/>
          <p:cNvSpPr/>
          <p:nvPr/>
        </p:nvSpPr>
        <p:spPr>
          <a:xfrm>
            <a:off x="4" y="294894"/>
            <a:ext cx="9144000" cy="489204"/>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cstate="print">
            <a:extLst>
              <a:ext uri="{28A0092B-C50C-407E-A947-70E740481C1C}">
                <a14:useLocalDpi xmlns:a14="http://schemas.microsoft.com/office/drawing/2010/main" val="0"/>
              </a:ext>
            </a:extLst>
          </a:blip>
          <a:stretch>
            <a:fillRect/>
          </a:stretch>
        </p:blipFill>
        <p:spPr>
          <a:xfrm>
            <a:off x="7924804" y="184485"/>
            <a:ext cx="710022" cy="710022"/>
          </a:xfrm>
          <a:prstGeom prst="rect">
            <a:avLst/>
          </a:prstGeom>
        </p:spPr>
      </p:pic>
      <p:sp>
        <p:nvSpPr>
          <p:cNvPr id="6" name="Rectangle 5"/>
          <p:cNvSpPr/>
          <p:nvPr/>
        </p:nvSpPr>
        <p:spPr>
          <a:xfrm>
            <a:off x="2426788" y="354830"/>
            <a:ext cx="4482317" cy="369332"/>
          </a:xfrm>
          <a:prstGeom prst="rect">
            <a:avLst/>
          </a:prstGeom>
        </p:spPr>
        <p:txBody>
          <a:bodyPr wrap="none">
            <a:spAutoFit/>
          </a:bodyPr>
          <a:lstStyle/>
          <a:p>
            <a:pPr algn="ctr"/>
            <a:r>
              <a:rPr lang="ka-GE" b="1" dirty="0">
                <a:latin typeface="BPG Banner Caps Alpha" pitchFamily="18" charset="0"/>
              </a:rPr>
              <a:t>შტაბის შესყიდვების სამმართველო</a:t>
            </a:r>
          </a:p>
        </p:txBody>
      </p:sp>
      <p:pic>
        <p:nvPicPr>
          <p:cNvPr id="9" name="Picture 3" descr="d:\NJACHVADZE\Desktop\DzalebiLogo.png"/>
          <p:cNvPicPr>
            <a:picLocks noChangeAspect="1" noChangeArrowheads="1"/>
          </p:cNvPicPr>
          <p:nvPr/>
        </p:nvPicPr>
        <p:blipFill>
          <a:blip cstate="print"/>
          <a:srcRect/>
          <a:stretch>
            <a:fillRect/>
          </a:stretch>
        </p:blipFill>
        <p:spPr bwMode="auto">
          <a:xfrm>
            <a:off x="381004" y="178194"/>
            <a:ext cx="736206" cy="736206"/>
          </a:xfrm>
          <a:prstGeom prst="rect">
            <a:avLst/>
          </a:prstGeom>
          <a:ln>
            <a:noFill/>
          </a:ln>
          <a:effectLst/>
        </p:spPr>
      </p:pic>
      <p:sp>
        <p:nvSpPr>
          <p:cNvPr id="13" name="Rectangle 12"/>
          <p:cNvSpPr/>
          <p:nvPr/>
        </p:nvSpPr>
        <p:spPr>
          <a:xfrm>
            <a:off x="304800" y="1143000"/>
            <a:ext cx="8394892" cy="396455"/>
          </a:xfrm>
          <a:prstGeom prst="rect">
            <a:avLst/>
          </a:prstGeom>
        </p:spPr>
        <p:txBody>
          <a:bodyPr wrap="square">
            <a:spAutoFit/>
          </a:bodyPr>
          <a:lstStyle/>
          <a:p>
            <a:pPr algn="ctr">
              <a:lnSpc>
                <a:spcPct val="115000"/>
              </a:lnSpc>
              <a:spcAft>
                <a:spcPts val="1000"/>
              </a:spcAft>
            </a:pPr>
            <a:r>
              <a:rPr lang="ka-GE" b="1" dirty="0">
                <a:latin typeface="BPG Banner Caps Alpha" pitchFamily="18" charset="0"/>
                <a:ea typeface="Calibri"/>
                <a:cs typeface="Sylfaen"/>
              </a:rPr>
              <a:t>2021 წელს </a:t>
            </a:r>
            <a:r>
              <a:rPr lang="ka-GE" b="1" dirty="0">
                <a:solidFill>
                  <a:schemeClr val="accent2"/>
                </a:solidFill>
                <a:latin typeface="BPG Banner Caps Alpha" pitchFamily="18" charset="0"/>
                <a:ea typeface="Calibri"/>
                <a:cs typeface="Sylfaen"/>
              </a:rPr>
              <a:t>განსახორციელებელი</a:t>
            </a:r>
            <a:r>
              <a:rPr lang="ka-GE" b="1" dirty="0">
                <a:latin typeface="BPG Banner Caps Alpha" pitchFamily="18" charset="0"/>
                <a:ea typeface="Calibri"/>
                <a:cs typeface="Sylfaen"/>
              </a:rPr>
              <a:t> ძირითადი შესყიდვები</a:t>
            </a:r>
            <a:endParaRPr lang="ru-RU" dirty="0">
              <a:latin typeface="Sylfaen" panose="010A0502050306030303" pitchFamily="18"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283496849"/>
              </p:ext>
            </p:extLst>
          </p:nvPr>
        </p:nvGraphicFramePr>
        <p:xfrm>
          <a:off x="381004" y="1732661"/>
          <a:ext cx="8318687" cy="5143500"/>
        </p:xfrm>
        <a:graphic>
          <a:graphicData uri="http://schemas.openxmlformats.org/drawingml/2006/table">
            <a:tbl>
              <a:tblPr firstRow="1" bandRow="1">
                <a:tableStyleId>{5940675A-B579-460E-94D1-54222C63F5DA}</a:tableStyleId>
              </a:tblPr>
              <a:tblGrid>
                <a:gridCol w="8318687"/>
              </a:tblGrid>
              <a:tr h="2932152">
                <a:tc>
                  <a:txBody>
                    <a:bodyPr/>
                    <a:lstStyle/>
                    <a:p>
                      <a:pPr marL="742950" indent="-476250" algn="just">
                        <a:lnSpc>
                          <a:spcPct val="150000"/>
                        </a:lnSpc>
                        <a:buFont typeface="Wingdings"/>
                        <a:buChar char=""/>
                      </a:pPr>
                      <a:r>
                        <a:rPr lang="ka-GE" sz="1300" dirty="0" smtClean="0">
                          <a:latin typeface="BPG Rioni" pitchFamily="34" charset="0"/>
                          <a:ea typeface="Calibri"/>
                          <a:cs typeface="Sylfaen"/>
                        </a:rPr>
                        <a:t>სანივთე ქონების შესყიდვა;</a:t>
                      </a:r>
                    </a:p>
                    <a:p>
                      <a:pPr marL="742950" indent="-476250" algn="just">
                        <a:lnSpc>
                          <a:spcPct val="150000"/>
                        </a:lnSpc>
                        <a:buFont typeface="Wingdings"/>
                        <a:buChar char=""/>
                      </a:pPr>
                      <a:r>
                        <a:rPr lang="ka-GE" sz="1300" dirty="0" smtClean="0">
                          <a:solidFill>
                            <a:schemeClr val="accent2"/>
                          </a:solidFill>
                          <a:latin typeface="BPG Rioni" pitchFamily="34" charset="0"/>
                          <a:ea typeface="Calibri"/>
                          <a:cs typeface="Sylfaen"/>
                        </a:rPr>
                        <a:t>ჩილერებისა და გათბობა - გაგრილების სისტემის მომსახურეობა;</a:t>
                      </a:r>
                    </a:p>
                    <a:p>
                      <a:pPr marL="742950" indent="-476250" algn="just">
                        <a:lnSpc>
                          <a:spcPct val="150000"/>
                        </a:lnSpc>
                        <a:buFont typeface="Wingdings"/>
                        <a:buChar char=""/>
                      </a:pPr>
                      <a:r>
                        <a:rPr lang="ka-GE" sz="1300" dirty="0" smtClean="0">
                          <a:solidFill>
                            <a:schemeClr val="accent2"/>
                          </a:solidFill>
                          <a:latin typeface="BPG Rioni" pitchFamily="34" charset="0"/>
                          <a:ea typeface="Calibri"/>
                          <a:cs typeface="Sylfaen"/>
                        </a:rPr>
                        <a:t>კამერების ტექნიკური მომსახურეობის შესყიდვა</a:t>
                      </a:r>
                      <a:r>
                        <a:rPr lang="ka-GE" sz="1300" dirty="0" smtClean="0">
                          <a:solidFill>
                            <a:srgbClr val="FF0000"/>
                          </a:solidFill>
                          <a:latin typeface="BPG Rioni" pitchFamily="34" charset="0"/>
                          <a:ea typeface="Calibri"/>
                          <a:cs typeface="Sylfaen"/>
                        </a:rPr>
                        <a:t>;</a:t>
                      </a:r>
                    </a:p>
                    <a:p>
                      <a:pPr marL="742950" indent="-476250" algn="just">
                        <a:lnSpc>
                          <a:spcPct val="150000"/>
                        </a:lnSpc>
                        <a:buFont typeface="Wingdings"/>
                        <a:buChar char=""/>
                      </a:pPr>
                      <a:r>
                        <a:rPr lang="ka-GE" sz="1300" dirty="0" smtClean="0">
                          <a:latin typeface="BPG Rioni" pitchFamily="34" charset="0"/>
                          <a:ea typeface="Calibri"/>
                          <a:cs typeface="Sylfaen"/>
                        </a:rPr>
                        <a:t>ტრანსპორტის მომსახურეობის შესყიდვა;</a:t>
                      </a:r>
                    </a:p>
                    <a:p>
                      <a:pPr marL="742950" indent="-476250" algn="just">
                        <a:lnSpc>
                          <a:spcPct val="150000"/>
                        </a:lnSpc>
                        <a:buFont typeface="Wingdings"/>
                        <a:buChar char=""/>
                      </a:pPr>
                      <a:r>
                        <a:rPr lang="ka-GE" sz="1300" dirty="0" smtClean="0">
                          <a:latin typeface="BPG Rioni" pitchFamily="34" charset="0"/>
                          <a:ea typeface="Calibri"/>
                          <a:cs typeface="Sylfaen"/>
                        </a:rPr>
                        <a:t>ავტომანქანების დაზღვევა;</a:t>
                      </a:r>
                    </a:p>
                    <a:p>
                      <a:pPr marL="742950" indent="-476250" algn="just">
                        <a:lnSpc>
                          <a:spcPct val="150000"/>
                        </a:lnSpc>
                        <a:buFont typeface="Wingdings"/>
                        <a:buChar char=""/>
                      </a:pPr>
                      <a:r>
                        <a:rPr lang="ka-GE" sz="1300" dirty="0" smtClean="0">
                          <a:latin typeface="BPG Rioni" pitchFamily="34" charset="0"/>
                          <a:ea typeface="Calibri"/>
                          <a:cs typeface="Sylfaen"/>
                        </a:rPr>
                        <a:t>ცეცხლმაქრების შესყიდვა;</a:t>
                      </a:r>
                    </a:p>
                    <a:p>
                      <a:pPr marL="742950" indent="-476250" algn="just">
                        <a:lnSpc>
                          <a:spcPct val="150000"/>
                        </a:lnSpc>
                        <a:buFont typeface="Wingdings"/>
                        <a:buChar char=""/>
                      </a:pPr>
                      <a:r>
                        <a:rPr lang="ka-GE" sz="1300" dirty="0" smtClean="0">
                          <a:latin typeface="BPG Rioni" pitchFamily="34" charset="0"/>
                          <a:ea typeface="Calibri"/>
                          <a:cs typeface="Sylfaen"/>
                        </a:rPr>
                        <a:t>დროშების შესყიდვა;</a:t>
                      </a:r>
                    </a:p>
                    <a:p>
                      <a:pPr marL="742950" indent="-476250" algn="just">
                        <a:lnSpc>
                          <a:spcPct val="150000"/>
                        </a:lnSpc>
                        <a:buFont typeface="Wingdings"/>
                        <a:buChar char=""/>
                      </a:pPr>
                      <a:r>
                        <a:rPr lang="ka-GE" sz="1300" dirty="0" smtClean="0">
                          <a:latin typeface="BPG Rioni" pitchFamily="34" charset="0"/>
                          <a:ea typeface="Calibri"/>
                          <a:cs typeface="Sylfaen"/>
                        </a:rPr>
                        <a:t>კომპიუტერები და ლეპტოპების შესყიდვა;</a:t>
                      </a:r>
                    </a:p>
                    <a:p>
                      <a:pPr marL="742950" indent="-476250" algn="just">
                        <a:lnSpc>
                          <a:spcPct val="150000"/>
                        </a:lnSpc>
                        <a:buFont typeface="Wingdings"/>
                        <a:buChar char=""/>
                      </a:pPr>
                      <a:r>
                        <a:rPr lang="ka-GE" sz="1300" dirty="0" smtClean="0">
                          <a:latin typeface="BPG Rioni" pitchFamily="34" charset="0"/>
                          <a:ea typeface="Calibri"/>
                          <a:cs typeface="Sylfaen"/>
                        </a:rPr>
                        <a:t>პროექტორების შესყიდვა;</a:t>
                      </a:r>
                    </a:p>
                    <a:p>
                      <a:pPr marL="742950" indent="-476250" algn="just">
                        <a:lnSpc>
                          <a:spcPct val="150000"/>
                        </a:lnSpc>
                        <a:buFont typeface="Wingdings"/>
                        <a:buChar char=""/>
                      </a:pPr>
                      <a:endParaRPr lang="ka-GE" sz="1300" dirty="0" smtClean="0">
                        <a:latin typeface="BPG Rioni" pitchFamily="34" charset="0"/>
                        <a:ea typeface="Calibri"/>
                        <a:cs typeface="Sylfaen"/>
                      </a:endParaRPr>
                    </a:p>
                    <a:p>
                      <a:pPr marL="742950" indent="-476250" algn="just">
                        <a:lnSpc>
                          <a:spcPct val="150000"/>
                        </a:lnSpc>
                        <a:buFont typeface="Wingdings"/>
                        <a:buChar char=""/>
                      </a:pPr>
                      <a:r>
                        <a:rPr lang="ka-GE" sz="1300" dirty="0" smtClean="0">
                          <a:latin typeface="BPG Rioni" pitchFamily="34" charset="0"/>
                          <a:ea typeface="Calibri"/>
                          <a:cs typeface="Sylfaen"/>
                        </a:rPr>
                        <a:t>მრავალფუნქციონალური პრინტერების შესყიდვა;</a:t>
                      </a:r>
                    </a:p>
                    <a:p>
                      <a:pPr marL="742950" indent="-476250" algn="just">
                        <a:lnSpc>
                          <a:spcPct val="150000"/>
                        </a:lnSpc>
                        <a:buFont typeface="Wingdings"/>
                        <a:buChar char=""/>
                      </a:pPr>
                      <a:r>
                        <a:rPr lang="ka-GE" sz="1300" dirty="0" smtClean="0">
                          <a:latin typeface="BPG Rioni" pitchFamily="34" charset="0"/>
                          <a:ea typeface="Calibri"/>
                          <a:cs typeface="Sylfaen"/>
                        </a:rPr>
                        <a:t>გამათბობელ-გამაგრილებელი  (ზაფხული-ზამთარი) მოწყობილობების შესყიდვა;</a:t>
                      </a:r>
                    </a:p>
                    <a:p>
                      <a:pPr marL="742950" indent="-476250" algn="just">
                        <a:lnSpc>
                          <a:spcPct val="150000"/>
                        </a:lnSpc>
                        <a:buFont typeface="Wingdings"/>
                        <a:buChar char=""/>
                      </a:pPr>
                      <a:r>
                        <a:rPr lang="ka-GE" sz="1300" dirty="0" smtClean="0">
                          <a:latin typeface="BPG Rioni" pitchFamily="34" charset="0"/>
                          <a:ea typeface="Calibri"/>
                          <a:cs typeface="Sylfaen"/>
                        </a:rPr>
                        <a:t>სარეცხის საშრობი მანქანების შესყიდვა; </a:t>
                      </a:r>
                    </a:p>
                    <a:p>
                      <a:pPr marL="742950" indent="-476250" algn="just">
                        <a:lnSpc>
                          <a:spcPct val="150000"/>
                        </a:lnSpc>
                        <a:buFont typeface="Wingdings"/>
                        <a:buChar char=""/>
                      </a:pPr>
                      <a:r>
                        <a:rPr lang="ka-GE" sz="1300" dirty="0" smtClean="0">
                          <a:latin typeface="BPG Rioni" pitchFamily="34" charset="0"/>
                          <a:ea typeface="Calibri"/>
                          <a:cs typeface="Sylfaen"/>
                        </a:rPr>
                        <a:t>აუზის წყლის მოვლის საშუალებების შესყიდვა</a:t>
                      </a:r>
                    </a:p>
                    <a:p>
                      <a:pPr marL="742950" indent="-461963">
                        <a:lnSpc>
                          <a:spcPct val="150000"/>
                        </a:lnSpc>
                        <a:buFont typeface="Wingdings"/>
                        <a:buChar char=""/>
                      </a:pPr>
                      <a:r>
                        <a:rPr lang="ka-GE" sz="1300" dirty="0" smtClean="0">
                          <a:latin typeface="BPG Rioni" pitchFamily="34" charset="0"/>
                          <a:ea typeface="Calibri"/>
                          <a:cs typeface="Sylfaen"/>
                        </a:rPr>
                        <a:t>სასმელი წყლის დისპენსერების შესყიდვა.	</a:t>
                      </a:r>
                      <a:br>
                        <a:rPr lang="ka-GE" sz="1300" dirty="0" smtClean="0">
                          <a:latin typeface="BPG Rioni" pitchFamily="34" charset="0"/>
                          <a:ea typeface="Calibri"/>
                          <a:cs typeface="Sylfaen"/>
                        </a:rPr>
                      </a:br>
                      <a:endParaRPr lang="ka-GE" sz="1300" dirty="0" smtClean="0">
                        <a:latin typeface="BPG Rioni" pitchFamily="34" charset="0"/>
                        <a:ea typeface="Calibri"/>
                        <a:cs typeface="Sylfaen"/>
                      </a:endParaRPr>
                    </a:p>
                    <a:p>
                      <a:pPr marL="742950" indent="-476250" algn="just">
                        <a:lnSpc>
                          <a:spcPct val="150000"/>
                        </a:lnSpc>
                        <a:buFont typeface="Wingdings"/>
                        <a:buChar char=""/>
                      </a:pPr>
                      <a:endParaRPr lang="ru-RU" sz="1300" dirty="0">
                        <a:latin typeface="Sylfaen" panose="010A0502050306030303" pitchFamily="18" charset="0"/>
                      </a:endParaRPr>
                    </a:p>
                  </a:txBody>
                  <a:tcPr>
                    <a:lnL w="12700" cmpd="sng">
                      <a:noFill/>
                    </a:lnL>
                    <a:lnR w="12700" cmpd="sng">
                      <a:noFill/>
                    </a:lnR>
                    <a:lnT w="12700" cmpd="sng">
                      <a:noFill/>
                    </a:lnT>
                    <a:lnB w="12700" cmpd="sng">
                      <a:noFill/>
                    </a:lnB>
                  </a:tcPr>
                </a:tc>
              </a:tr>
            </a:tbl>
          </a:graphicData>
        </a:graphic>
      </p:graphicFrame>
    </p:spTree>
    <p:extLst>
      <p:ext uri="{BB962C8B-B14F-4D97-AF65-F5344CB8AC3E}">
        <p14:creationId xmlns:p14="http://schemas.microsoft.com/office/powerpoint/2010/main" val="29910426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tile tx="0" ty="0" sx="100000" sy="100000" flip="none" algn="tl"/>
        </a:blipFill>
        <a:effectLst/>
      </p:bgPr>
    </p:bg>
    <p:spTree>
      <p:nvGrpSpPr>
        <p:cNvPr id="1" name=""/>
        <p:cNvGrpSpPr/>
        <p:nvPr/>
      </p:nvGrpSpPr>
      <p:grpSpPr>
        <a:xfrm>
          <a:off x="0" y="0"/>
          <a:ext cx="0" cy="0"/>
          <a:chOff x="0" y="0"/>
          <a:chExt cx="0" cy="0"/>
        </a:xfrm>
      </p:grpSpPr>
      <p:sp>
        <p:nvSpPr>
          <p:cNvPr id="4" name="Rectangle 3"/>
          <p:cNvSpPr/>
          <p:nvPr/>
        </p:nvSpPr>
        <p:spPr>
          <a:xfrm>
            <a:off x="0" y="294894"/>
            <a:ext cx="9144000" cy="489204"/>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cstate="print">
            <a:extLst>
              <a:ext uri="{28A0092B-C50C-407E-A947-70E740481C1C}">
                <a14:useLocalDpi xmlns:a14="http://schemas.microsoft.com/office/drawing/2010/main" val="0"/>
              </a:ext>
            </a:extLst>
          </a:blip>
          <a:stretch>
            <a:fillRect/>
          </a:stretch>
        </p:blipFill>
        <p:spPr>
          <a:xfrm>
            <a:off x="7924800" y="184485"/>
            <a:ext cx="710022" cy="710022"/>
          </a:xfrm>
          <a:prstGeom prst="rect">
            <a:avLst/>
          </a:prstGeom>
        </p:spPr>
      </p:pic>
      <p:sp>
        <p:nvSpPr>
          <p:cNvPr id="6" name="Rectangle 5"/>
          <p:cNvSpPr/>
          <p:nvPr/>
        </p:nvSpPr>
        <p:spPr>
          <a:xfrm>
            <a:off x="3278778" y="354830"/>
            <a:ext cx="2778325" cy="369332"/>
          </a:xfrm>
          <a:prstGeom prst="rect">
            <a:avLst/>
          </a:prstGeom>
        </p:spPr>
        <p:txBody>
          <a:bodyPr wrap="none">
            <a:spAutoFit/>
          </a:bodyPr>
          <a:lstStyle/>
          <a:p>
            <a:pPr algn="ctr"/>
            <a:r>
              <a:rPr lang="ka-GE" b="1" dirty="0" smtClean="0">
                <a:latin typeface="BPG SuperSquare Caps 2013" pitchFamily="18" charset="0"/>
              </a:rPr>
              <a:t>შტაბის </a:t>
            </a:r>
            <a:r>
              <a:rPr lang="en-US" b="1" dirty="0" smtClean="0">
                <a:latin typeface="BPG SuperSquare Caps 2013" pitchFamily="18" charset="0"/>
              </a:rPr>
              <a:t>G-4 </a:t>
            </a:r>
            <a:r>
              <a:rPr lang="ka-GE" b="1" dirty="0" smtClean="0">
                <a:latin typeface="BPG SuperSquare Caps 2013" pitchFamily="18" charset="0"/>
              </a:rPr>
              <a:t>სამსახური</a:t>
            </a:r>
            <a:endParaRPr lang="ka-GE" b="1" dirty="0">
              <a:latin typeface="BPG SuperSquare Caps 2013" pitchFamily="18" charset="0"/>
            </a:endParaRPr>
          </a:p>
        </p:txBody>
      </p:sp>
      <p:pic>
        <p:nvPicPr>
          <p:cNvPr id="9" name="Picture 3" descr="d:\NJACHVADZE\Desktop\DzalebiLogo.png"/>
          <p:cNvPicPr>
            <a:picLocks noChangeAspect="1" noChangeArrowheads="1"/>
          </p:cNvPicPr>
          <p:nvPr/>
        </p:nvPicPr>
        <p:blipFill>
          <a:blip cstate="print"/>
          <a:srcRect/>
          <a:stretch>
            <a:fillRect/>
          </a:stretch>
        </p:blipFill>
        <p:spPr bwMode="auto">
          <a:xfrm>
            <a:off x="381000" y="178194"/>
            <a:ext cx="736206" cy="736206"/>
          </a:xfrm>
          <a:prstGeom prst="rect">
            <a:avLst/>
          </a:prstGeom>
          <a:ln>
            <a:noFill/>
          </a:ln>
          <a:effectLst/>
        </p:spPr>
      </p:pic>
      <p:sp>
        <p:nvSpPr>
          <p:cNvPr id="10" name="Rectangle 9"/>
          <p:cNvSpPr/>
          <p:nvPr/>
        </p:nvSpPr>
        <p:spPr>
          <a:xfrm>
            <a:off x="1733725" y="1219200"/>
            <a:ext cx="5676555" cy="369332"/>
          </a:xfrm>
          <a:prstGeom prst="rect">
            <a:avLst/>
          </a:prstGeom>
        </p:spPr>
        <p:txBody>
          <a:bodyPr wrap="none">
            <a:spAutoFit/>
          </a:bodyPr>
          <a:lstStyle/>
          <a:p>
            <a:pPr algn="ctr"/>
            <a:r>
              <a:rPr lang="ka-GE" b="1" dirty="0" smtClean="0">
                <a:latin typeface="BPG SuperSquare Caps 2013" pitchFamily="18" charset="0"/>
              </a:rPr>
              <a:t>2021 წელს </a:t>
            </a:r>
            <a:r>
              <a:rPr lang="ka-GE" b="1" dirty="0" smtClean="0">
                <a:solidFill>
                  <a:schemeClr val="accent2"/>
                </a:solidFill>
                <a:latin typeface="BPG SuperSquare Caps 2013" pitchFamily="18" charset="0"/>
              </a:rPr>
              <a:t>დაგეგმილი</a:t>
            </a:r>
            <a:r>
              <a:rPr lang="ka-GE" b="1" dirty="0" smtClean="0">
                <a:latin typeface="BPG SuperSquare Caps 2013" pitchFamily="18" charset="0"/>
              </a:rPr>
              <a:t> ძირითადი ღონისძიებები</a:t>
            </a:r>
            <a:endParaRPr lang="en-US" b="1" dirty="0">
              <a:latin typeface="BPG SuperSquare Caps 2013" pitchFamily="18" charset="0"/>
            </a:endParaRPr>
          </a:p>
        </p:txBody>
      </p:sp>
      <p:sp>
        <p:nvSpPr>
          <p:cNvPr id="11" name="TextBox 10"/>
          <p:cNvSpPr txBox="1"/>
          <p:nvPr/>
        </p:nvSpPr>
        <p:spPr>
          <a:xfrm>
            <a:off x="304800" y="1752600"/>
            <a:ext cx="8458200" cy="4708981"/>
          </a:xfrm>
          <a:prstGeom prst="rect">
            <a:avLst/>
          </a:prstGeom>
          <a:noFill/>
        </p:spPr>
        <p:txBody>
          <a:bodyPr wrap="square" rtlCol="0">
            <a:spAutoFit/>
          </a:bodyPr>
          <a:lstStyle/>
          <a:p>
            <a:pPr marL="342900" indent="-342900" algn="just">
              <a:spcAft>
                <a:spcPts val="600"/>
              </a:spcAft>
              <a:buFont typeface="Wingdings" pitchFamily="2" charset="2"/>
              <a:buChar char="Ø"/>
            </a:pPr>
            <a:r>
              <a:rPr lang="ka-GE" sz="1300" dirty="0" smtClean="0">
                <a:latin typeface="BPG Rioni" pitchFamily="34" charset="0"/>
              </a:rPr>
              <a:t>აკადემიის პირადი შემადგენლობის სრულად უზრუნველყოფა და აღჭურვა დადგენილი ნორმებით გათვალისწინებული სანივთე ქონებითა და აღჭურვილობით.</a:t>
            </a:r>
          </a:p>
          <a:p>
            <a:pPr marL="342900" indent="-342900" algn="just">
              <a:spcAft>
                <a:spcPts val="600"/>
              </a:spcAft>
              <a:buFont typeface="Wingdings" pitchFamily="2" charset="2"/>
              <a:buChar char="Ø"/>
            </a:pPr>
            <a:r>
              <a:rPr lang="ka-GE" sz="1300" dirty="0" smtClean="0">
                <a:latin typeface="BPG Rioni" pitchFamily="34" charset="0"/>
              </a:rPr>
              <a:t>პირადი შემადგენლობის საყოფაცხოვრებო პირობების გაუმჯობესებისთვის საჭირო მოქმედებების დაგეგმვა, დოკუმენტაციის მომზადება და აღსრულებაზე კონტროლის განხორციელება</a:t>
            </a:r>
          </a:p>
          <a:p>
            <a:pPr marL="342900" indent="-342900" algn="just">
              <a:spcAft>
                <a:spcPts val="600"/>
              </a:spcAft>
              <a:buFont typeface="Wingdings" pitchFamily="2" charset="2"/>
              <a:buChar char="Ø"/>
            </a:pPr>
            <a:r>
              <a:rPr lang="ka-GE" sz="1300" dirty="0" smtClean="0">
                <a:latin typeface="BPG Rioni" pitchFamily="34" charset="0"/>
              </a:rPr>
              <a:t>თავდაცვის სამინისტროსა და თავდაცვის ძალებთან მუდმივი კოორდინაცია - აკადემიის მატერიალურ-ტექნიკური საშუალებებით უზრუნველყოფის და ორმხრივი ლოჯისტიკური თანამშრომლობის განხორციელების უზრუნველსაყოფად.</a:t>
            </a:r>
          </a:p>
          <a:p>
            <a:pPr marL="342900" indent="-342900" algn="just">
              <a:spcAft>
                <a:spcPts val="600"/>
              </a:spcAft>
              <a:buFont typeface="Wingdings" pitchFamily="2" charset="2"/>
              <a:buChar char="Ø"/>
            </a:pPr>
            <a:r>
              <a:rPr lang="ka-GE" sz="1300" dirty="0" smtClean="0">
                <a:latin typeface="BPG Rioni" pitchFamily="34" charset="0"/>
              </a:rPr>
              <a:t>2021 წლის ბიუჯეტით გათვალისწინებული ლოჯისტიკური კომპონენტის განხორციელებისთვის საჭირო ტექნიკური და დოკუმენტალური მოქმედებების დაგეგმვა და განხორციელება.</a:t>
            </a:r>
          </a:p>
          <a:p>
            <a:pPr marL="342900" indent="-342900" algn="just">
              <a:spcAft>
                <a:spcPts val="600"/>
              </a:spcAft>
              <a:buFont typeface="Wingdings" pitchFamily="2" charset="2"/>
              <a:buChar char="Ø"/>
            </a:pPr>
            <a:r>
              <a:rPr lang="ka-GE" sz="1300" dirty="0" smtClean="0">
                <a:latin typeface="BPG Rioni" pitchFamily="34" charset="0"/>
              </a:rPr>
              <a:t>აკადემიისთვის 2022 წლის ბიუჯეტში მატერიალურ-ტექნიკური საშუალებებისა და სხვა ქონების პარამეტრების განსაზღვრა და შესაბამისი პროცედურების განხორციელება.</a:t>
            </a:r>
          </a:p>
          <a:p>
            <a:pPr marL="342900" indent="-342900" algn="just">
              <a:spcAft>
                <a:spcPts val="600"/>
              </a:spcAft>
              <a:buFont typeface="Wingdings" pitchFamily="2" charset="2"/>
              <a:buChar char="Ø"/>
            </a:pPr>
            <a:r>
              <a:rPr lang="ka-GE" sz="1300" dirty="0" smtClean="0">
                <a:latin typeface="BPG Rioni" pitchFamily="34" charset="0"/>
              </a:rPr>
              <a:t>აკადემიის ტერიტორიაზე ინფრასტრუქტურულული პროექტების განხორციელების და დასრულებისთვის საჭირო მიმდინარე და დამატებითი მოთხოვნების განსაზღვრა, დოკუმენტაცის მომზადება, წარდგენა შესაბამ,ის სამსახურებში და აღსრულების შემდგომი მონიტორინგი.</a:t>
            </a:r>
          </a:p>
          <a:p>
            <a:pPr marL="342900" indent="-342900" algn="just">
              <a:spcAft>
                <a:spcPts val="600"/>
              </a:spcAft>
              <a:buFont typeface="Wingdings" pitchFamily="2" charset="2"/>
              <a:buChar char="Ø"/>
            </a:pPr>
            <a:r>
              <a:rPr lang="ka-GE" sz="1300" dirty="0" smtClean="0">
                <a:latin typeface="BPG Rioni" pitchFamily="34" charset="0"/>
              </a:rPr>
              <a:t>თავდაცვის სამინისტროსა და თავდაცვის ძალების სტრუქტურული </a:t>
            </a:r>
            <a:r>
              <a:rPr lang="ka-GE" sz="1300" dirty="0">
                <a:latin typeface="BPG Rioni" pitchFamily="34" charset="0"/>
              </a:rPr>
              <a:t>ერთეულებიდან შემოსული მოთხოვნების მიხედვით შესაბამისი აღსრულების გეგმების და პროექტების შემუშავება, საჭირო აქტივობების განსაზღვრა.</a:t>
            </a:r>
          </a:p>
          <a:p>
            <a:pPr marL="342900" indent="-342900" algn="just">
              <a:spcAft>
                <a:spcPts val="600"/>
              </a:spcAft>
              <a:buFont typeface="Wingdings" pitchFamily="2" charset="2"/>
              <a:buChar char="Ø"/>
            </a:pPr>
            <a:r>
              <a:rPr lang="ka-GE" sz="1300" dirty="0" smtClean="0">
                <a:latin typeface="BPG Rioni" pitchFamily="34" charset="0"/>
              </a:rPr>
              <a:t>აკადემიის ქვედანაყოფებიდან და სტრუქტურული ერთეულებიდან შემოსული მოთხოვნების მიხედვით შესაბამისი აღსრულების გეგმების და პროექტების შემუშავება, საჭირო აქტივობების განსაზღვრა.</a:t>
            </a:r>
          </a:p>
          <a:p>
            <a:pPr marL="342900" indent="-342900" algn="just">
              <a:spcAft>
                <a:spcPts val="600"/>
              </a:spcAft>
              <a:buFont typeface="Wingdings" pitchFamily="2" charset="2"/>
              <a:buChar char="Ø"/>
            </a:pPr>
            <a:r>
              <a:rPr lang="ka-GE" sz="1300" dirty="0" smtClean="0">
                <a:latin typeface="BPG Rioni" pitchFamily="34" charset="0"/>
              </a:rPr>
              <a:t>სასწავლო პროცესების მატერიალურ-ტექნიკური საშუალებებით შეუფერხებელი უზრუნველყოფისთვის საჭირო მოქმედებების განხორციელება.</a:t>
            </a:r>
            <a:endParaRPr lang="en-US" sz="1300" dirty="0">
              <a:latin typeface="BPG Rioni" pitchFamily="34" charset="0"/>
            </a:endParaRPr>
          </a:p>
        </p:txBody>
      </p:sp>
    </p:spTree>
    <p:extLst>
      <p:ext uri="{BB962C8B-B14F-4D97-AF65-F5344CB8AC3E}">
        <p14:creationId xmlns:p14="http://schemas.microsoft.com/office/powerpoint/2010/main" val="29484963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 y="294894"/>
            <a:ext cx="9144000" cy="489204"/>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cstate="print">
            <a:extLst>
              <a:ext uri="{28A0092B-C50C-407E-A947-70E740481C1C}">
                <a14:useLocalDpi xmlns:a14="http://schemas.microsoft.com/office/drawing/2010/main" val="0"/>
              </a:ext>
            </a:extLst>
          </a:blip>
          <a:stretch>
            <a:fillRect/>
          </a:stretch>
        </p:blipFill>
        <p:spPr>
          <a:xfrm>
            <a:off x="7924804" y="184485"/>
            <a:ext cx="710022" cy="710022"/>
          </a:xfrm>
          <a:prstGeom prst="rect">
            <a:avLst/>
          </a:prstGeom>
        </p:spPr>
      </p:pic>
      <p:sp>
        <p:nvSpPr>
          <p:cNvPr id="6" name="Rectangle 5"/>
          <p:cNvSpPr/>
          <p:nvPr/>
        </p:nvSpPr>
        <p:spPr>
          <a:xfrm>
            <a:off x="2662429" y="354830"/>
            <a:ext cx="4011034" cy="369332"/>
          </a:xfrm>
          <a:prstGeom prst="rect">
            <a:avLst/>
          </a:prstGeom>
        </p:spPr>
        <p:txBody>
          <a:bodyPr wrap="none">
            <a:spAutoFit/>
          </a:bodyPr>
          <a:lstStyle/>
          <a:p>
            <a:pPr algn="ctr"/>
            <a:r>
              <a:rPr lang="ka-GE" b="1" dirty="0">
                <a:latin typeface="BPG Banner Caps Alpha" pitchFamily="18" charset="0"/>
              </a:rPr>
              <a:t>სამხედრო საგამოფენო სივრცე</a:t>
            </a:r>
          </a:p>
        </p:txBody>
      </p:sp>
      <p:pic>
        <p:nvPicPr>
          <p:cNvPr id="9" name="Picture 3" descr="d:\NJACHVADZE\Desktop\DzalebiLogo.png"/>
          <p:cNvPicPr>
            <a:picLocks noChangeAspect="1" noChangeArrowheads="1"/>
          </p:cNvPicPr>
          <p:nvPr/>
        </p:nvPicPr>
        <p:blipFill>
          <a:blip cstate="print"/>
          <a:srcRect/>
          <a:stretch>
            <a:fillRect/>
          </a:stretch>
        </p:blipFill>
        <p:spPr bwMode="auto">
          <a:xfrm>
            <a:off x="381004" y="178194"/>
            <a:ext cx="736206" cy="736206"/>
          </a:xfrm>
          <a:prstGeom prst="rect">
            <a:avLst/>
          </a:prstGeom>
          <a:ln>
            <a:noFill/>
          </a:ln>
          <a:effectLst/>
        </p:spPr>
      </p:pic>
      <p:sp>
        <p:nvSpPr>
          <p:cNvPr id="13" name="Rectangle 12"/>
          <p:cNvSpPr/>
          <p:nvPr/>
        </p:nvSpPr>
        <p:spPr>
          <a:xfrm>
            <a:off x="304800" y="1066800"/>
            <a:ext cx="8394892" cy="369332"/>
          </a:xfrm>
          <a:prstGeom prst="rect">
            <a:avLst/>
          </a:prstGeom>
        </p:spPr>
        <p:txBody>
          <a:bodyPr wrap="square">
            <a:spAutoFit/>
          </a:bodyPr>
          <a:lstStyle/>
          <a:p>
            <a:pPr algn="ctr"/>
            <a:r>
              <a:rPr lang="ka-GE" b="1" dirty="0">
                <a:latin typeface="BPG Banner Caps Alpha" pitchFamily="18" charset="0"/>
              </a:rPr>
              <a:t>2020 წელს </a:t>
            </a:r>
            <a:r>
              <a:rPr lang="ka-GE" b="1" dirty="0">
                <a:solidFill>
                  <a:schemeClr val="accent2"/>
                </a:solidFill>
                <a:latin typeface="BPG Banner Caps Alpha" pitchFamily="18" charset="0"/>
              </a:rPr>
              <a:t>შესრულებული</a:t>
            </a:r>
            <a:r>
              <a:rPr lang="ka-GE" b="1" dirty="0">
                <a:latin typeface="BPG Banner Caps Alpha" pitchFamily="18" charset="0"/>
              </a:rPr>
              <a:t> ძირითადი ღონისძიებები</a:t>
            </a:r>
            <a:endParaRPr lang="en-US" b="1" dirty="0">
              <a:latin typeface="BPG Banner Caps Alpha" pitchFamily="18"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3349893875"/>
              </p:ext>
            </p:extLst>
          </p:nvPr>
        </p:nvGraphicFramePr>
        <p:xfrm>
          <a:off x="381004" y="1600200"/>
          <a:ext cx="8318687" cy="838200"/>
        </p:xfrm>
        <a:graphic>
          <a:graphicData uri="http://schemas.openxmlformats.org/drawingml/2006/table">
            <a:tbl>
              <a:tblPr firstRow="1" bandRow="1">
                <a:tableStyleId>{5940675A-B579-460E-94D1-54222C63F5DA}</a:tableStyleId>
              </a:tblPr>
              <a:tblGrid>
                <a:gridCol w="8318687"/>
              </a:tblGrid>
              <a:tr h="838200">
                <a:tc>
                  <a:txBody>
                    <a:bodyPr/>
                    <a:lstStyle/>
                    <a:p>
                      <a:pPr marL="285750" indent="-285750" algn="just">
                        <a:spcAft>
                          <a:spcPts val="600"/>
                        </a:spcAft>
                        <a:buFont typeface="Wingdings" panose="05000000000000000000" pitchFamily="2" charset="2"/>
                        <a:buChar char="Ø"/>
                        <a:defRPr/>
                      </a:pPr>
                      <a:r>
                        <a:rPr lang="ka-GE" sz="1300" dirty="0" smtClean="0">
                          <a:latin typeface="BPG Rioni" pitchFamily="34" charset="0"/>
                          <a:cs typeface="Times New Roman" pitchFamily="18" charset="0"/>
                        </a:rPr>
                        <a:t>2020 წლის 25 თებერვალს ეროვნულ თავდაცვის აკადემიაში საქართველოს პრეზიდენტის ქალბატონი სალომე ზურაბიშვილის თანდასწრებით გაიხსნა სამხედრო საგამოფენო სივრცე, რომელსაც მიენიჭა ქართული სამხედრო სკოლის ბოლო მეთაურის პოლკოვნიკ ალექსანდრე ჩხეიძის სახელი;</a:t>
                      </a:r>
                    </a:p>
                  </a:txBody>
                  <a:tcPr>
                    <a:lnL w="12700" cmpd="sng">
                      <a:noFill/>
                    </a:lnL>
                    <a:lnR w="12700" cmpd="sng">
                      <a:noFill/>
                    </a:lnR>
                    <a:lnT w="12700" cmpd="sng">
                      <a:noFill/>
                    </a:lnT>
                    <a:lnB w="12700" cmpd="sng">
                      <a:noFill/>
                    </a:lnB>
                  </a:tcPr>
                </a:tc>
              </a:tr>
            </a:tbl>
          </a:graphicData>
        </a:graphic>
      </p:graphicFrame>
      <p:pic>
        <p:nvPicPr>
          <p:cNvPr id="1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4267200"/>
            <a:ext cx="34290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2689" y="4267200"/>
            <a:ext cx="34290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76600" y="2286000"/>
            <a:ext cx="2804160" cy="1869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740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 y="294894"/>
            <a:ext cx="9144000" cy="489204"/>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cstate="print">
            <a:extLst>
              <a:ext uri="{28A0092B-C50C-407E-A947-70E740481C1C}">
                <a14:useLocalDpi xmlns:a14="http://schemas.microsoft.com/office/drawing/2010/main" val="0"/>
              </a:ext>
            </a:extLst>
          </a:blip>
          <a:stretch>
            <a:fillRect/>
          </a:stretch>
        </p:blipFill>
        <p:spPr>
          <a:xfrm>
            <a:off x="7924804" y="184485"/>
            <a:ext cx="710022" cy="710022"/>
          </a:xfrm>
          <a:prstGeom prst="rect">
            <a:avLst/>
          </a:prstGeom>
        </p:spPr>
      </p:pic>
      <p:sp>
        <p:nvSpPr>
          <p:cNvPr id="6" name="Rectangle 5"/>
          <p:cNvSpPr/>
          <p:nvPr/>
        </p:nvSpPr>
        <p:spPr>
          <a:xfrm>
            <a:off x="609600" y="354830"/>
            <a:ext cx="7772400" cy="369332"/>
          </a:xfrm>
          <a:prstGeom prst="rect">
            <a:avLst/>
          </a:prstGeom>
        </p:spPr>
        <p:txBody>
          <a:bodyPr wrap="square">
            <a:spAutoFit/>
          </a:bodyPr>
          <a:lstStyle/>
          <a:p>
            <a:pPr algn="ctr"/>
            <a:r>
              <a:rPr lang="ka-GE" b="1" dirty="0" smtClean="0">
                <a:latin typeface="BPG Banner Caps Alpha" pitchFamily="18" charset="0"/>
              </a:rPr>
              <a:t>საზოგადოებასთან ურთიერთობის</a:t>
            </a:r>
            <a:r>
              <a:rPr lang="ru-RU" b="1" dirty="0" smtClean="0">
                <a:latin typeface="BPG Banner Caps Alpha" pitchFamily="18" charset="0"/>
              </a:rPr>
              <a:t> </a:t>
            </a:r>
            <a:r>
              <a:rPr lang="ka-GE" b="1" dirty="0" smtClean="0">
                <a:latin typeface="BPG Banner Caps Alpha" pitchFamily="18" charset="0"/>
              </a:rPr>
              <a:t> </a:t>
            </a:r>
            <a:r>
              <a:rPr lang="ka-GE" b="1" dirty="0">
                <a:latin typeface="BPG Banner Caps Alpha" pitchFamily="18" charset="0"/>
              </a:rPr>
              <a:t>განყოფილება</a:t>
            </a:r>
          </a:p>
        </p:txBody>
      </p:sp>
      <p:pic>
        <p:nvPicPr>
          <p:cNvPr id="9" name="Picture 3" descr="d:\NJACHVADZE\Desktop\DzalebiLogo.png"/>
          <p:cNvPicPr>
            <a:picLocks noChangeAspect="1" noChangeArrowheads="1"/>
          </p:cNvPicPr>
          <p:nvPr/>
        </p:nvPicPr>
        <p:blipFill>
          <a:blip cstate="print"/>
          <a:srcRect/>
          <a:stretch>
            <a:fillRect/>
          </a:stretch>
        </p:blipFill>
        <p:spPr bwMode="auto">
          <a:xfrm>
            <a:off x="381004" y="178194"/>
            <a:ext cx="736206" cy="736206"/>
          </a:xfrm>
          <a:prstGeom prst="rect">
            <a:avLst/>
          </a:prstGeom>
          <a:ln>
            <a:noFill/>
          </a:ln>
          <a:effectLst/>
        </p:spPr>
      </p:pic>
      <p:sp>
        <p:nvSpPr>
          <p:cNvPr id="13" name="Rectangle 12"/>
          <p:cNvSpPr/>
          <p:nvPr/>
        </p:nvSpPr>
        <p:spPr>
          <a:xfrm>
            <a:off x="304800" y="1066800"/>
            <a:ext cx="8394892" cy="369332"/>
          </a:xfrm>
          <a:prstGeom prst="rect">
            <a:avLst/>
          </a:prstGeom>
        </p:spPr>
        <p:txBody>
          <a:bodyPr wrap="square">
            <a:spAutoFit/>
          </a:bodyPr>
          <a:lstStyle/>
          <a:p>
            <a:pPr algn="ctr"/>
            <a:r>
              <a:rPr lang="ka-GE" b="1" dirty="0">
                <a:latin typeface="BPG Banner Caps Alpha" pitchFamily="18" charset="0"/>
              </a:rPr>
              <a:t>2020 წელს </a:t>
            </a:r>
            <a:r>
              <a:rPr lang="ka-GE" b="1" dirty="0">
                <a:solidFill>
                  <a:schemeClr val="accent2"/>
                </a:solidFill>
                <a:latin typeface="BPG Banner Caps Alpha" pitchFamily="18" charset="0"/>
              </a:rPr>
              <a:t>შესრულებული</a:t>
            </a:r>
            <a:r>
              <a:rPr lang="ka-GE" b="1" dirty="0">
                <a:latin typeface="BPG Banner Caps Alpha" pitchFamily="18" charset="0"/>
              </a:rPr>
              <a:t> ძირითადი ღონისძიებები</a:t>
            </a:r>
            <a:endParaRPr lang="en-US" b="1" dirty="0">
              <a:latin typeface="BPG Banner Caps Alpha" pitchFamily="18"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3676148246"/>
              </p:ext>
            </p:extLst>
          </p:nvPr>
        </p:nvGraphicFramePr>
        <p:xfrm>
          <a:off x="381004" y="1600200"/>
          <a:ext cx="8318687" cy="838200"/>
        </p:xfrm>
        <a:graphic>
          <a:graphicData uri="http://schemas.openxmlformats.org/drawingml/2006/table">
            <a:tbl>
              <a:tblPr firstRow="1" bandRow="1">
                <a:tableStyleId>{5940675A-B579-460E-94D1-54222C63F5DA}</a:tableStyleId>
              </a:tblPr>
              <a:tblGrid>
                <a:gridCol w="8318687"/>
              </a:tblGrid>
              <a:tr h="838200">
                <a:tc>
                  <a:txBody>
                    <a:bodyPr/>
                    <a:lstStyle/>
                    <a:p>
                      <a:pPr marL="285750" indent="-285750" algn="just">
                        <a:spcAft>
                          <a:spcPts val="600"/>
                        </a:spcAft>
                        <a:buFont typeface="Wingdings" pitchFamily="2" charset="2"/>
                        <a:buChar char="Ø"/>
                        <a:defRPr/>
                      </a:pPr>
                      <a:r>
                        <a:rPr lang="ka-GE" sz="1300" dirty="0" smtClean="0">
                          <a:latin typeface="BPG Rioni" pitchFamily="34" charset="0"/>
                          <a:cs typeface="Times New Roman" pitchFamily="18" charset="0"/>
                        </a:rPr>
                        <a:t>სამეცნიერო კონფერენცია</a:t>
                      </a:r>
                      <a:r>
                        <a:rPr lang="ru-RU" sz="1300" dirty="0" smtClean="0">
                          <a:latin typeface="BPG Rioni" pitchFamily="34" charset="0"/>
                          <a:cs typeface="Times New Roman" pitchFamily="18" charset="0"/>
                        </a:rPr>
                        <a:t> </a:t>
                      </a:r>
                      <a:r>
                        <a:rPr lang="ka-GE" sz="1300" dirty="0" smtClean="0">
                          <a:latin typeface="BPG Rioni" pitchFamily="34" charset="0"/>
                          <a:cs typeface="Times New Roman" pitchFamily="18" charset="0"/>
                        </a:rPr>
                        <a:t>,,ცოდნას მოვყავართ გამარჯვებამდე“ (12.02.2020);</a:t>
                      </a:r>
                    </a:p>
                    <a:p>
                      <a:pPr marL="285750" indent="-285750" algn="just">
                        <a:spcAft>
                          <a:spcPts val="600"/>
                        </a:spcAft>
                        <a:buFont typeface="Wingdings" pitchFamily="2" charset="2"/>
                        <a:buChar char="Ø"/>
                        <a:defRPr/>
                      </a:pPr>
                      <a:r>
                        <a:rPr lang="ka-GE" sz="1300" dirty="0" smtClean="0">
                          <a:latin typeface="BPG Rioni" pitchFamily="34" charset="0"/>
                          <a:cs typeface="Times New Roman" pitchFamily="18" charset="0"/>
                        </a:rPr>
                        <a:t>აკადემიის ვირტუალური ტური </a:t>
                      </a:r>
                      <a:r>
                        <a:rPr lang="en-US" sz="1300" dirty="0" smtClean="0">
                          <a:latin typeface="BPG Rioni" pitchFamily="34" charset="0"/>
                          <a:cs typeface="Times New Roman" pitchFamily="18" charset="0"/>
                        </a:rPr>
                        <a:t>3D</a:t>
                      </a:r>
                      <a:r>
                        <a:rPr lang="ka-GE" sz="1300" dirty="0" smtClean="0">
                          <a:latin typeface="BPG Rioni" pitchFamily="34" charset="0"/>
                          <a:cs typeface="Times New Roman" pitchFamily="18" charset="0"/>
                        </a:rPr>
                        <a:t> ხარისხში;</a:t>
                      </a:r>
                    </a:p>
                    <a:p>
                      <a:pPr marL="285750" indent="-285750" algn="just">
                        <a:spcAft>
                          <a:spcPts val="600"/>
                        </a:spcAft>
                        <a:buFont typeface="Wingdings" pitchFamily="2" charset="2"/>
                        <a:buChar char="Ø"/>
                        <a:defRPr/>
                      </a:pPr>
                      <a:r>
                        <a:rPr lang="ka-GE" sz="1300" dirty="0" smtClean="0">
                          <a:latin typeface="BPG Rioni" pitchFamily="34" charset="0"/>
                          <a:cs typeface="Times New Roman" pitchFamily="18" charset="0"/>
                        </a:rPr>
                        <a:t>გამომცემლობა დაიწყო აკადემიის გაზეთმა ,,ეთა“.</a:t>
                      </a:r>
                      <a:endParaRPr lang="ka-GE" sz="1300" dirty="0">
                        <a:latin typeface="BPG Rioni" pitchFamily="34" charset="0"/>
                        <a:cs typeface="Times New Roman" pitchFamily="18" charset="0"/>
                      </a:endParaRPr>
                    </a:p>
                  </a:txBody>
                  <a:tcPr>
                    <a:lnL w="12700" cmpd="sng">
                      <a:noFill/>
                    </a:lnL>
                    <a:lnR w="12700" cmpd="sng">
                      <a:noFill/>
                    </a:lnR>
                    <a:lnT w="12700" cmpd="sng">
                      <a:noFill/>
                    </a:lnT>
                    <a:lnB w="12700" cmpd="sng">
                      <a:noFill/>
                    </a:lnB>
                  </a:tcPr>
                </a:tc>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2708821238"/>
              </p:ext>
            </p:extLst>
          </p:nvPr>
        </p:nvGraphicFramePr>
        <p:xfrm>
          <a:off x="381004" y="3971925"/>
          <a:ext cx="8318687" cy="1508760"/>
        </p:xfrm>
        <a:graphic>
          <a:graphicData uri="http://schemas.openxmlformats.org/drawingml/2006/table">
            <a:tbl>
              <a:tblPr firstRow="1" bandRow="1">
                <a:tableStyleId>{5940675A-B579-460E-94D1-54222C63F5DA}</a:tableStyleId>
              </a:tblPr>
              <a:tblGrid>
                <a:gridCol w="8318687"/>
              </a:tblGrid>
              <a:tr h="838200">
                <a:tc>
                  <a:txBody>
                    <a:bodyPr/>
                    <a:lstStyle/>
                    <a:p>
                      <a:pPr marL="285750" indent="-285750" algn="l">
                        <a:spcAft>
                          <a:spcPts val="600"/>
                        </a:spcAft>
                        <a:buFont typeface="Wingdings" pitchFamily="2" charset="2"/>
                        <a:buChar char="Ø"/>
                        <a:defRPr/>
                      </a:pPr>
                      <a:r>
                        <a:rPr lang="ka-GE" sz="1300" dirty="0" smtClean="0">
                          <a:latin typeface="BPG Rioni" pitchFamily="34" charset="0"/>
                          <a:cs typeface="Times New Roman" pitchFamily="18" charset="0"/>
                        </a:rPr>
                        <a:t>საზღვარგარეთ სწავლებისა და სტუდენტური სერვისების მე-11 საერთაშორისო გამოფენაში მონაწილეობა;</a:t>
                      </a:r>
                    </a:p>
                    <a:p>
                      <a:pPr marL="285750" indent="-285750" algn="l">
                        <a:spcAft>
                          <a:spcPts val="600"/>
                        </a:spcAft>
                        <a:buFont typeface="Wingdings" pitchFamily="2" charset="2"/>
                        <a:buChar char="Ø"/>
                        <a:defRPr/>
                      </a:pPr>
                      <a:r>
                        <a:rPr lang="ka-GE" sz="1300" dirty="0" smtClean="0">
                          <a:latin typeface="BPG Rioni" pitchFamily="34" charset="0"/>
                          <a:cs typeface="Times New Roman" pitchFamily="18" charset="0"/>
                        </a:rPr>
                        <a:t>სასწავლო ბატალიონის საბაკალავრო კურსის მეშვიდე გამოშვების  კურსდამთავრებულების ცერემონიალის  ორგანიზება;</a:t>
                      </a:r>
                    </a:p>
                    <a:p>
                      <a:pPr marL="285750" indent="-285750" algn="l">
                        <a:spcAft>
                          <a:spcPts val="600"/>
                        </a:spcAft>
                        <a:buFont typeface="Wingdings" pitchFamily="2" charset="2"/>
                        <a:buChar char="Ø"/>
                        <a:defRPr/>
                      </a:pPr>
                      <a:r>
                        <a:rPr lang="ka-GE" sz="1300" dirty="0" smtClean="0">
                          <a:latin typeface="BPG Rioni" pitchFamily="34" charset="0"/>
                          <a:cs typeface="Times New Roman" pitchFamily="18" charset="0"/>
                        </a:rPr>
                        <a:t>ოფიცერთა მომზადების საკანდიდატო კურსის გამოშვების ცერემონიალის ორგანიზება;</a:t>
                      </a:r>
                    </a:p>
                    <a:p>
                      <a:pPr marL="285750" indent="-285750" algn="l">
                        <a:spcAft>
                          <a:spcPts val="600"/>
                        </a:spcAft>
                        <a:buFont typeface="Wingdings" pitchFamily="2" charset="2"/>
                        <a:buChar char="Ø"/>
                        <a:defRPr/>
                      </a:pPr>
                      <a:r>
                        <a:rPr lang="ka-GE" sz="1300" dirty="0" smtClean="0">
                          <a:latin typeface="BPG Rioni" pitchFamily="34" charset="0"/>
                          <a:cs typeface="Times New Roman" pitchFamily="18" charset="0"/>
                        </a:rPr>
                        <a:t>ონლაინ ჩართვების ორგანიზება სკოლების დამამთავრებელი კლასების მოსწავლეებთან ქვეყნის მასშტაბით.</a:t>
                      </a:r>
                      <a:endParaRPr lang="ka-GE" sz="1300" dirty="0">
                        <a:latin typeface="BPG Rioni" pitchFamily="34" charset="0"/>
                      </a:endParaRPr>
                    </a:p>
                  </a:txBody>
                  <a:tcPr>
                    <a:lnL w="12700" cmpd="sng">
                      <a:noFill/>
                    </a:lnL>
                    <a:lnR w="12700" cmpd="sng">
                      <a:noFill/>
                    </a:lnR>
                    <a:lnT w="12700" cmpd="sng">
                      <a:noFill/>
                    </a:lnT>
                    <a:lnB w="12700" cmpd="sng">
                      <a:noFill/>
                    </a:lnB>
                  </a:tcPr>
                </a:tc>
              </a:tr>
            </a:tbl>
          </a:graphicData>
        </a:graphic>
      </p:graphicFrame>
      <p:sp>
        <p:nvSpPr>
          <p:cNvPr id="12" name="Rectangle 11"/>
          <p:cNvSpPr/>
          <p:nvPr/>
        </p:nvSpPr>
        <p:spPr>
          <a:xfrm>
            <a:off x="304800" y="3364468"/>
            <a:ext cx="8394892" cy="369332"/>
          </a:xfrm>
          <a:prstGeom prst="rect">
            <a:avLst/>
          </a:prstGeom>
        </p:spPr>
        <p:txBody>
          <a:bodyPr wrap="square">
            <a:spAutoFit/>
          </a:bodyPr>
          <a:lstStyle/>
          <a:p>
            <a:pPr algn="ctr"/>
            <a:r>
              <a:rPr lang="ka-GE" b="1" dirty="0">
                <a:latin typeface="BPG Banner Caps Alpha" pitchFamily="18" charset="0"/>
              </a:rPr>
              <a:t>2021 წელს </a:t>
            </a:r>
            <a:r>
              <a:rPr lang="ka-GE" b="1" dirty="0">
                <a:solidFill>
                  <a:schemeClr val="accent2"/>
                </a:solidFill>
                <a:latin typeface="BPG Banner Caps Alpha" pitchFamily="18" charset="0"/>
              </a:rPr>
              <a:t>დაგეგმილი</a:t>
            </a:r>
            <a:r>
              <a:rPr lang="ka-GE" b="1" dirty="0">
                <a:latin typeface="BPG Banner Caps Alpha" pitchFamily="18" charset="0"/>
              </a:rPr>
              <a:t> ძირითადი ღონისძიებები</a:t>
            </a:r>
          </a:p>
        </p:txBody>
      </p:sp>
    </p:spTree>
    <p:extLst>
      <p:ext uri="{BB962C8B-B14F-4D97-AF65-F5344CB8AC3E}">
        <p14:creationId xmlns:p14="http://schemas.microsoft.com/office/powerpoint/2010/main" val="4522630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 y="294894"/>
            <a:ext cx="9144000" cy="489204"/>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cstate="print">
            <a:extLst>
              <a:ext uri="{28A0092B-C50C-407E-A947-70E740481C1C}">
                <a14:useLocalDpi xmlns:a14="http://schemas.microsoft.com/office/drawing/2010/main" val="0"/>
              </a:ext>
            </a:extLst>
          </a:blip>
          <a:stretch>
            <a:fillRect/>
          </a:stretch>
        </p:blipFill>
        <p:spPr>
          <a:xfrm>
            <a:off x="7924804" y="184485"/>
            <a:ext cx="710022" cy="710022"/>
          </a:xfrm>
          <a:prstGeom prst="rect">
            <a:avLst/>
          </a:prstGeom>
        </p:spPr>
      </p:pic>
      <p:sp>
        <p:nvSpPr>
          <p:cNvPr id="6" name="Rectangle 5"/>
          <p:cNvSpPr/>
          <p:nvPr/>
        </p:nvSpPr>
        <p:spPr>
          <a:xfrm>
            <a:off x="609600" y="264258"/>
            <a:ext cx="7772400" cy="457241"/>
          </a:xfrm>
          <a:prstGeom prst="rect">
            <a:avLst/>
          </a:prstGeom>
        </p:spPr>
        <p:txBody>
          <a:bodyPr wrap="square">
            <a:spAutoFit/>
          </a:bodyPr>
          <a:lstStyle/>
          <a:p>
            <a:pPr algn="ctr">
              <a:lnSpc>
                <a:spcPct val="150000"/>
              </a:lnSpc>
              <a:defRPr/>
            </a:pPr>
            <a:r>
              <a:rPr lang="ka-GE" b="1" dirty="0">
                <a:latin typeface="BPG Banner Caps Alpha" pitchFamily="18" charset="0"/>
                <a:cs typeface="Arial" panose="020B0604020202020204" pitchFamily="34" charset="0"/>
              </a:rPr>
              <a:t>ენობრივი მომზადების სკოლა</a:t>
            </a:r>
            <a:endParaRPr lang="en-US" b="1" dirty="0">
              <a:latin typeface="BPG Banner Caps Alpha" pitchFamily="18" charset="0"/>
              <a:cs typeface="Arial" panose="020B0604020202020204" pitchFamily="34" charset="0"/>
            </a:endParaRPr>
          </a:p>
        </p:txBody>
      </p:sp>
      <p:pic>
        <p:nvPicPr>
          <p:cNvPr id="9" name="Picture 3" descr="d:\NJACHVADZE\Desktop\DzalebiLogo.png"/>
          <p:cNvPicPr>
            <a:picLocks noChangeAspect="1" noChangeArrowheads="1"/>
          </p:cNvPicPr>
          <p:nvPr/>
        </p:nvPicPr>
        <p:blipFill>
          <a:blip cstate="print"/>
          <a:srcRect/>
          <a:stretch>
            <a:fillRect/>
          </a:stretch>
        </p:blipFill>
        <p:spPr bwMode="auto">
          <a:xfrm>
            <a:off x="381004" y="178194"/>
            <a:ext cx="736206" cy="736206"/>
          </a:xfrm>
          <a:prstGeom prst="rect">
            <a:avLst/>
          </a:prstGeom>
          <a:ln>
            <a:noFill/>
          </a:ln>
          <a:effectLst/>
        </p:spPr>
      </p:pic>
      <p:cxnSp>
        <p:nvCxnSpPr>
          <p:cNvPr id="25" name="Straight Connector 24"/>
          <p:cNvCxnSpPr/>
          <p:nvPr/>
        </p:nvCxnSpPr>
        <p:spPr>
          <a:xfrm>
            <a:off x="4390695" y="2789063"/>
            <a:ext cx="0" cy="227598"/>
          </a:xfrm>
          <a:prstGeom prst="line">
            <a:avLst/>
          </a:prstGeom>
          <a:ln w="1905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26" name="Straight Connector 25"/>
          <p:cNvCxnSpPr/>
          <p:nvPr/>
        </p:nvCxnSpPr>
        <p:spPr>
          <a:xfrm>
            <a:off x="4446237" y="1595024"/>
            <a:ext cx="0" cy="612000"/>
          </a:xfrm>
          <a:prstGeom prst="line">
            <a:avLst/>
          </a:prstGeom>
          <a:ln w="19050">
            <a:solidFill>
              <a:schemeClr val="tx1"/>
            </a:solidFill>
          </a:ln>
        </p:spPr>
        <p:style>
          <a:lnRef idx="1">
            <a:schemeClr val="accent3"/>
          </a:lnRef>
          <a:fillRef idx="0">
            <a:schemeClr val="accent3"/>
          </a:fillRef>
          <a:effectRef idx="0">
            <a:schemeClr val="accent3"/>
          </a:effectRef>
          <a:fontRef idx="minor">
            <a:schemeClr val="tx1"/>
          </a:fontRef>
        </p:style>
      </p:cxnSp>
      <p:sp>
        <p:nvSpPr>
          <p:cNvPr id="28" name="Rounded Rectangle 27"/>
          <p:cNvSpPr/>
          <p:nvPr/>
        </p:nvSpPr>
        <p:spPr>
          <a:xfrm>
            <a:off x="3169940" y="1143000"/>
            <a:ext cx="2536040" cy="577224"/>
          </a:xfrm>
          <a:prstGeom prst="roundRect">
            <a:avLst/>
          </a:prstGeom>
          <a:solidFill>
            <a:schemeClr val="accent3">
              <a:lumMod val="60000"/>
              <a:lumOff val="40000"/>
            </a:schemeClr>
          </a:solidFill>
          <a:ln w="12700">
            <a:solidFill>
              <a:schemeClr val="tx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ru-RU"/>
          </a:p>
        </p:txBody>
      </p:sp>
      <p:sp>
        <p:nvSpPr>
          <p:cNvPr id="29" name="TextBox 28"/>
          <p:cNvSpPr txBox="1"/>
          <p:nvPr/>
        </p:nvSpPr>
        <p:spPr>
          <a:xfrm>
            <a:off x="3162300" y="1292423"/>
            <a:ext cx="2536040" cy="307777"/>
          </a:xfrm>
          <a:prstGeom prst="rect">
            <a:avLst/>
          </a:prstGeom>
          <a:noFill/>
        </p:spPr>
        <p:txBody>
          <a:bodyPr wrap="square" rtlCol="0">
            <a:spAutoFit/>
          </a:bodyPr>
          <a:lstStyle/>
          <a:p>
            <a:pPr algn="ctr"/>
            <a:r>
              <a:rPr lang="ka-GE" sz="1400" b="1" dirty="0" smtClean="0">
                <a:latin typeface="BPG Banner Caps" pitchFamily="18" charset="0"/>
                <a:cs typeface="Arial" panose="020B0604020202020204" pitchFamily="34" charset="0"/>
              </a:rPr>
              <a:t>სკოლის უფროსი</a:t>
            </a:r>
            <a:endParaRPr lang="en-US" sz="1400" b="1" dirty="0">
              <a:latin typeface="BPG Banner Caps" pitchFamily="18" charset="0"/>
              <a:cs typeface="Arial" panose="020B0604020202020204" pitchFamily="34" charset="0"/>
            </a:endParaRPr>
          </a:p>
        </p:txBody>
      </p:sp>
      <p:sp>
        <p:nvSpPr>
          <p:cNvPr id="30" name="Rounded Rectangle 29"/>
          <p:cNvSpPr/>
          <p:nvPr/>
        </p:nvSpPr>
        <p:spPr>
          <a:xfrm>
            <a:off x="3276599" y="2213204"/>
            <a:ext cx="2668345" cy="577224"/>
          </a:xfrm>
          <a:prstGeom prst="roundRect">
            <a:avLst/>
          </a:prstGeom>
          <a:solidFill>
            <a:schemeClr val="accent3">
              <a:lumMod val="60000"/>
              <a:lumOff val="40000"/>
            </a:schemeClr>
          </a:solidFill>
          <a:ln w="12700">
            <a:solidFill>
              <a:schemeClr val="tx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ru-RU" sz="1400"/>
          </a:p>
        </p:txBody>
      </p:sp>
      <p:sp>
        <p:nvSpPr>
          <p:cNvPr id="31" name="TextBox 30"/>
          <p:cNvSpPr txBox="1"/>
          <p:nvPr/>
        </p:nvSpPr>
        <p:spPr>
          <a:xfrm>
            <a:off x="3232209" y="2312313"/>
            <a:ext cx="2712736" cy="430887"/>
          </a:xfrm>
          <a:prstGeom prst="rect">
            <a:avLst/>
          </a:prstGeom>
          <a:noFill/>
        </p:spPr>
        <p:txBody>
          <a:bodyPr wrap="square" rtlCol="0">
            <a:spAutoFit/>
          </a:bodyPr>
          <a:lstStyle/>
          <a:p>
            <a:pPr algn="ctr"/>
            <a:r>
              <a:rPr lang="ka-GE" sz="1100" b="1" dirty="0" smtClean="0">
                <a:latin typeface="BPG Rioni" pitchFamily="34" charset="0"/>
                <a:cs typeface="Arial" panose="020B0604020202020204" pitchFamily="34" charset="0"/>
              </a:rPr>
              <a:t>აღმოსავლეთ საგანმანათლებლო </a:t>
            </a:r>
            <a:endParaRPr lang="ru-RU" sz="1100" b="1" dirty="0" smtClean="0">
              <a:latin typeface="BPG Rioni" pitchFamily="34" charset="0"/>
              <a:cs typeface="Arial" panose="020B0604020202020204" pitchFamily="34" charset="0"/>
            </a:endParaRPr>
          </a:p>
          <a:p>
            <a:pPr algn="ctr"/>
            <a:r>
              <a:rPr lang="ka-GE" sz="1100" b="1" dirty="0" smtClean="0">
                <a:latin typeface="BPG Rioni" pitchFamily="34" charset="0"/>
                <a:cs typeface="Arial" panose="020B0604020202020204" pitchFamily="34" charset="0"/>
              </a:rPr>
              <a:t>პროგრამები</a:t>
            </a:r>
            <a:endParaRPr lang="en-US" sz="1100" b="1" dirty="0">
              <a:latin typeface="BPG Rioni" pitchFamily="34" charset="0"/>
            </a:endParaRPr>
          </a:p>
        </p:txBody>
      </p:sp>
      <p:sp>
        <p:nvSpPr>
          <p:cNvPr id="32" name="Rounded Rectangle 31"/>
          <p:cNvSpPr/>
          <p:nvPr/>
        </p:nvSpPr>
        <p:spPr>
          <a:xfrm>
            <a:off x="6551106" y="2213204"/>
            <a:ext cx="2288094" cy="577224"/>
          </a:xfrm>
          <a:prstGeom prst="roundRect">
            <a:avLst/>
          </a:prstGeom>
          <a:solidFill>
            <a:schemeClr val="accent3">
              <a:lumMod val="60000"/>
              <a:lumOff val="40000"/>
            </a:schemeClr>
          </a:solidFill>
          <a:ln w="12700">
            <a:solidFill>
              <a:schemeClr val="tx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ru-RU" sz="1400"/>
          </a:p>
        </p:txBody>
      </p:sp>
      <p:cxnSp>
        <p:nvCxnSpPr>
          <p:cNvPr id="33" name="Straight Connector 32"/>
          <p:cNvCxnSpPr/>
          <p:nvPr/>
        </p:nvCxnSpPr>
        <p:spPr>
          <a:xfrm>
            <a:off x="2557874" y="1989629"/>
            <a:ext cx="5183832" cy="0"/>
          </a:xfrm>
          <a:prstGeom prst="line">
            <a:avLst/>
          </a:prstGeom>
          <a:ln w="1905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34" name="Straight Connector 33"/>
          <p:cNvCxnSpPr/>
          <p:nvPr/>
        </p:nvCxnSpPr>
        <p:spPr>
          <a:xfrm>
            <a:off x="2557874" y="1999154"/>
            <a:ext cx="0" cy="227598"/>
          </a:xfrm>
          <a:prstGeom prst="line">
            <a:avLst/>
          </a:prstGeom>
          <a:ln w="1905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35" name="Straight Connector 34"/>
          <p:cNvCxnSpPr/>
          <p:nvPr/>
        </p:nvCxnSpPr>
        <p:spPr>
          <a:xfrm>
            <a:off x="7741706" y="1989629"/>
            <a:ext cx="0" cy="227598"/>
          </a:xfrm>
          <a:prstGeom prst="line">
            <a:avLst/>
          </a:prstGeom>
          <a:ln w="19050">
            <a:solidFill>
              <a:schemeClr val="tx1"/>
            </a:solidFill>
          </a:ln>
        </p:spPr>
        <p:style>
          <a:lnRef idx="1">
            <a:schemeClr val="accent3"/>
          </a:lnRef>
          <a:fillRef idx="0">
            <a:schemeClr val="accent3"/>
          </a:fillRef>
          <a:effectRef idx="0">
            <a:schemeClr val="accent3"/>
          </a:effectRef>
          <a:fontRef idx="minor">
            <a:schemeClr val="tx1"/>
          </a:fontRef>
        </p:style>
      </p:cxnSp>
      <p:sp>
        <p:nvSpPr>
          <p:cNvPr id="36" name="TextBox 35"/>
          <p:cNvSpPr txBox="1"/>
          <p:nvPr/>
        </p:nvSpPr>
        <p:spPr>
          <a:xfrm>
            <a:off x="6516213" y="2312313"/>
            <a:ext cx="2362201" cy="430887"/>
          </a:xfrm>
          <a:prstGeom prst="rect">
            <a:avLst/>
          </a:prstGeom>
          <a:noFill/>
        </p:spPr>
        <p:txBody>
          <a:bodyPr wrap="square" rtlCol="0">
            <a:spAutoFit/>
          </a:bodyPr>
          <a:lstStyle/>
          <a:p>
            <a:pPr algn="ctr"/>
            <a:r>
              <a:rPr lang="ka-GE" sz="1100" b="1" dirty="0" smtClean="0">
                <a:latin typeface="BPG Rioni" pitchFamily="34" charset="0"/>
                <a:cs typeface="Arial" panose="020B0604020202020204" pitchFamily="34" charset="0"/>
              </a:rPr>
              <a:t>დასავლეთ საგანმანათლებლო პროგრამები</a:t>
            </a:r>
            <a:endParaRPr lang="en-US" sz="1100" b="1" dirty="0">
              <a:latin typeface="BPG Rioni" pitchFamily="34" charset="0"/>
            </a:endParaRPr>
          </a:p>
        </p:txBody>
      </p:sp>
      <p:cxnSp>
        <p:nvCxnSpPr>
          <p:cNvPr id="37" name="Straight Connector 36"/>
          <p:cNvCxnSpPr/>
          <p:nvPr/>
        </p:nvCxnSpPr>
        <p:spPr>
          <a:xfrm>
            <a:off x="961696" y="3016661"/>
            <a:ext cx="5484610" cy="0"/>
          </a:xfrm>
          <a:prstGeom prst="line">
            <a:avLst/>
          </a:prstGeom>
          <a:ln w="19050">
            <a:solidFill>
              <a:schemeClr val="tx1"/>
            </a:solidFill>
          </a:ln>
        </p:spPr>
        <p:style>
          <a:lnRef idx="1">
            <a:schemeClr val="accent3"/>
          </a:lnRef>
          <a:fillRef idx="0">
            <a:schemeClr val="accent3"/>
          </a:fillRef>
          <a:effectRef idx="0">
            <a:schemeClr val="accent3"/>
          </a:effectRef>
          <a:fontRef idx="minor">
            <a:schemeClr val="tx1"/>
          </a:fontRef>
        </p:style>
      </p:cxnSp>
      <p:sp>
        <p:nvSpPr>
          <p:cNvPr id="57" name="Rounded Rectangle 56"/>
          <p:cNvSpPr/>
          <p:nvPr/>
        </p:nvSpPr>
        <p:spPr>
          <a:xfrm>
            <a:off x="249815" y="3249966"/>
            <a:ext cx="1217855" cy="501024"/>
          </a:xfrm>
          <a:prstGeom prst="roundRect">
            <a:avLst/>
          </a:prstGeom>
          <a:solidFill>
            <a:schemeClr val="accent3">
              <a:lumMod val="60000"/>
              <a:lumOff val="40000"/>
            </a:schemeClr>
          </a:solidFill>
          <a:ln w="12700">
            <a:solidFill>
              <a:schemeClr val="tx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ru-RU" sz="1400"/>
          </a:p>
        </p:txBody>
      </p:sp>
      <p:sp>
        <p:nvSpPr>
          <p:cNvPr id="58" name="TextBox 57"/>
          <p:cNvSpPr txBox="1"/>
          <p:nvPr/>
        </p:nvSpPr>
        <p:spPr>
          <a:xfrm>
            <a:off x="200812" y="3350940"/>
            <a:ext cx="1257300" cy="261610"/>
          </a:xfrm>
          <a:prstGeom prst="rect">
            <a:avLst/>
          </a:prstGeom>
          <a:noFill/>
        </p:spPr>
        <p:txBody>
          <a:bodyPr wrap="square" rtlCol="0">
            <a:spAutoFit/>
          </a:bodyPr>
          <a:lstStyle/>
          <a:p>
            <a:pPr algn="ctr"/>
            <a:r>
              <a:rPr lang="ka-GE" sz="1100" b="1" dirty="0" smtClean="0">
                <a:latin typeface="BPG Rioni" pitchFamily="34" charset="0"/>
                <a:cs typeface="Arial" panose="020B0604020202020204" pitchFamily="34" charset="0"/>
              </a:rPr>
              <a:t>ინგლისური</a:t>
            </a:r>
            <a:endParaRPr lang="en-US" sz="1100" b="1" dirty="0">
              <a:latin typeface="BPG Rioni" pitchFamily="34" charset="0"/>
            </a:endParaRPr>
          </a:p>
        </p:txBody>
      </p:sp>
      <p:cxnSp>
        <p:nvCxnSpPr>
          <p:cNvPr id="59" name="Straight Connector 58"/>
          <p:cNvCxnSpPr/>
          <p:nvPr/>
        </p:nvCxnSpPr>
        <p:spPr>
          <a:xfrm>
            <a:off x="970574" y="3018310"/>
            <a:ext cx="0" cy="227598"/>
          </a:xfrm>
          <a:prstGeom prst="line">
            <a:avLst/>
          </a:prstGeom>
          <a:ln w="19050">
            <a:solidFill>
              <a:schemeClr val="tx1"/>
            </a:solidFill>
          </a:ln>
        </p:spPr>
        <p:style>
          <a:lnRef idx="1">
            <a:schemeClr val="accent3"/>
          </a:lnRef>
          <a:fillRef idx="0">
            <a:schemeClr val="accent3"/>
          </a:fillRef>
          <a:effectRef idx="0">
            <a:schemeClr val="accent3"/>
          </a:effectRef>
          <a:fontRef idx="minor">
            <a:schemeClr val="tx1"/>
          </a:fontRef>
        </p:style>
      </p:cxnSp>
      <p:sp>
        <p:nvSpPr>
          <p:cNvPr id="60" name="Rounded Rectangle 59"/>
          <p:cNvSpPr/>
          <p:nvPr/>
        </p:nvSpPr>
        <p:spPr>
          <a:xfrm>
            <a:off x="1648874" y="3249966"/>
            <a:ext cx="1217855" cy="501024"/>
          </a:xfrm>
          <a:prstGeom prst="roundRect">
            <a:avLst/>
          </a:prstGeom>
          <a:solidFill>
            <a:schemeClr val="accent3">
              <a:lumMod val="60000"/>
              <a:lumOff val="40000"/>
            </a:schemeClr>
          </a:solidFill>
          <a:ln w="12700">
            <a:solidFill>
              <a:schemeClr val="tx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ru-RU" sz="1400"/>
          </a:p>
        </p:txBody>
      </p:sp>
      <p:sp>
        <p:nvSpPr>
          <p:cNvPr id="61" name="TextBox 60"/>
          <p:cNvSpPr txBox="1"/>
          <p:nvPr/>
        </p:nvSpPr>
        <p:spPr>
          <a:xfrm>
            <a:off x="1599871" y="3350940"/>
            <a:ext cx="1257300" cy="261610"/>
          </a:xfrm>
          <a:prstGeom prst="rect">
            <a:avLst/>
          </a:prstGeom>
          <a:noFill/>
        </p:spPr>
        <p:txBody>
          <a:bodyPr wrap="square" rtlCol="0">
            <a:spAutoFit/>
          </a:bodyPr>
          <a:lstStyle/>
          <a:p>
            <a:pPr algn="ctr"/>
            <a:r>
              <a:rPr lang="ka-GE" sz="1100" b="1" dirty="0" smtClean="0">
                <a:latin typeface="BPG Rioni" pitchFamily="34" charset="0"/>
                <a:cs typeface="Arial" panose="020B0604020202020204" pitchFamily="34" charset="0"/>
              </a:rPr>
              <a:t>გერმანული</a:t>
            </a:r>
            <a:endParaRPr lang="en-US" sz="1100" b="1" dirty="0">
              <a:latin typeface="BPG Rioni" pitchFamily="34" charset="0"/>
            </a:endParaRPr>
          </a:p>
        </p:txBody>
      </p:sp>
      <p:sp>
        <p:nvSpPr>
          <p:cNvPr id="62" name="Rounded Rectangle 61"/>
          <p:cNvSpPr/>
          <p:nvPr/>
        </p:nvSpPr>
        <p:spPr>
          <a:xfrm>
            <a:off x="3106199" y="3258941"/>
            <a:ext cx="1217855" cy="501024"/>
          </a:xfrm>
          <a:prstGeom prst="roundRect">
            <a:avLst/>
          </a:prstGeom>
          <a:solidFill>
            <a:schemeClr val="accent3">
              <a:lumMod val="60000"/>
              <a:lumOff val="40000"/>
            </a:schemeClr>
          </a:solidFill>
          <a:ln w="12700">
            <a:solidFill>
              <a:schemeClr val="tx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ru-RU" sz="1400"/>
          </a:p>
        </p:txBody>
      </p:sp>
      <p:sp>
        <p:nvSpPr>
          <p:cNvPr id="63" name="TextBox 62"/>
          <p:cNvSpPr txBox="1"/>
          <p:nvPr/>
        </p:nvSpPr>
        <p:spPr>
          <a:xfrm>
            <a:off x="3057196" y="3359915"/>
            <a:ext cx="1257300" cy="261610"/>
          </a:xfrm>
          <a:prstGeom prst="rect">
            <a:avLst/>
          </a:prstGeom>
          <a:noFill/>
        </p:spPr>
        <p:txBody>
          <a:bodyPr wrap="square" rtlCol="0">
            <a:spAutoFit/>
          </a:bodyPr>
          <a:lstStyle/>
          <a:p>
            <a:pPr algn="ctr"/>
            <a:r>
              <a:rPr lang="ka-GE" sz="1100" b="1" dirty="0" smtClean="0">
                <a:latin typeface="BPG Rioni" pitchFamily="34" charset="0"/>
                <a:cs typeface="Arial" panose="020B0604020202020204" pitchFamily="34" charset="0"/>
              </a:rPr>
              <a:t>ფრანგული</a:t>
            </a:r>
            <a:endParaRPr lang="en-US" sz="1100" b="1" dirty="0">
              <a:latin typeface="BPG Rioni" pitchFamily="34" charset="0"/>
            </a:endParaRPr>
          </a:p>
        </p:txBody>
      </p:sp>
      <p:sp>
        <p:nvSpPr>
          <p:cNvPr id="64" name="Rounded Rectangle 63"/>
          <p:cNvSpPr/>
          <p:nvPr/>
        </p:nvSpPr>
        <p:spPr>
          <a:xfrm>
            <a:off x="4527656" y="3258941"/>
            <a:ext cx="1217855" cy="501024"/>
          </a:xfrm>
          <a:prstGeom prst="roundRect">
            <a:avLst/>
          </a:prstGeom>
          <a:solidFill>
            <a:schemeClr val="accent3">
              <a:lumMod val="60000"/>
              <a:lumOff val="40000"/>
            </a:schemeClr>
          </a:solidFill>
          <a:ln w="12700">
            <a:solidFill>
              <a:schemeClr val="tx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ru-RU" sz="1400"/>
          </a:p>
        </p:txBody>
      </p:sp>
      <p:sp>
        <p:nvSpPr>
          <p:cNvPr id="65" name="TextBox 64"/>
          <p:cNvSpPr txBox="1"/>
          <p:nvPr/>
        </p:nvSpPr>
        <p:spPr>
          <a:xfrm>
            <a:off x="4478653" y="3359915"/>
            <a:ext cx="1257300" cy="261610"/>
          </a:xfrm>
          <a:prstGeom prst="rect">
            <a:avLst/>
          </a:prstGeom>
          <a:noFill/>
        </p:spPr>
        <p:txBody>
          <a:bodyPr wrap="square" rtlCol="0">
            <a:spAutoFit/>
          </a:bodyPr>
          <a:lstStyle/>
          <a:p>
            <a:pPr algn="ctr"/>
            <a:r>
              <a:rPr lang="ka-GE" sz="1100" b="1" dirty="0" smtClean="0">
                <a:latin typeface="BPG Rioni" pitchFamily="34" charset="0"/>
                <a:cs typeface="Arial" panose="020B0604020202020204" pitchFamily="34" charset="0"/>
              </a:rPr>
              <a:t>თურქული</a:t>
            </a:r>
            <a:endParaRPr lang="en-US" sz="1100" b="1" dirty="0">
              <a:latin typeface="BPG Rioni" pitchFamily="34" charset="0"/>
            </a:endParaRPr>
          </a:p>
        </p:txBody>
      </p:sp>
      <p:sp>
        <p:nvSpPr>
          <p:cNvPr id="66" name="Rounded Rectangle 65"/>
          <p:cNvSpPr/>
          <p:nvPr/>
        </p:nvSpPr>
        <p:spPr>
          <a:xfrm>
            <a:off x="5944945" y="3258941"/>
            <a:ext cx="1217855" cy="501024"/>
          </a:xfrm>
          <a:prstGeom prst="roundRect">
            <a:avLst/>
          </a:prstGeom>
          <a:solidFill>
            <a:schemeClr val="accent3">
              <a:lumMod val="60000"/>
              <a:lumOff val="40000"/>
            </a:schemeClr>
          </a:solidFill>
          <a:ln w="12700">
            <a:solidFill>
              <a:schemeClr val="tx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ru-RU" sz="1400"/>
          </a:p>
        </p:txBody>
      </p:sp>
      <p:sp>
        <p:nvSpPr>
          <p:cNvPr id="67" name="TextBox 66"/>
          <p:cNvSpPr txBox="1"/>
          <p:nvPr/>
        </p:nvSpPr>
        <p:spPr>
          <a:xfrm>
            <a:off x="5895942" y="3359915"/>
            <a:ext cx="1257300" cy="261610"/>
          </a:xfrm>
          <a:prstGeom prst="rect">
            <a:avLst/>
          </a:prstGeom>
          <a:noFill/>
        </p:spPr>
        <p:txBody>
          <a:bodyPr wrap="square" rtlCol="0">
            <a:spAutoFit/>
          </a:bodyPr>
          <a:lstStyle/>
          <a:p>
            <a:pPr algn="ctr"/>
            <a:r>
              <a:rPr lang="ka-GE" sz="1100" b="1" dirty="0" smtClean="0">
                <a:latin typeface="BPG Rioni" pitchFamily="34" charset="0"/>
                <a:cs typeface="Arial" panose="020B0604020202020204" pitchFamily="34" charset="0"/>
              </a:rPr>
              <a:t>რუსული</a:t>
            </a:r>
            <a:endParaRPr lang="en-US" sz="1100" b="1" dirty="0">
              <a:latin typeface="BPG Rioni" pitchFamily="34" charset="0"/>
            </a:endParaRPr>
          </a:p>
        </p:txBody>
      </p:sp>
      <p:sp>
        <p:nvSpPr>
          <p:cNvPr id="68" name="Rounded Rectangle 67"/>
          <p:cNvSpPr/>
          <p:nvPr/>
        </p:nvSpPr>
        <p:spPr>
          <a:xfrm>
            <a:off x="544304" y="2181225"/>
            <a:ext cx="2288094" cy="577224"/>
          </a:xfrm>
          <a:prstGeom prst="roundRect">
            <a:avLst/>
          </a:prstGeom>
          <a:solidFill>
            <a:schemeClr val="accent3">
              <a:lumMod val="60000"/>
              <a:lumOff val="40000"/>
            </a:schemeClr>
          </a:solidFill>
          <a:ln w="12700">
            <a:solidFill>
              <a:schemeClr val="tx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ru-RU" sz="1400"/>
          </a:p>
        </p:txBody>
      </p:sp>
      <p:sp>
        <p:nvSpPr>
          <p:cNvPr id="69" name="TextBox 68"/>
          <p:cNvSpPr txBox="1"/>
          <p:nvPr/>
        </p:nvSpPr>
        <p:spPr>
          <a:xfrm>
            <a:off x="476250" y="2362200"/>
            <a:ext cx="2362201" cy="261610"/>
          </a:xfrm>
          <a:prstGeom prst="rect">
            <a:avLst/>
          </a:prstGeom>
          <a:noFill/>
        </p:spPr>
        <p:txBody>
          <a:bodyPr wrap="square" rtlCol="0">
            <a:spAutoFit/>
          </a:bodyPr>
          <a:lstStyle/>
          <a:p>
            <a:pPr algn="ctr"/>
            <a:r>
              <a:rPr lang="ka-GE" sz="1100" b="1" dirty="0" smtClean="0">
                <a:latin typeface="BPG Rioni" pitchFamily="34" charset="0"/>
                <a:cs typeface="Arial" panose="020B0604020202020204" pitchFamily="34" charset="0"/>
              </a:rPr>
              <a:t>ადმინისტაცია</a:t>
            </a:r>
            <a:endParaRPr lang="en-US" sz="1100" b="1" dirty="0">
              <a:latin typeface="BPG Rioni" pitchFamily="34" charset="0"/>
            </a:endParaRPr>
          </a:p>
        </p:txBody>
      </p:sp>
      <p:cxnSp>
        <p:nvCxnSpPr>
          <p:cNvPr id="70" name="Straight Connector 69"/>
          <p:cNvCxnSpPr/>
          <p:nvPr/>
        </p:nvCxnSpPr>
        <p:spPr>
          <a:xfrm>
            <a:off x="2228192" y="3016661"/>
            <a:ext cx="0" cy="227598"/>
          </a:xfrm>
          <a:prstGeom prst="line">
            <a:avLst/>
          </a:prstGeom>
          <a:ln w="1905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71" name="Straight Connector 70"/>
          <p:cNvCxnSpPr/>
          <p:nvPr/>
        </p:nvCxnSpPr>
        <p:spPr>
          <a:xfrm>
            <a:off x="3685846" y="3016661"/>
            <a:ext cx="0" cy="227598"/>
          </a:xfrm>
          <a:prstGeom prst="line">
            <a:avLst/>
          </a:prstGeom>
          <a:ln w="1905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72" name="Straight Connector 71"/>
          <p:cNvCxnSpPr/>
          <p:nvPr/>
        </p:nvCxnSpPr>
        <p:spPr>
          <a:xfrm>
            <a:off x="5029200" y="3018310"/>
            <a:ext cx="0" cy="227598"/>
          </a:xfrm>
          <a:prstGeom prst="line">
            <a:avLst/>
          </a:prstGeom>
          <a:ln w="1905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73" name="Straight Connector 72"/>
          <p:cNvCxnSpPr/>
          <p:nvPr/>
        </p:nvCxnSpPr>
        <p:spPr>
          <a:xfrm>
            <a:off x="6436684" y="3018310"/>
            <a:ext cx="0" cy="227598"/>
          </a:xfrm>
          <a:prstGeom prst="line">
            <a:avLst/>
          </a:prstGeom>
          <a:ln w="1905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74" name="Straight Connector 73"/>
          <p:cNvCxnSpPr/>
          <p:nvPr/>
        </p:nvCxnSpPr>
        <p:spPr>
          <a:xfrm flipV="1">
            <a:off x="7741706" y="2796360"/>
            <a:ext cx="0" cy="1503216"/>
          </a:xfrm>
          <a:prstGeom prst="line">
            <a:avLst/>
          </a:prstGeom>
          <a:ln w="19050">
            <a:solidFill>
              <a:schemeClr val="tx1"/>
            </a:solidFill>
          </a:ln>
        </p:spPr>
        <p:style>
          <a:lnRef idx="1">
            <a:schemeClr val="accent3"/>
          </a:lnRef>
          <a:fillRef idx="0">
            <a:schemeClr val="accent3"/>
          </a:fillRef>
          <a:effectRef idx="0">
            <a:schemeClr val="accent3"/>
          </a:effectRef>
          <a:fontRef idx="minor">
            <a:schemeClr val="tx1"/>
          </a:fontRef>
        </p:style>
      </p:cxnSp>
      <p:sp>
        <p:nvSpPr>
          <p:cNvPr id="75" name="Rounded Rectangle 74"/>
          <p:cNvSpPr/>
          <p:nvPr/>
        </p:nvSpPr>
        <p:spPr>
          <a:xfrm>
            <a:off x="7135603" y="4038600"/>
            <a:ext cx="1217855" cy="501024"/>
          </a:xfrm>
          <a:prstGeom prst="roundRect">
            <a:avLst/>
          </a:prstGeom>
          <a:solidFill>
            <a:schemeClr val="accent3">
              <a:lumMod val="60000"/>
              <a:lumOff val="40000"/>
            </a:schemeClr>
          </a:solidFill>
          <a:ln w="12700">
            <a:solidFill>
              <a:schemeClr val="tx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ru-RU" sz="1400"/>
          </a:p>
        </p:txBody>
      </p:sp>
      <p:sp>
        <p:nvSpPr>
          <p:cNvPr id="76" name="TextBox 75"/>
          <p:cNvSpPr txBox="1"/>
          <p:nvPr/>
        </p:nvSpPr>
        <p:spPr>
          <a:xfrm>
            <a:off x="7122112" y="4148452"/>
            <a:ext cx="1257300" cy="261610"/>
          </a:xfrm>
          <a:prstGeom prst="rect">
            <a:avLst/>
          </a:prstGeom>
          <a:noFill/>
        </p:spPr>
        <p:txBody>
          <a:bodyPr wrap="square" rtlCol="0">
            <a:spAutoFit/>
          </a:bodyPr>
          <a:lstStyle/>
          <a:p>
            <a:pPr algn="ctr"/>
            <a:r>
              <a:rPr lang="ka-GE" sz="1100" b="1" dirty="0" smtClean="0">
                <a:latin typeface="BPG Rioni" pitchFamily="34" charset="0"/>
                <a:cs typeface="Arial" panose="020B0604020202020204" pitchFamily="34" charset="0"/>
              </a:rPr>
              <a:t>ინგლისური</a:t>
            </a:r>
            <a:endParaRPr lang="en-US" sz="1100" b="1" dirty="0">
              <a:latin typeface="BPG Rioni" pitchFamily="34" charset="0"/>
            </a:endParaRPr>
          </a:p>
        </p:txBody>
      </p:sp>
      <p:sp>
        <p:nvSpPr>
          <p:cNvPr id="77" name="Rounded Rectangle 76"/>
          <p:cNvSpPr/>
          <p:nvPr/>
        </p:nvSpPr>
        <p:spPr>
          <a:xfrm>
            <a:off x="7154653" y="4680576"/>
            <a:ext cx="1217855" cy="501024"/>
          </a:xfrm>
          <a:prstGeom prst="roundRect">
            <a:avLst/>
          </a:prstGeom>
          <a:solidFill>
            <a:schemeClr val="accent3">
              <a:lumMod val="60000"/>
              <a:lumOff val="40000"/>
            </a:schemeClr>
          </a:solidFill>
          <a:ln w="12700">
            <a:solidFill>
              <a:schemeClr val="tx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ru-RU" sz="1400"/>
          </a:p>
        </p:txBody>
      </p:sp>
      <p:sp>
        <p:nvSpPr>
          <p:cNvPr id="78" name="TextBox 77"/>
          <p:cNvSpPr txBox="1"/>
          <p:nvPr/>
        </p:nvSpPr>
        <p:spPr>
          <a:xfrm>
            <a:off x="7132284" y="4786546"/>
            <a:ext cx="1257300" cy="261610"/>
          </a:xfrm>
          <a:prstGeom prst="rect">
            <a:avLst/>
          </a:prstGeom>
          <a:noFill/>
        </p:spPr>
        <p:txBody>
          <a:bodyPr wrap="square" rtlCol="0">
            <a:spAutoFit/>
          </a:bodyPr>
          <a:lstStyle/>
          <a:p>
            <a:pPr algn="ctr"/>
            <a:r>
              <a:rPr lang="ka-GE" sz="1100" b="1" dirty="0" smtClean="0">
                <a:latin typeface="BPG Rioni" pitchFamily="34" charset="0"/>
                <a:cs typeface="Arial" panose="020B0604020202020204" pitchFamily="34" charset="0"/>
              </a:rPr>
              <a:t>ფრანგული</a:t>
            </a:r>
            <a:endParaRPr lang="en-US" sz="1100" b="1" dirty="0">
              <a:latin typeface="BPG Rioni" pitchFamily="34" charset="0"/>
            </a:endParaRPr>
          </a:p>
        </p:txBody>
      </p:sp>
      <p:sp>
        <p:nvSpPr>
          <p:cNvPr id="80" name="TextBox 79"/>
          <p:cNvSpPr txBox="1"/>
          <p:nvPr/>
        </p:nvSpPr>
        <p:spPr>
          <a:xfrm>
            <a:off x="331437" y="4343400"/>
            <a:ext cx="6450363" cy="1790234"/>
          </a:xfrm>
          <a:prstGeom prst="rect">
            <a:avLst/>
          </a:prstGeom>
          <a:noFill/>
        </p:spPr>
        <p:txBody>
          <a:bodyPr wrap="square" rtlCol="0" anchor="t">
            <a:spAutoFit/>
          </a:bodyPr>
          <a:lstStyle/>
          <a:p>
            <a:pPr algn="ctr">
              <a:lnSpc>
                <a:spcPct val="150000"/>
              </a:lnSpc>
              <a:spcAft>
                <a:spcPts val="1000"/>
              </a:spcAft>
            </a:pPr>
            <a:r>
              <a:rPr lang="ka-GE" sz="1600" b="1" dirty="0" smtClean="0">
                <a:latin typeface="BPG Banner Caps Alpha" pitchFamily="18" charset="0"/>
              </a:rPr>
              <a:t>ამოცანა   </a:t>
            </a:r>
            <a:r>
              <a:rPr lang="ka-GE" sz="1300" b="1" dirty="0" smtClean="0">
                <a:latin typeface="BPG Rioni" pitchFamily="34" charset="0"/>
              </a:rPr>
              <a:t>   </a:t>
            </a:r>
          </a:p>
          <a:p>
            <a:pPr algn="just">
              <a:lnSpc>
                <a:spcPct val="150000"/>
              </a:lnSpc>
              <a:spcAft>
                <a:spcPts val="1000"/>
              </a:spcAft>
            </a:pPr>
            <a:r>
              <a:rPr lang="ka-GE" sz="1300" dirty="0" smtClean="0">
                <a:latin typeface="BPG Rioni" pitchFamily="34" charset="0"/>
              </a:rPr>
              <a:t>       საგანმანათლებლო პროგრამებზე </a:t>
            </a:r>
            <a:r>
              <a:rPr lang="ka-GE" sz="1300" dirty="0">
                <a:latin typeface="BPG Rioni" pitchFamily="34" charset="0"/>
              </a:rPr>
              <a:t>ჩარიცხული </a:t>
            </a:r>
            <a:r>
              <a:rPr lang="ka-GE" sz="1300" dirty="0" smtClean="0">
                <a:latin typeface="BPG Rioni" pitchFamily="34" charset="0"/>
              </a:rPr>
              <a:t>სამხედრო მოსამსახურე / სამოქალაქო </a:t>
            </a:r>
            <a:r>
              <a:rPr lang="ka-GE" sz="1300" dirty="0">
                <a:latin typeface="BPG Rioni" pitchFamily="34" charset="0"/>
              </a:rPr>
              <a:t>პირების უცხო ენების სწავლება, ენის ცოდნის სრულყოფა და სხვადასხვა ტიპის საერთაშორისო გამოცდებისათვის მომზადება</a:t>
            </a:r>
            <a:r>
              <a:rPr lang="ka-GE" sz="1300" dirty="0" smtClean="0">
                <a:latin typeface="BPG Rioni" pitchFamily="34" charset="0"/>
              </a:rPr>
              <a:t>. </a:t>
            </a:r>
            <a:r>
              <a:rPr lang="ka-GE" sz="1300" dirty="0">
                <a:latin typeface="BPG Rioni" pitchFamily="34" charset="0"/>
              </a:rPr>
              <a:t>საგანმანათლებლო გარემოს შექმნა.</a:t>
            </a:r>
            <a:endParaRPr lang="ka-GE" sz="1300" dirty="0" smtClean="0">
              <a:solidFill>
                <a:prstClr val="black"/>
              </a:solidFill>
              <a:latin typeface="BPG Rioni" pitchFamily="34" charset="0"/>
            </a:endParaRPr>
          </a:p>
        </p:txBody>
      </p:sp>
    </p:spTree>
    <p:extLst>
      <p:ext uri="{BB962C8B-B14F-4D97-AF65-F5344CB8AC3E}">
        <p14:creationId xmlns:p14="http://schemas.microsoft.com/office/powerpoint/2010/main" val="9396974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 y="294894"/>
            <a:ext cx="9144000" cy="489204"/>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cstate="print">
            <a:extLst>
              <a:ext uri="{28A0092B-C50C-407E-A947-70E740481C1C}">
                <a14:useLocalDpi xmlns:a14="http://schemas.microsoft.com/office/drawing/2010/main" val="0"/>
              </a:ext>
            </a:extLst>
          </a:blip>
          <a:stretch>
            <a:fillRect/>
          </a:stretch>
        </p:blipFill>
        <p:spPr>
          <a:xfrm>
            <a:off x="7924804" y="184485"/>
            <a:ext cx="710022" cy="710022"/>
          </a:xfrm>
          <a:prstGeom prst="rect">
            <a:avLst/>
          </a:prstGeom>
        </p:spPr>
      </p:pic>
      <p:sp>
        <p:nvSpPr>
          <p:cNvPr id="6" name="Rectangle 5"/>
          <p:cNvSpPr/>
          <p:nvPr/>
        </p:nvSpPr>
        <p:spPr>
          <a:xfrm>
            <a:off x="609600" y="264258"/>
            <a:ext cx="7772400" cy="457241"/>
          </a:xfrm>
          <a:prstGeom prst="rect">
            <a:avLst/>
          </a:prstGeom>
        </p:spPr>
        <p:txBody>
          <a:bodyPr wrap="square">
            <a:spAutoFit/>
          </a:bodyPr>
          <a:lstStyle/>
          <a:p>
            <a:pPr algn="ctr">
              <a:lnSpc>
                <a:spcPct val="150000"/>
              </a:lnSpc>
              <a:defRPr/>
            </a:pPr>
            <a:r>
              <a:rPr lang="ka-GE" b="1" dirty="0">
                <a:latin typeface="BPG Banner Caps Alpha" pitchFamily="18" charset="0"/>
                <a:cs typeface="Arial" panose="020B0604020202020204" pitchFamily="34" charset="0"/>
              </a:rPr>
              <a:t>ენობრივი მომზადების სკოლა</a:t>
            </a:r>
            <a:endParaRPr lang="en-US" b="1" dirty="0">
              <a:latin typeface="BPG Banner Caps Alpha" pitchFamily="18" charset="0"/>
              <a:cs typeface="Arial" panose="020B0604020202020204" pitchFamily="34" charset="0"/>
            </a:endParaRPr>
          </a:p>
        </p:txBody>
      </p:sp>
      <p:pic>
        <p:nvPicPr>
          <p:cNvPr id="9" name="Picture 3" descr="d:\NJACHVADZE\Desktop\DzalebiLogo.png"/>
          <p:cNvPicPr>
            <a:picLocks noChangeAspect="1" noChangeArrowheads="1"/>
          </p:cNvPicPr>
          <p:nvPr/>
        </p:nvPicPr>
        <p:blipFill>
          <a:blip cstate="print"/>
          <a:srcRect/>
          <a:stretch>
            <a:fillRect/>
          </a:stretch>
        </p:blipFill>
        <p:spPr bwMode="auto">
          <a:xfrm>
            <a:off x="381004" y="178194"/>
            <a:ext cx="736206" cy="736206"/>
          </a:xfrm>
          <a:prstGeom prst="rect">
            <a:avLst/>
          </a:prstGeom>
          <a:ln>
            <a:noFill/>
          </a:ln>
          <a:effectLst/>
        </p:spPr>
      </p:pic>
      <p:sp>
        <p:nvSpPr>
          <p:cNvPr id="13" name="Rectangle 12"/>
          <p:cNvSpPr/>
          <p:nvPr/>
        </p:nvSpPr>
        <p:spPr>
          <a:xfrm>
            <a:off x="304800" y="973723"/>
            <a:ext cx="8394892" cy="338554"/>
          </a:xfrm>
          <a:prstGeom prst="rect">
            <a:avLst/>
          </a:prstGeom>
        </p:spPr>
        <p:txBody>
          <a:bodyPr wrap="square">
            <a:spAutoFit/>
          </a:bodyPr>
          <a:lstStyle/>
          <a:p>
            <a:pPr algn="ctr">
              <a:defRPr/>
            </a:pPr>
            <a:r>
              <a:rPr lang="ka-GE" altLang="lt-LT" sz="1600" b="1" dirty="0">
                <a:solidFill>
                  <a:schemeClr val="accent2"/>
                </a:solidFill>
                <a:latin typeface="BPG Banner Caps Alpha" pitchFamily="18" charset="0"/>
                <a:cs typeface="Arial" panose="020B0604020202020204" pitchFamily="34" charset="0"/>
              </a:rPr>
              <a:t>მიმდინარე</a:t>
            </a:r>
            <a:r>
              <a:rPr lang="ka-GE" altLang="lt-LT" sz="1600" b="1" dirty="0">
                <a:latin typeface="BPG Banner Caps Alpha" pitchFamily="18" charset="0"/>
                <a:cs typeface="Arial" panose="020B0604020202020204" pitchFamily="34" charset="0"/>
              </a:rPr>
              <a:t> ღონისძიებები</a:t>
            </a:r>
          </a:p>
        </p:txBody>
      </p:sp>
      <p:sp>
        <p:nvSpPr>
          <p:cNvPr id="14" name="Rectangle 13"/>
          <p:cNvSpPr/>
          <p:nvPr/>
        </p:nvSpPr>
        <p:spPr>
          <a:xfrm>
            <a:off x="381004" y="1312277"/>
            <a:ext cx="8458196" cy="392415"/>
          </a:xfrm>
          <a:prstGeom prst="rect">
            <a:avLst/>
          </a:prstGeom>
        </p:spPr>
        <p:txBody>
          <a:bodyPr wrap="square">
            <a:spAutoFit/>
          </a:bodyPr>
          <a:lstStyle/>
          <a:p>
            <a:pPr algn="just" fontAlgn="ctr">
              <a:lnSpc>
                <a:spcPct val="150000"/>
              </a:lnSpc>
              <a:buSzPts val="1800"/>
            </a:pPr>
            <a:r>
              <a:rPr lang="ru-RU" sz="1300" dirty="0" smtClean="0">
                <a:latin typeface="BPG Rioni" pitchFamily="34" charset="0"/>
                <a:ea typeface="Calibri"/>
                <a:cs typeface="Times New Roman"/>
              </a:rPr>
              <a:t>1</a:t>
            </a:r>
            <a:r>
              <a:rPr lang="ka-GE" sz="1300" dirty="0" smtClean="0">
                <a:latin typeface="BPG Rioni" pitchFamily="34" charset="0"/>
                <a:ea typeface="Calibri"/>
                <a:cs typeface="Times New Roman"/>
              </a:rPr>
              <a:t>. დისტანციური </a:t>
            </a:r>
            <a:r>
              <a:rPr lang="ka-GE" sz="1300" dirty="0">
                <a:latin typeface="BPG Rioni" pitchFamily="34" charset="0"/>
                <a:ea typeface="Calibri"/>
                <a:cs typeface="Times New Roman"/>
              </a:rPr>
              <a:t>სწავლება ენობრივი მომზადების </a:t>
            </a:r>
            <a:r>
              <a:rPr lang="ka-GE" sz="1300" dirty="0" smtClean="0">
                <a:latin typeface="BPG Rioni" pitchFamily="34" charset="0"/>
                <a:ea typeface="Calibri"/>
                <a:cs typeface="Times New Roman"/>
              </a:rPr>
              <a:t>პროგრამებზე.</a:t>
            </a:r>
            <a:endParaRPr lang="ka-GE" sz="1300" dirty="0">
              <a:latin typeface="BPG Rioni" pitchFamily="34" charset="0"/>
              <a:ea typeface="Calibri"/>
              <a:cs typeface="Times New Roman"/>
            </a:endParaRPr>
          </a:p>
        </p:txBody>
      </p:sp>
      <p:sp>
        <p:nvSpPr>
          <p:cNvPr id="15" name="Rectangle 14"/>
          <p:cNvSpPr/>
          <p:nvPr/>
        </p:nvSpPr>
        <p:spPr>
          <a:xfrm>
            <a:off x="304800" y="2372954"/>
            <a:ext cx="8394892" cy="338554"/>
          </a:xfrm>
          <a:prstGeom prst="rect">
            <a:avLst/>
          </a:prstGeom>
        </p:spPr>
        <p:txBody>
          <a:bodyPr wrap="square">
            <a:spAutoFit/>
          </a:bodyPr>
          <a:lstStyle/>
          <a:p>
            <a:pPr algn="ctr">
              <a:defRPr/>
            </a:pPr>
            <a:r>
              <a:rPr lang="ka-GE" altLang="lt-LT" sz="1600" b="1" dirty="0">
                <a:latin typeface="BPG Banner Caps Alpha" pitchFamily="18" charset="0"/>
                <a:cs typeface="Arial" panose="020B0604020202020204" pitchFamily="34" charset="0"/>
              </a:rPr>
              <a:t>2021 წელს </a:t>
            </a:r>
            <a:r>
              <a:rPr lang="ka-GE" altLang="lt-LT" sz="1600" b="1" dirty="0">
                <a:solidFill>
                  <a:schemeClr val="accent2"/>
                </a:solidFill>
                <a:latin typeface="BPG Banner Caps Alpha" pitchFamily="18" charset="0"/>
                <a:cs typeface="Arial" panose="020B0604020202020204" pitchFamily="34" charset="0"/>
              </a:rPr>
              <a:t>დაგეგმილი</a:t>
            </a:r>
            <a:r>
              <a:rPr lang="ka-GE" altLang="lt-LT" sz="1600" b="1" dirty="0">
                <a:latin typeface="BPG Banner Caps Alpha" pitchFamily="18" charset="0"/>
                <a:cs typeface="Arial" panose="020B0604020202020204" pitchFamily="34" charset="0"/>
              </a:rPr>
              <a:t> ღონისძიებები</a:t>
            </a:r>
          </a:p>
        </p:txBody>
      </p:sp>
      <p:sp>
        <p:nvSpPr>
          <p:cNvPr id="16" name="Rectangle 15"/>
          <p:cNvSpPr/>
          <p:nvPr/>
        </p:nvSpPr>
        <p:spPr>
          <a:xfrm>
            <a:off x="381004" y="2743200"/>
            <a:ext cx="8534395" cy="1677382"/>
          </a:xfrm>
          <a:prstGeom prst="rect">
            <a:avLst/>
          </a:prstGeom>
        </p:spPr>
        <p:txBody>
          <a:bodyPr wrap="square">
            <a:spAutoFit/>
          </a:bodyPr>
          <a:lstStyle/>
          <a:p>
            <a:pPr marL="363538" indent="-363538" algn="just">
              <a:spcAft>
                <a:spcPts val="600"/>
              </a:spcAft>
              <a:buAutoNum type="arabicPeriod"/>
            </a:pPr>
            <a:r>
              <a:rPr lang="ka-GE" sz="1300" dirty="0">
                <a:latin typeface="BPG Rioni" pitchFamily="34" charset="0"/>
              </a:rPr>
              <a:t>სასწავლო პროცესის წარმართვა ენობრივი მომზადების პროგრამების შესაბამისად:</a:t>
            </a:r>
          </a:p>
          <a:p>
            <a:pPr marL="719138" indent="-274638" fontAlgn="ctr">
              <a:spcAft>
                <a:spcPts val="600"/>
              </a:spcAft>
              <a:buFont typeface="Wingdings" pitchFamily="2" charset="2"/>
              <a:buChar char="Ø"/>
            </a:pPr>
            <a:r>
              <a:rPr lang="en-US" sz="1300" dirty="0" err="1">
                <a:latin typeface="BPG Rioni" pitchFamily="34" charset="0"/>
              </a:rPr>
              <a:t>ინგლისური</a:t>
            </a:r>
            <a:r>
              <a:rPr lang="ka-GE" sz="1300" dirty="0">
                <a:latin typeface="BPG Rioni" pitchFamily="34" charset="0"/>
              </a:rPr>
              <a:t> ენის სასწავლო პროგრამა</a:t>
            </a:r>
            <a:endParaRPr lang="en-GB" sz="1300" dirty="0">
              <a:latin typeface="BPG Rioni" pitchFamily="34" charset="0"/>
            </a:endParaRPr>
          </a:p>
          <a:p>
            <a:pPr marL="719138" indent="-274638" fontAlgn="b">
              <a:spcAft>
                <a:spcPts val="600"/>
              </a:spcAft>
              <a:buFont typeface="Wingdings" pitchFamily="2" charset="2"/>
              <a:buChar char="Ø"/>
            </a:pPr>
            <a:r>
              <a:rPr lang="en-US" sz="1300" dirty="0" err="1">
                <a:latin typeface="BPG Rioni" pitchFamily="34" charset="0"/>
              </a:rPr>
              <a:t>გერმანული</a:t>
            </a:r>
            <a:r>
              <a:rPr lang="ka-GE" sz="1300" dirty="0">
                <a:latin typeface="BPG Rioni" pitchFamily="34" charset="0"/>
              </a:rPr>
              <a:t> ენა სასწავლო პროგრამა</a:t>
            </a:r>
            <a:endParaRPr lang="en-GB" sz="1300" dirty="0">
              <a:latin typeface="BPG Rioni" pitchFamily="34" charset="0"/>
            </a:endParaRPr>
          </a:p>
          <a:p>
            <a:pPr marL="719138" indent="-274638" fontAlgn="b">
              <a:spcAft>
                <a:spcPts val="600"/>
              </a:spcAft>
              <a:buFont typeface="Wingdings" pitchFamily="2" charset="2"/>
              <a:buChar char="Ø"/>
            </a:pPr>
            <a:r>
              <a:rPr lang="en-US" sz="1300" dirty="0" err="1">
                <a:latin typeface="BPG Rioni" pitchFamily="34" charset="0"/>
              </a:rPr>
              <a:t>ფრანგული</a:t>
            </a:r>
            <a:r>
              <a:rPr lang="ka-GE" sz="1300" dirty="0">
                <a:latin typeface="BPG Rioni" pitchFamily="34" charset="0"/>
              </a:rPr>
              <a:t> ენა სასწავლო პროგრამა</a:t>
            </a:r>
          </a:p>
          <a:p>
            <a:pPr marL="719138" indent="-274638" fontAlgn="b">
              <a:spcAft>
                <a:spcPts val="600"/>
              </a:spcAft>
              <a:buFont typeface="Wingdings" pitchFamily="2" charset="2"/>
              <a:buChar char="Ø"/>
            </a:pPr>
            <a:r>
              <a:rPr lang="en-US" sz="1300" dirty="0" err="1">
                <a:latin typeface="BPG Rioni" pitchFamily="34" charset="0"/>
              </a:rPr>
              <a:t>თურქული</a:t>
            </a:r>
            <a:r>
              <a:rPr lang="ka-GE" sz="1300" dirty="0">
                <a:latin typeface="BPG Rioni" pitchFamily="34" charset="0"/>
              </a:rPr>
              <a:t> ენა სასწავლო პროგრამა</a:t>
            </a:r>
            <a:endParaRPr lang="en-GB" sz="1300" dirty="0">
              <a:latin typeface="BPG Rioni" pitchFamily="34" charset="0"/>
            </a:endParaRPr>
          </a:p>
          <a:p>
            <a:pPr marL="719138" indent="-274638" fontAlgn="b">
              <a:spcAft>
                <a:spcPts val="600"/>
              </a:spcAft>
              <a:buFont typeface="Wingdings" pitchFamily="2" charset="2"/>
              <a:buChar char="Ø"/>
            </a:pPr>
            <a:r>
              <a:rPr lang="en-US" sz="1300" dirty="0" err="1">
                <a:latin typeface="BPG Rioni" pitchFamily="34" charset="0"/>
              </a:rPr>
              <a:t>რუსული</a:t>
            </a:r>
            <a:r>
              <a:rPr lang="ka-GE" sz="1300" dirty="0">
                <a:latin typeface="BPG Rioni" pitchFamily="34" charset="0"/>
              </a:rPr>
              <a:t> ენა სასწავლო პროგრამა</a:t>
            </a:r>
            <a:endParaRPr lang="en-GB" sz="1300" dirty="0">
              <a:latin typeface="BPG Rioni" pitchFamily="34" charset="0"/>
            </a:endParaRPr>
          </a:p>
        </p:txBody>
      </p:sp>
      <p:sp>
        <p:nvSpPr>
          <p:cNvPr id="17" name="Rectangle 16"/>
          <p:cNvSpPr/>
          <p:nvPr/>
        </p:nvSpPr>
        <p:spPr>
          <a:xfrm>
            <a:off x="304800" y="4495800"/>
            <a:ext cx="8394892" cy="416717"/>
          </a:xfrm>
          <a:prstGeom prst="rect">
            <a:avLst/>
          </a:prstGeom>
        </p:spPr>
        <p:txBody>
          <a:bodyPr wrap="square">
            <a:spAutoFit/>
          </a:bodyPr>
          <a:lstStyle/>
          <a:p>
            <a:pPr algn="ctr">
              <a:lnSpc>
                <a:spcPct val="150000"/>
              </a:lnSpc>
              <a:defRPr/>
            </a:pPr>
            <a:r>
              <a:rPr lang="ka-GE" altLang="lt-LT" sz="1600" b="1" dirty="0" smtClean="0">
                <a:latin typeface="BPG Banner Caps Alpha" pitchFamily="18" charset="0"/>
                <a:cs typeface="Arial" panose="020B0604020202020204" pitchFamily="34" charset="0"/>
              </a:rPr>
              <a:t>პრობლემები</a:t>
            </a:r>
            <a:r>
              <a:rPr lang="ru-RU" altLang="lt-LT" sz="1600" b="1" dirty="0" smtClean="0">
                <a:latin typeface="BPG Banner Caps Alpha" pitchFamily="18" charset="0"/>
                <a:cs typeface="Arial" panose="020B0604020202020204" pitchFamily="34" charset="0"/>
              </a:rPr>
              <a:t> </a:t>
            </a:r>
            <a:r>
              <a:rPr lang="ka-GE" altLang="lt-LT" sz="1600" b="1" dirty="0" smtClean="0">
                <a:latin typeface="BPG Banner Caps Alpha" pitchFamily="18" charset="0"/>
                <a:cs typeface="Arial" panose="020B0604020202020204" pitchFamily="34" charset="0"/>
              </a:rPr>
              <a:t>/</a:t>
            </a:r>
            <a:r>
              <a:rPr lang="ru-RU" altLang="lt-LT" sz="1600" b="1" dirty="0" smtClean="0">
                <a:latin typeface="BPG Banner Caps Alpha" pitchFamily="18" charset="0"/>
                <a:cs typeface="Arial" panose="020B0604020202020204" pitchFamily="34" charset="0"/>
              </a:rPr>
              <a:t> </a:t>
            </a:r>
            <a:r>
              <a:rPr lang="ka-GE" altLang="lt-LT" sz="1600" b="1" dirty="0" smtClean="0">
                <a:latin typeface="BPG Banner Caps Alpha" pitchFamily="18" charset="0"/>
                <a:cs typeface="Arial" panose="020B0604020202020204" pitchFamily="34" charset="0"/>
              </a:rPr>
              <a:t>გამოწვევები</a:t>
            </a:r>
            <a:endParaRPr lang="ka-GE" altLang="lt-LT" sz="1600" b="1" dirty="0">
              <a:latin typeface="BPG Banner Caps Alpha" pitchFamily="18" charset="0"/>
              <a:cs typeface="Arial" panose="020B0604020202020204" pitchFamily="34" charset="0"/>
            </a:endParaRPr>
          </a:p>
        </p:txBody>
      </p:sp>
      <p:sp>
        <p:nvSpPr>
          <p:cNvPr id="18" name="Rectangle 17"/>
          <p:cNvSpPr/>
          <p:nvPr/>
        </p:nvSpPr>
        <p:spPr>
          <a:xfrm>
            <a:off x="381000" y="4953506"/>
            <a:ext cx="8077200" cy="1523494"/>
          </a:xfrm>
          <a:prstGeom prst="rect">
            <a:avLst/>
          </a:prstGeom>
        </p:spPr>
        <p:txBody>
          <a:bodyPr wrap="square">
            <a:spAutoFit/>
          </a:bodyPr>
          <a:lstStyle/>
          <a:p>
            <a:pPr marL="342900" lvl="1" indent="-342900" algn="just">
              <a:spcAft>
                <a:spcPts val="600"/>
              </a:spcAft>
              <a:buFontTx/>
              <a:buAutoNum type="arabicPeriod"/>
            </a:pPr>
            <a:r>
              <a:rPr lang="ka-GE" altLang="lt-LT" sz="1300" dirty="0" smtClean="0">
                <a:latin typeface="BPG Rioni" pitchFamily="34" charset="0"/>
                <a:cs typeface="Arial" panose="020B0604020202020204" pitchFamily="34" charset="0"/>
              </a:rPr>
              <a:t>ელექტრონული </a:t>
            </a:r>
            <a:r>
              <a:rPr lang="ka-GE" altLang="lt-LT" sz="1300" dirty="0">
                <a:latin typeface="BPG Rioni" pitchFamily="34" charset="0"/>
                <a:cs typeface="Arial" panose="020B0604020202020204" pitchFamily="34" charset="0"/>
              </a:rPr>
              <a:t>პლათფორმა </a:t>
            </a:r>
            <a:r>
              <a:rPr lang="en-US" altLang="lt-LT" sz="1300" dirty="0">
                <a:latin typeface="BPG Rioni" pitchFamily="34" charset="0"/>
                <a:cs typeface="Arial" panose="020B0604020202020204" pitchFamily="34" charset="0"/>
              </a:rPr>
              <a:t>ILIAS-</a:t>
            </a:r>
            <a:r>
              <a:rPr lang="ka-GE" altLang="lt-LT" sz="1300" dirty="0">
                <a:latin typeface="BPG Rioni" pitchFamily="34" charset="0"/>
                <a:cs typeface="Arial" panose="020B0604020202020204" pitchFamily="34" charset="0"/>
              </a:rPr>
              <a:t>ის ტექნიკურად გამართული მუშაობა (შეფერხება დიდი რაოდენობით მომხმარებლების შემთხვევაში);</a:t>
            </a:r>
          </a:p>
          <a:p>
            <a:pPr marL="342900" lvl="1" indent="-342900" algn="just">
              <a:spcAft>
                <a:spcPts val="600"/>
              </a:spcAft>
              <a:buFontTx/>
              <a:buAutoNum type="arabicPeriod"/>
            </a:pPr>
            <a:r>
              <a:rPr lang="ka-GE" altLang="lt-LT" sz="1300" dirty="0" smtClean="0">
                <a:latin typeface="BPG Rioni" pitchFamily="34" charset="0"/>
                <a:cs typeface="Arial" panose="020B0604020202020204" pitchFamily="34" charset="0"/>
              </a:rPr>
              <a:t>სწავლება </a:t>
            </a:r>
            <a:r>
              <a:rPr lang="ka-GE" altLang="lt-LT" sz="1300" dirty="0">
                <a:latin typeface="BPG Rioni" pitchFamily="34" charset="0"/>
                <a:cs typeface="Arial" panose="020B0604020202020204" pitchFamily="34" charset="0"/>
              </a:rPr>
              <a:t>დისტანციურ რეჟიმში (რთულად მიიღწევა სასურველი შედეგი);</a:t>
            </a:r>
          </a:p>
          <a:p>
            <a:pPr marL="342900" lvl="1" indent="-342900" algn="just">
              <a:spcAft>
                <a:spcPts val="600"/>
              </a:spcAft>
              <a:buFontTx/>
              <a:buAutoNum type="arabicPeriod"/>
            </a:pPr>
            <a:r>
              <a:rPr lang="ka-GE" altLang="lt-LT" sz="1300" dirty="0" smtClean="0">
                <a:latin typeface="BPG Rioni" pitchFamily="34" charset="0"/>
                <a:cs typeface="Arial" panose="020B0604020202020204" pitchFamily="34" charset="0"/>
              </a:rPr>
              <a:t>პედაგოგების </a:t>
            </a:r>
            <a:r>
              <a:rPr lang="ka-GE" altLang="lt-LT" sz="1300" dirty="0">
                <a:latin typeface="BPG Rioni" pitchFamily="34" charset="0"/>
                <a:cs typeface="Arial" panose="020B0604020202020204" pitchFamily="34" charset="0"/>
              </a:rPr>
              <a:t>პროფესიული გადამზადება;</a:t>
            </a:r>
          </a:p>
          <a:p>
            <a:pPr marL="342900" lvl="1" indent="-342900" algn="just">
              <a:spcAft>
                <a:spcPts val="600"/>
              </a:spcAft>
              <a:buFontTx/>
              <a:buAutoNum type="arabicPeriod"/>
            </a:pPr>
            <a:r>
              <a:rPr lang="ka-GE" altLang="lt-LT" sz="1300" dirty="0" smtClean="0">
                <a:latin typeface="BPG Rioni" pitchFamily="34" charset="0"/>
                <a:cs typeface="Arial" panose="020B0604020202020204" pitchFamily="34" charset="0"/>
              </a:rPr>
              <a:t>პედაგოგების </a:t>
            </a:r>
            <a:r>
              <a:rPr lang="ka-GE" altLang="lt-LT" sz="1300" dirty="0">
                <a:latin typeface="BPG Rioni" pitchFamily="34" charset="0"/>
                <a:cs typeface="Arial" panose="020B0604020202020204" pitchFamily="34" charset="0"/>
              </a:rPr>
              <a:t>მოტივაცია (გორში სამსახური, ხელფასი, მათი სტატუსი.) - ყველაზე დიდი პრობლემა დღეისათვის...</a:t>
            </a:r>
          </a:p>
        </p:txBody>
      </p:sp>
    </p:spTree>
    <p:extLst>
      <p:ext uri="{BB962C8B-B14F-4D97-AF65-F5344CB8AC3E}">
        <p14:creationId xmlns:p14="http://schemas.microsoft.com/office/powerpoint/2010/main" val="4547312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 y="294894"/>
            <a:ext cx="9144000" cy="489204"/>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cstate="print">
            <a:extLst>
              <a:ext uri="{28A0092B-C50C-407E-A947-70E740481C1C}">
                <a14:useLocalDpi xmlns:a14="http://schemas.microsoft.com/office/drawing/2010/main" val="0"/>
              </a:ext>
            </a:extLst>
          </a:blip>
          <a:stretch>
            <a:fillRect/>
          </a:stretch>
        </p:blipFill>
        <p:spPr>
          <a:xfrm>
            <a:off x="7924804" y="184485"/>
            <a:ext cx="710022" cy="710022"/>
          </a:xfrm>
          <a:prstGeom prst="rect">
            <a:avLst/>
          </a:prstGeom>
        </p:spPr>
      </p:pic>
      <p:sp>
        <p:nvSpPr>
          <p:cNvPr id="6" name="Rectangle 5"/>
          <p:cNvSpPr/>
          <p:nvPr/>
        </p:nvSpPr>
        <p:spPr>
          <a:xfrm>
            <a:off x="609600" y="264258"/>
            <a:ext cx="7772400" cy="457241"/>
          </a:xfrm>
          <a:prstGeom prst="rect">
            <a:avLst/>
          </a:prstGeom>
        </p:spPr>
        <p:txBody>
          <a:bodyPr wrap="square">
            <a:spAutoFit/>
          </a:bodyPr>
          <a:lstStyle/>
          <a:p>
            <a:pPr algn="ctr">
              <a:lnSpc>
                <a:spcPct val="150000"/>
              </a:lnSpc>
              <a:defRPr/>
            </a:pPr>
            <a:r>
              <a:rPr lang="ka-GE" b="1" dirty="0">
                <a:latin typeface="BPG Banner Caps Alpha" pitchFamily="18" charset="0"/>
                <a:cs typeface="Arial" panose="020B0604020202020204" pitchFamily="34" charset="0"/>
              </a:rPr>
              <a:t>სპორტისა და ფიზიკური მომზადების სამსახური</a:t>
            </a:r>
          </a:p>
        </p:txBody>
      </p:sp>
      <p:pic>
        <p:nvPicPr>
          <p:cNvPr id="9" name="Picture 3" descr="d:\NJACHVADZE\Desktop\DzalebiLogo.png"/>
          <p:cNvPicPr>
            <a:picLocks noChangeAspect="1" noChangeArrowheads="1"/>
          </p:cNvPicPr>
          <p:nvPr/>
        </p:nvPicPr>
        <p:blipFill>
          <a:blip cstate="print"/>
          <a:srcRect/>
          <a:stretch>
            <a:fillRect/>
          </a:stretch>
        </p:blipFill>
        <p:spPr bwMode="auto">
          <a:xfrm>
            <a:off x="381004" y="178194"/>
            <a:ext cx="736206" cy="736206"/>
          </a:xfrm>
          <a:prstGeom prst="rect">
            <a:avLst/>
          </a:prstGeom>
          <a:ln>
            <a:noFill/>
          </a:ln>
          <a:effectLst/>
        </p:spPr>
      </p:pic>
      <p:sp>
        <p:nvSpPr>
          <p:cNvPr id="25" name="Freeform 24"/>
          <p:cNvSpPr/>
          <p:nvPr/>
        </p:nvSpPr>
        <p:spPr>
          <a:xfrm>
            <a:off x="3865795" y="990600"/>
            <a:ext cx="1305715" cy="588579"/>
          </a:xfrm>
          <a:custGeom>
            <a:avLst/>
            <a:gdLst>
              <a:gd name="connsiteX0" fmla="*/ 0 w 995955"/>
              <a:gd name="connsiteY0" fmla="*/ 66397 h 663970"/>
              <a:gd name="connsiteX1" fmla="*/ 66397 w 995955"/>
              <a:gd name="connsiteY1" fmla="*/ 0 h 663970"/>
              <a:gd name="connsiteX2" fmla="*/ 929558 w 995955"/>
              <a:gd name="connsiteY2" fmla="*/ 0 h 663970"/>
              <a:gd name="connsiteX3" fmla="*/ 995955 w 995955"/>
              <a:gd name="connsiteY3" fmla="*/ 66397 h 663970"/>
              <a:gd name="connsiteX4" fmla="*/ 995955 w 995955"/>
              <a:gd name="connsiteY4" fmla="*/ 597573 h 663970"/>
              <a:gd name="connsiteX5" fmla="*/ 929558 w 995955"/>
              <a:gd name="connsiteY5" fmla="*/ 663970 h 663970"/>
              <a:gd name="connsiteX6" fmla="*/ 66397 w 995955"/>
              <a:gd name="connsiteY6" fmla="*/ 663970 h 663970"/>
              <a:gd name="connsiteX7" fmla="*/ 0 w 995955"/>
              <a:gd name="connsiteY7" fmla="*/ 597573 h 663970"/>
              <a:gd name="connsiteX8" fmla="*/ 0 w 995955"/>
              <a:gd name="connsiteY8" fmla="*/ 66397 h 663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5955" h="663970">
                <a:moveTo>
                  <a:pt x="0" y="66397"/>
                </a:moveTo>
                <a:cubicBezTo>
                  <a:pt x="0" y="29727"/>
                  <a:pt x="29727" y="0"/>
                  <a:pt x="66397" y="0"/>
                </a:cubicBezTo>
                <a:lnTo>
                  <a:pt x="929558" y="0"/>
                </a:lnTo>
                <a:cubicBezTo>
                  <a:pt x="966228" y="0"/>
                  <a:pt x="995955" y="29727"/>
                  <a:pt x="995955" y="66397"/>
                </a:cubicBezTo>
                <a:lnTo>
                  <a:pt x="995955" y="597573"/>
                </a:lnTo>
                <a:cubicBezTo>
                  <a:pt x="995955" y="634243"/>
                  <a:pt x="966228" y="663970"/>
                  <a:pt x="929558" y="663970"/>
                </a:cubicBezTo>
                <a:lnTo>
                  <a:pt x="66397" y="663970"/>
                </a:lnTo>
                <a:cubicBezTo>
                  <a:pt x="29727" y="663970"/>
                  <a:pt x="0" y="634243"/>
                  <a:pt x="0" y="597573"/>
                </a:cubicBezTo>
                <a:lnTo>
                  <a:pt x="0" y="66397"/>
                </a:lnTo>
                <a:close/>
              </a:path>
            </a:pathLst>
          </a:custGeom>
          <a:solidFill>
            <a:srgbClr val="669900">
              <a:alpha val="40000"/>
            </a:srgbClr>
          </a:solidFill>
          <a:ln w="12700">
            <a:solidFill>
              <a:schemeClr val="tx1"/>
            </a:solidFill>
          </a:ln>
          <a:effectLst/>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38497" tIns="38497" rIns="38497" bIns="38497" numCol="1" spcCol="1270" anchor="ctr" anchorCtr="0">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lvl="0" algn="ctr" defTabSz="222250">
              <a:lnSpc>
                <a:spcPct val="90000"/>
              </a:lnSpc>
              <a:spcBef>
                <a:spcPct val="0"/>
              </a:spcBef>
              <a:spcAft>
                <a:spcPct val="35000"/>
              </a:spcAft>
            </a:pPr>
            <a:r>
              <a:rPr lang="ka-GE" sz="1050" b="1" dirty="0" smtClean="0">
                <a:ln/>
                <a:latin typeface="BPG Rioni" pitchFamily="34" charset="0"/>
              </a:rPr>
              <a:t>სამსახურის უფროსი</a:t>
            </a:r>
            <a:endParaRPr lang="en-US" sz="1050" b="1" kern="1200" dirty="0">
              <a:ln/>
              <a:latin typeface="BPG Rioni" pitchFamily="34" charset="0"/>
            </a:endParaRPr>
          </a:p>
        </p:txBody>
      </p:sp>
      <p:sp>
        <p:nvSpPr>
          <p:cNvPr id="26" name="Freeform 25"/>
          <p:cNvSpPr/>
          <p:nvPr/>
        </p:nvSpPr>
        <p:spPr>
          <a:xfrm>
            <a:off x="192860" y="2188277"/>
            <a:ext cx="1246988" cy="514339"/>
          </a:xfrm>
          <a:custGeom>
            <a:avLst/>
            <a:gdLst>
              <a:gd name="connsiteX0" fmla="*/ 0 w 1342010"/>
              <a:gd name="connsiteY0" fmla="*/ 66397 h 663970"/>
              <a:gd name="connsiteX1" fmla="*/ 66397 w 1342010"/>
              <a:gd name="connsiteY1" fmla="*/ 0 h 663970"/>
              <a:gd name="connsiteX2" fmla="*/ 1275613 w 1342010"/>
              <a:gd name="connsiteY2" fmla="*/ 0 h 663970"/>
              <a:gd name="connsiteX3" fmla="*/ 1342010 w 1342010"/>
              <a:gd name="connsiteY3" fmla="*/ 66397 h 663970"/>
              <a:gd name="connsiteX4" fmla="*/ 1342010 w 1342010"/>
              <a:gd name="connsiteY4" fmla="*/ 597573 h 663970"/>
              <a:gd name="connsiteX5" fmla="*/ 1275613 w 1342010"/>
              <a:gd name="connsiteY5" fmla="*/ 663970 h 663970"/>
              <a:gd name="connsiteX6" fmla="*/ 66397 w 1342010"/>
              <a:gd name="connsiteY6" fmla="*/ 663970 h 663970"/>
              <a:gd name="connsiteX7" fmla="*/ 0 w 1342010"/>
              <a:gd name="connsiteY7" fmla="*/ 597573 h 663970"/>
              <a:gd name="connsiteX8" fmla="*/ 0 w 1342010"/>
              <a:gd name="connsiteY8" fmla="*/ 66397 h 663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2010" h="663970">
                <a:moveTo>
                  <a:pt x="0" y="66397"/>
                </a:moveTo>
                <a:cubicBezTo>
                  <a:pt x="0" y="29727"/>
                  <a:pt x="29727" y="0"/>
                  <a:pt x="66397" y="0"/>
                </a:cubicBezTo>
                <a:lnTo>
                  <a:pt x="1275613" y="0"/>
                </a:lnTo>
                <a:cubicBezTo>
                  <a:pt x="1312283" y="0"/>
                  <a:pt x="1342010" y="29727"/>
                  <a:pt x="1342010" y="66397"/>
                </a:cubicBezTo>
                <a:lnTo>
                  <a:pt x="1342010" y="597573"/>
                </a:lnTo>
                <a:cubicBezTo>
                  <a:pt x="1342010" y="634243"/>
                  <a:pt x="1312283" y="663970"/>
                  <a:pt x="1275613" y="663970"/>
                </a:cubicBezTo>
                <a:lnTo>
                  <a:pt x="66397" y="663970"/>
                </a:lnTo>
                <a:cubicBezTo>
                  <a:pt x="29727" y="663970"/>
                  <a:pt x="0" y="634243"/>
                  <a:pt x="0" y="597573"/>
                </a:cubicBezTo>
                <a:lnTo>
                  <a:pt x="0" y="66397"/>
                </a:lnTo>
                <a:close/>
              </a:path>
            </a:pathLst>
          </a:custGeom>
          <a:solidFill>
            <a:srgbClr val="669900">
              <a:alpha val="40000"/>
            </a:srgbClr>
          </a:solidFill>
          <a:ln w="12700">
            <a:solidFill>
              <a:schemeClr val="tx1"/>
            </a:solidFill>
          </a:ln>
          <a:effectLst/>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38497" tIns="38497" rIns="38497" bIns="38497" numCol="1" spcCol="1270" anchor="ctr" anchorCtr="0">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lvl="0" algn="ctr" defTabSz="222250">
              <a:lnSpc>
                <a:spcPct val="90000"/>
              </a:lnSpc>
              <a:spcBef>
                <a:spcPct val="0"/>
              </a:spcBef>
              <a:spcAft>
                <a:spcPct val="35000"/>
              </a:spcAft>
            </a:pPr>
            <a:r>
              <a:rPr lang="ka-GE" sz="1000" b="1" dirty="0" smtClean="0">
                <a:ln/>
                <a:latin typeface="BPG Rioni" pitchFamily="34" charset="0"/>
              </a:rPr>
              <a:t>ხელჩართული ბრძოლის  უფროსი  ინსტრუქტორი</a:t>
            </a:r>
            <a:endParaRPr lang="ka-GE" sz="1000" b="1" kern="1200" dirty="0" smtClean="0">
              <a:ln/>
              <a:latin typeface="BPG Rioni" pitchFamily="34" charset="0"/>
            </a:endParaRPr>
          </a:p>
        </p:txBody>
      </p:sp>
      <p:sp>
        <p:nvSpPr>
          <p:cNvPr id="27" name="Freeform 26"/>
          <p:cNvSpPr/>
          <p:nvPr/>
        </p:nvSpPr>
        <p:spPr>
          <a:xfrm>
            <a:off x="222583" y="2946767"/>
            <a:ext cx="1163514" cy="573296"/>
          </a:xfrm>
          <a:custGeom>
            <a:avLst/>
            <a:gdLst>
              <a:gd name="connsiteX0" fmla="*/ 0 w 1503813"/>
              <a:gd name="connsiteY0" fmla="*/ 66397 h 663970"/>
              <a:gd name="connsiteX1" fmla="*/ 66397 w 1503813"/>
              <a:gd name="connsiteY1" fmla="*/ 0 h 663970"/>
              <a:gd name="connsiteX2" fmla="*/ 1437416 w 1503813"/>
              <a:gd name="connsiteY2" fmla="*/ 0 h 663970"/>
              <a:gd name="connsiteX3" fmla="*/ 1503813 w 1503813"/>
              <a:gd name="connsiteY3" fmla="*/ 66397 h 663970"/>
              <a:gd name="connsiteX4" fmla="*/ 1503813 w 1503813"/>
              <a:gd name="connsiteY4" fmla="*/ 597573 h 663970"/>
              <a:gd name="connsiteX5" fmla="*/ 1437416 w 1503813"/>
              <a:gd name="connsiteY5" fmla="*/ 663970 h 663970"/>
              <a:gd name="connsiteX6" fmla="*/ 66397 w 1503813"/>
              <a:gd name="connsiteY6" fmla="*/ 663970 h 663970"/>
              <a:gd name="connsiteX7" fmla="*/ 0 w 1503813"/>
              <a:gd name="connsiteY7" fmla="*/ 597573 h 663970"/>
              <a:gd name="connsiteX8" fmla="*/ 0 w 1503813"/>
              <a:gd name="connsiteY8" fmla="*/ 66397 h 663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3813" h="663970">
                <a:moveTo>
                  <a:pt x="0" y="66397"/>
                </a:moveTo>
                <a:cubicBezTo>
                  <a:pt x="0" y="29727"/>
                  <a:pt x="29727" y="0"/>
                  <a:pt x="66397" y="0"/>
                </a:cubicBezTo>
                <a:lnTo>
                  <a:pt x="1437416" y="0"/>
                </a:lnTo>
                <a:cubicBezTo>
                  <a:pt x="1474086" y="0"/>
                  <a:pt x="1503813" y="29727"/>
                  <a:pt x="1503813" y="66397"/>
                </a:cubicBezTo>
                <a:lnTo>
                  <a:pt x="1503813" y="597573"/>
                </a:lnTo>
                <a:cubicBezTo>
                  <a:pt x="1503813" y="634243"/>
                  <a:pt x="1474086" y="663970"/>
                  <a:pt x="1437416" y="663970"/>
                </a:cubicBezTo>
                <a:lnTo>
                  <a:pt x="66397" y="663970"/>
                </a:lnTo>
                <a:cubicBezTo>
                  <a:pt x="29727" y="663970"/>
                  <a:pt x="0" y="634243"/>
                  <a:pt x="0" y="597573"/>
                </a:cubicBezTo>
                <a:lnTo>
                  <a:pt x="0" y="66397"/>
                </a:lnTo>
                <a:close/>
              </a:path>
            </a:pathLst>
          </a:custGeom>
          <a:solidFill>
            <a:srgbClr val="669900">
              <a:alpha val="40000"/>
            </a:srgbClr>
          </a:solidFill>
          <a:ln w="12700">
            <a:solidFill>
              <a:schemeClr val="tx1"/>
            </a:solidFill>
          </a:ln>
          <a:effectLst/>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38497" tIns="38497" rIns="38497" bIns="38497" numCol="1" spcCol="1270" anchor="ctr" anchorCtr="0">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lvl="0" algn="ctr" defTabSz="222250">
              <a:lnSpc>
                <a:spcPct val="90000"/>
              </a:lnSpc>
              <a:spcAft>
                <a:spcPct val="35000"/>
              </a:spcAft>
            </a:pPr>
            <a:r>
              <a:rPr lang="ka-GE" sz="1000" b="1" dirty="0" smtClean="0">
                <a:ln/>
                <a:latin typeface="BPG Rioni" pitchFamily="34" charset="0"/>
              </a:rPr>
              <a:t>ხელჩართული ბრძოლის  ინსტრუქტორი</a:t>
            </a:r>
          </a:p>
        </p:txBody>
      </p:sp>
      <p:sp>
        <p:nvSpPr>
          <p:cNvPr id="28" name="Freeform 27"/>
          <p:cNvSpPr/>
          <p:nvPr/>
        </p:nvSpPr>
        <p:spPr>
          <a:xfrm>
            <a:off x="7739564" y="2152437"/>
            <a:ext cx="1211573" cy="514564"/>
          </a:xfrm>
          <a:custGeom>
            <a:avLst/>
            <a:gdLst>
              <a:gd name="connsiteX0" fmla="*/ 0 w 995955"/>
              <a:gd name="connsiteY0" fmla="*/ 66397 h 663970"/>
              <a:gd name="connsiteX1" fmla="*/ 66397 w 995955"/>
              <a:gd name="connsiteY1" fmla="*/ 0 h 663970"/>
              <a:gd name="connsiteX2" fmla="*/ 929558 w 995955"/>
              <a:gd name="connsiteY2" fmla="*/ 0 h 663970"/>
              <a:gd name="connsiteX3" fmla="*/ 995955 w 995955"/>
              <a:gd name="connsiteY3" fmla="*/ 66397 h 663970"/>
              <a:gd name="connsiteX4" fmla="*/ 995955 w 995955"/>
              <a:gd name="connsiteY4" fmla="*/ 597573 h 663970"/>
              <a:gd name="connsiteX5" fmla="*/ 929558 w 995955"/>
              <a:gd name="connsiteY5" fmla="*/ 663970 h 663970"/>
              <a:gd name="connsiteX6" fmla="*/ 66397 w 995955"/>
              <a:gd name="connsiteY6" fmla="*/ 663970 h 663970"/>
              <a:gd name="connsiteX7" fmla="*/ 0 w 995955"/>
              <a:gd name="connsiteY7" fmla="*/ 597573 h 663970"/>
              <a:gd name="connsiteX8" fmla="*/ 0 w 995955"/>
              <a:gd name="connsiteY8" fmla="*/ 66397 h 663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5955" h="663970">
                <a:moveTo>
                  <a:pt x="0" y="66397"/>
                </a:moveTo>
                <a:cubicBezTo>
                  <a:pt x="0" y="29727"/>
                  <a:pt x="29727" y="0"/>
                  <a:pt x="66397" y="0"/>
                </a:cubicBezTo>
                <a:lnTo>
                  <a:pt x="929558" y="0"/>
                </a:lnTo>
                <a:cubicBezTo>
                  <a:pt x="966228" y="0"/>
                  <a:pt x="995955" y="29727"/>
                  <a:pt x="995955" y="66397"/>
                </a:cubicBezTo>
                <a:lnTo>
                  <a:pt x="995955" y="597573"/>
                </a:lnTo>
                <a:cubicBezTo>
                  <a:pt x="995955" y="634243"/>
                  <a:pt x="966228" y="663970"/>
                  <a:pt x="929558" y="663970"/>
                </a:cubicBezTo>
                <a:lnTo>
                  <a:pt x="66397" y="663970"/>
                </a:lnTo>
                <a:cubicBezTo>
                  <a:pt x="29727" y="663970"/>
                  <a:pt x="0" y="634243"/>
                  <a:pt x="0" y="597573"/>
                </a:cubicBezTo>
                <a:lnTo>
                  <a:pt x="0" y="66397"/>
                </a:lnTo>
                <a:close/>
              </a:path>
            </a:pathLst>
          </a:custGeom>
          <a:solidFill>
            <a:srgbClr val="669900">
              <a:alpha val="40000"/>
            </a:srgbClr>
          </a:solidFill>
          <a:ln w="12700">
            <a:solidFill>
              <a:schemeClr val="tx1"/>
            </a:solidFill>
          </a:ln>
          <a:effectLst/>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38497" tIns="38497" rIns="38497" bIns="38497" numCol="1" spcCol="1270" anchor="ctr" anchorCtr="0">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lvl="0" algn="ctr" defTabSz="222250">
              <a:lnSpc>
                <a:spcPct val="90000"/>
              </a:lnSpc>
              <a:spcBef>
                <a:spcPct val="0"/>
              </a:spcBef>
              <a:spcAft>
                <a:spcPct val="35000"/>
              </a:spcAft>
            </a:pPr>
            <a:r>
              <a:rPr lang="ka-GE" sz="1000" b="1" kern="1200" dirty="0" smtClean="0">
                <a:ln/>
                <a:latin typeface="BPG Rioni" pitchFamily="34" charset="0"/>
              </a:rPr>
              <a:t>ფიტნეს ინსტრუქტორი</a:t>
            </a:r>
          </a:p>
        </p:txBody>
      </p:sp>
      <p:sp>
        <p:nvSpPr>
          <p:cNvPr id="29" name="Freeform 28"/>
          <p:cNvSpPr/>
          <p:nvPr/>
        </p:nvSpPr>
        <p:spPr>
          <a:xfrm>
            <a:off x="1562728" y="2192621"/>
            <a:ext cx="1103390" cy="487021"/>
          </a:xfrm>
          <a:custGeom>
            <a:avLst/>
            <a:gdLst>
              <a:gd name="connsiteX0" fmla="*/ 0 w 995955"/>
              <a:gd name="connsiteY0" fmla="*/ 66397 h 663970"/>
              <a:gd name="connsiteX1" fmla="*/ 66397 w 995955"/>
              <a:gd name="connsiteY1" fmla="*/ 0 h 663970"/>
              <a:gd name="connsiteX2" fmla="*/ 929558 w 995955"/>
              <a:gd name="connsiteY2" fmla="*/ 0 h 663970"/>
              <a:gd name="connsiteX3" fmla="*/ 995955 w 995955"/>
              <a:gd name="connsiteY3" fmla="*/ 66397 h 663970"/>
              <a:gd name="connsiteX4" fmla="*/ 995955 w 995955"/>
              <a:gd name="connsiteY4" fmla="*/ 597573 h 663970"/>
              <a:gd name="connsiteX5" fmla="*/ 929558 w 995955"/>
              <a:gd name="connsiteY5" fmla="*/ 663970 h 663970"/>
              <a:gd name="connsiteX6" fmla="*/ 66397 w 995955"/>
              <a:gd name="connsiteY6" fmla="*/ 663970 h 663970"/>
              <a:gd name="connsiteX7" fmla="*/ 0 w 995955"/>
              <a:gd name="connsiteY7" fmla="*/ 597573 h 663970"/>
              <a:gd name="connsiteX8" fmla="*/ 0 w 995955"/>
              <a:gd name="connsiteY8" fmla="*/ 66397 h 663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5955" h="663970">
                <a:moveTo>
                  <a:pt x="0" y="66397"/>
                </a:moveTo>
                <a:cubicBezTo>
                  <a:pt x="0" y="29727"/>
                  <a:pt x="29727" y="0"/>
                  <a:pt x="66397" y="0"/>
                </a:cubicBezTo>
                <a:lnTo>
                  <a:pt x="929558" y="0"/>
                </a:lnTo>
                <a:cubicBezTo>
                  <a:pt x="966228" y="0"/>
                  <a:pt x="995955" y="29727"/>
                  <a:pt x="995955" y="66397"/>
                </a:cubicBezTo>
                <a:lnTo>
                  <a:pt x="995955" y="597573"/>
                </a:lnTo>
                <a:cubicBezTo>
                  <a:pt x="995955" y="634243"/>
                  <a:pt x="966228" y="663970"/>
                  <a:pt x="929558" y="663970"/>
                </a:cubicBezTo>
                <a:lnTo>
                  <a:pt x="66397" y="663970"/>
                </a:lnTo>
                <a:cubicBezTo>
                  <a:pt x="29727" y="663970"/>
                  <a:pt x="0" y="634243"/>
                  <a:pt x="0" y="597573"/>
                </a:cubicBezTo>
                <a:lnTo>
                  <a:pt x="0" y="66397"/>
                </a:lnTo>
                <a:close/>
              </a:path>
            </a:pathLst>
          </a:custGeom>
          <a:solidFill>
            <a:srgbClr val="669900">
              <a:alpha val="40000"/>
            </a:srgbClr>
          </a:solidFill>
          <a:ln w="12700">
            <a:solidFill>
              <a:schemeClr val="tx1"/>
            </a:solidFill>
          </a:ln>
          <a:effectLst/>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38497" tIns="38497" rIns="38497" bIns="38497" numCol="1" spcCol="1270" anchor="ctr" anchorCtr="0">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lvl="0" algn="ctr" defTabSz="222250">
              <a:lnSpc>
                <a:spcPct val="90000"/>
              </a:lnSpc>
              <a:spcBef>
                <a:spcPct val="0"/>
              </a:spcBef>
              <a:spcAft>
                <a:spcPct val="35000"/>
              </a:spcAft>
            </a:pPr>
            <a:r>
              <a:rPr lang="ka-GE" sz="1000" b="1" kern="1200" dirty="0" smtClean="0">
                <a:ln/>
                <a:latin typeface="BPG Rioni" pitchFamily="34" charset="0"/>
              </a:rPr>
              <a:t>საერთო ფიზ. მომზადების ინსტრუქტორი</a:t>
            </a:r>
          </a:p>
        </p:txBody>
      </p:sp>
      <p:sp>
        <p:nvSpPr>
          <p:cNvPr id="30" name="Freeform 29"/>
          <p:cNvSpPr/>
          <p:nvPr/>
        </p:nvSpPr>
        <p:spPr>
          <a:xfrm>
            <a:off x="229824" y="3733801"/>
            <a:ext cx="1173059" cy="609600"/>
          </a:xfrm>
          <a:custGeom>
            <a:avLst/>
            <a:gdLst>
              <a:gd name="connsiteX0" fmla="*/ 0 w 995955"/>
              <a:gd name="connsiteY0" fmla="*/ 66397 h 663970"/>
              <a:gd name="connsiteX1" fmla="*/ 66397 w 995955"/>
              <a:gd name="connsiteY1" fmla="*/ 0 h 663970"/>
              <a:gd name="connsiteX2" fmla="*/ 929558 w 995955"/>
              <a:gd name="connsiteY2" fmla="*/ 0 h 663970"/>
              <a:gd name="connsiteX3" fmla="*/ 995955 w 995955"/>
              <a:gd name="connsiteY3" fmla="*/ 66397 h 663970"/>
              <a:gd name="connsiteX4" fmla="*/ 995955 w 995955"/>
              <a:gd name="connsiteY4" fmla="*/ 597573 h 663970"/>
              <a:gd name="connsiteX5" fmla="*/ 929558 w 995955"/>
              <a:gd name="connsiteY5" fmla="*/ 663970 h 663970"/>
              <a:gd name="connsiteX6" fmla="*/ 66397 w 995955"/>
              <a:gd name="connsiteY6" fmla="*/ 663970 h 663970"/>
              <a:gd name="connsiteX7" fmla="*/ 0 w 995955"/>
              <a:gd name="connsiteY7" fmla="*/ 597573 h 663970"/>
              <a:gd name="connsiteX8" fmla="*/ 0 w 995955"/>
              <a:gd name="connsiteY8" fmla="*/ 66397 h 663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5955" h="663970">
                <a:moveTo>
                  <a:pt x="0" y="66397"/>
                </a:moveTo>
                <a:cubicBezTo>
                  <a:pt x="0" y="29727"/>
                  <a:pt x="29727" y="0"/>
                  <a:pt x="66397" y="0"/>
                </a:cubicBezTo>
                <a:lnTo>
                  <a:pt x="929558" y="0"/>
                </a:lnTo>
                <a:cubicBezTo>
                  <a:pt x="966228" y="0"/>
                  <a:pt x="995955" y="29727"/>
                  <a:pt x="995955" y="66397"/>
                </a:cubicBezTo>
                <a:lnTo>
                  <a:pt x="995955" y="597573"/>
                </a:lnTo>
                <a:cubicBezTo>
                  <a:pt x="995955" y="634243"/>
                  <a:pt x="966228" y="663970"/>
                  <a:pt x="929558" y="663970"/>
                </a:cubicBezTo>
                <a:lnTo>
                  <a:pt x="66397" y="663970"/>
                </a:lnTo>
                <a:cubicBezTo>
                  <a:pt x="29727" y="663970"/>
                  <a:pt x="0" y="634243"/>
                  <a:pt x="0" y="597573"/>
                </a:cubicBezTo>
                <a:lnTo>
                  <a:pt x="0" y="66397"/>
                </a:lnTo>
                <a:close/>
              </a:path>
            </a:pathLst>
          </a:custGeom>
          <a:solidFill>
            <a:srgbClr val="669900">
              <a:alpha val="40000"/>
            </a:srgbClr>
          </a:solidFill>
          <a:ln w="12700">
            <a:solidFill>
              <a:schemeClr val="tx1"/>
            </a:solidFill>
          </a:ln>
          <a:effectLst/>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38497" tIns="38497" rIns="38497" bIns="38497" numCol="1" spcCol="1270" anchor="ctr" anchorCtr="0">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lvl="0" algn="ctr" defTabSz="222250">
              <a:lnSpc>
                <a:spcPct val="90000"/>
              </a:lnSpc>
              <a:spcAft>
                <a:spcPct val="35000"/>
              </a:spcAft>
            </a:pPr>
            <a:r>
              <a:rPr lang="ka-GE" sz="1000" b="1" dirty="0" smtClean="0">
                <a:ln/>
                <a:latin typeface="BPG Rioni" pitchFamily="34" charset="0"/>
              </a:rPr>
              <a:t>ხელჩართული ბრძოლის  ინსტრუქტორი</a:t>
            </a:r>
            <a:endParaRPr lang="ka-GE" sz="1000" b="1" dirty="0">
              <a:ln/>
              <a:latin typeface="BPG Rioni" pitchFamily="34" charset="0"/>
            </a:endParaRPr>
          </a:p>
        </p:txBody>
      </p:sp>
      <p:sp>
        <p:nvSpPr>
          <p:cNvPr id="31" name="Freeform 30"/>
          <p:cNvSpPr/>
          <p:nvPr/>
        </p:nvSpPr>
        <p:spPr>
          <a:xfrm>
            <a:off x="1562727" y="2937224"/>
            <a:ext cx="1096044" cy="582839"/>
          </a:xfrm>
          <a:custGeom>
            <a:avLst/>
            <a:gdLst>
              <a:gd name="connsiteX0" fmla="*/ 0 w 995955"/>
              <a:gd name="connsiteY0" fmla="*/ 66397 h 663970"/>
              <a:gd name="connsiteX1" fmla="*/ 66397 w 995955"/>
              <a:gd name="connsiteY1" fmla="*/ 0 h 663970"/>
              <a:gd name="connsiteX2" fmla="*/ 929558 w 995955"/>
              <a:gd name="connsiteY2" fmla="*/ 0 h 663970"/>
              <a:gd name="connsiteX3" fmla="*/ 995955 w 995955"/>
              <a:gd name="connsiteY3" fmla="*/ 66397 h 663970"/>
              <a:gd name="connsiteX4" fmla="*/ 995955 w 995955"/>
              <a:gd name="connsiteY4" fmla="*/ 597573 h 663970"/>
              <a:gd name="connsiteX5" fmla="*/ 929558 w 995955"/>
              <a:gd name="connsiteY5" fmla="*/ 663970 h 663970"/>
              <a:gd name="connsiteX6" fmla="*/ 66397 w 995955"/>
              <a:gd name="connsiteY6" fmla="*/ 663970 h 663970"/>
              <a:gd name="connsiteX7" fmla="*/ 0 w 995955"/>
              <a:gd name="connsiteY7" fmla="*/ 597573 h 663970"/>
              <a:gd name="connsiteX8" fmla="*/ 0 w 995955"/>
              <a:gd name="connsiteY8" fmla="*/ 66397 h 663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5955" h="663970">
                <a:moveTo>
                  <a:pt x="0" y="66397"/>
                </a:moveTo>
                <a:cubicBezTo>
                  <a:pt x="0" y="29727"/>
                  <a:pt x="29727" y="0"/>
                  <a:pt x="66397" y="0"/>
                </a:cubicBezTo>
                <a:lnTo>
                  <a:pt x="929558" y="0"/>
                </a:lnTo>
                <a:cubicBezTo>
                  <a:pt x="966228" y="0"/>
                  <a:pt x="995955" y="29727"/>
                  <a:pt x="995955" y="66397"/>
                </a:cubicBezTo>
                <a:lnTo>
                  <a:pt x="995955" y="597573"/>
                </a:lnTo>
                <a:cubicBezTo>
                  <a:pt x="995955" y="634243"/>
                  <a:pt x="966228" y="663970"/>
                  <a:pt x="929558" y="663970"/>
                </a:cubicBezTo>
                <a:lnTo>
                  <a:pt x="66397" y="663970"/>
                </a:lnTo>
                <a:cubicBezTo>
                  <a:pt x="29727" y="663970"/>
                  <a:pt x="0" y="634243"/>
                  <a:pt x="0" y="597573"/>
                </a:cubicBezTo>
                <a:lnTo>
                  <a:pt x="0" y="66397"/>
                </a:lnTo>
                <a:close/>
              </a:path>
            </a:pathLst>
          </a:custGeom>
          <a:solidFill>
            <a:srgbClr val="669900">
              <a:alpha val="40000"/>
            </a:srgbClr>
          </a:solidFill>
          <a:ln w="12700">
            <a:solidFill>
              <a:schemeClr val="tx1"/>
            </a:solidFill>
          </a:ln>
          <a:effectLst/>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38497" tIns="38497" rIns="38497" bIns="38497" numCol="1" spcCol="1270" anchor="ctr" anchorCtr="0">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lvl="0" algn="ctr" defTabSz="222250">
              <a:lnSpc>
                <a:spcPct val="90000"/>
              </a:lnSpc>
              <a:spcAft>
                <a:spcPct val="35000"/>
              </a:spcAft>
            </a:pPr>
            <a:r>
              <a:rPr lang="ka-GE" sz="1000" b="1" dirty="0">
                <a:ln/>
                <a:latin typeface="BPG Rioni" pitchFamily="34" charset="0"/>
              </a:rPr>
              <a:t>საერთო </a:t>
            </a:r>
            <a:r>
              <a:rPr lang="ka-GE" sz="1000" b="1" dirty="0" smtClean="0">
                <a:ln/>
                <a:latin typeface="BPG Rioni" pitchFamily="34" charset="0"/>
              </a:rPr>
              <a:t>ფიზ. </a:t>
            </a:r>
            <a:r>
              <a:rPr lang="ka-GE" sz="1000" b="1" dirty="0">
                <a:ln/>
                <a:latin typeface="BPG Rioni" pitchFamily="34" charset="0"/>
              </a:rPr>
              <a:t>მომზადების </a:t>
            </a:r>
            <a:r>
              <a:rPr lang="ka-GE" sz="1000" b="1" dirty="0" smtClean="0">
                <a:ln/>
                <a:latin typeface="BPG Rioni" pitchFamily="34" charset="0"/>
              </a:rPr>
              <a:t>ინსტრუქტორი</a:t>
            </a:r>
            <a:endParaRPr lang="ka-GE" sz="1000" b="1" dirty="0">
              <a:ln/>
              <a:latin typeface="BPG Rioni" pitchFamily="34" charset="0"/>
            </a:endParaRPr>
          </a:p>
        </p:txBody>
      </p:sp>
      <p:sp>
        <p:nvSpPr>
          <p:cNvPr id="32" name="Freeform 31"/>
          <p:cNvSpPr/>
          <p:nvPr/>
        </p:nvSpPr>
        <p:spPr>
          <a:xfrm>
            <a:off x="3924927" y="2152436"/>
            <a:ext cx="1175559" cy="514564"/>
          </a:xfrm>
          <a:custGeom>
            <a:avLst/>
            <a:gdLst>
              <a:gd name="connsiteX0" fmla="*/ 0 w 995955"/>
              <a:gd name="connsiteY0" fmla="*/ 66397 h 663970"/>
              <a:gd name="connsiteX1" fmla="*/ 66397 w 995955"/>
              <a:gd name="connsiteY1" fmla="*/ 0 h 663970"/>
              <a:gd name="connsiteX2" fmla="*/ 929558 w 995955"/>
              <a:gd name="connsiteY2" fmla="*/ 0 h 663970"/>
              <a:gd name="connsiteX3" fmla="*/ 995955 w 995955"/>
              <a:gd name="connsiteY3" fmla="*/ 66397 h 663970"/>
              <a:gd name="connsiteX4" fmla="*/ 995955 w 995955"/>
              <a:gd name="connsiteY4" fmla="*/ 597573 h 663970"/>
              <a:gd name="connsiteX5" fmla="*/ 929558 w 995955"/>
              <a:gd name="connsiteY5" fmla="*/ 663970 h 663970"/>
              <a:gd name="connsiteX6" fmla="*/ 66397 w 995955"/>
              <a:gd name="connsiteY6" fmla="*/ 663970 h 663970"/>
              <a:gd name="connsiteX7" fmla="*/ 0 w 995955"/>
              <a:gd name="connsiteY7" fmla="*/ 597573 h 663970"/>
              <a:gd name="connsiteX8" fmla="*/ 0 w 995955"/>
              <a:gd name="connsiteY8" fmla="*/ 66397 h 663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5955" h="663970">
                <a:moveTo>
                  <a:pt x="0" y="66397"/>
                </a:moveTo>
                <a:cubicBezTo>
                  <a:pt x="0" y="29727"/>
                  <a:pt x="29727" y="0"/>
                  <a:pt x="66397" y="0"/>
                </a:cubicBezTo>
                <a:lnTo>
                  <a:pt x="929558" y="0"/>
                </a:lnTo>
                <a:cubicBezTo>
                  <a:pt x="966228" y="0"/>
                  <a:pt x="995955" y="29727"/>
                  <a:pt x="995955" y="66397"/>
                </a:cubicBezTo>
                <a:lnTo>
                  <a:pt x="995955" y="597573"/>
                </a:lnTo>
                <a:cubicBezTo>
                  <a:pt x="995955" y="634243"/>
                  <a:pt x="966228" y="663970"/>
                  <a:pt x="929558" y="663970"/>
                </a:cubicBezTo>
                <a:lnTo>
                  <a:pt x="66397" y="663970"/>
                </a:lnTo>
                <a:cubicBezTo>
                  <a:pt x="29727" y="663970"/>
                  <a:pt x="0" y="634243"/>
                  <a:pt x="0" y="597573"/>
                </a:cubicBezTo>
                <a:lnTo>
                  <a:pt x="0" y="66397"/>
                </a:lnTo>
                <a:close/>
              </a:path>
            </a:pathLst>
          </a:custGeom>
          <a:solidFill>
            <a:srgbClr val="669900">
              <a:alpha val="40000"/>
            </a:srgbClr>
          </a:solidFill>
          <a:ln w="12700">
            <a:solidFill>
              <a:schemeClr val="tx1"/>
            </a:solidFill>
          </a:ln>
          <a:effectLst/>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38497" tIns="38497" rIns="38497" bIns="38497" numCol="1" spcCol="1270" anchor="ctr" anchorCtr="0">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lvl="0" algn="ctr" defTabSz="222250">
              <a:lnSpc>
                <a:spcPct val="90000"/>
              </a:lnSpc>
              <a:spcBef>
                <a:spcPct val="0"/>
              </a:spcBef>
              <a:spcAft>
                <a:spcPct val="35000"/>
              </a:spcAft>
            </a:pPr>
            <a:r>
              <a:rPr lang="ka-GE" sz="1000" b="1" dirty="0" smtClean="0">
                <a:latin typeface="BPG Rioni" pitchFamily="34" charset="0"/>
              </a:rPr>
              <a:t>ფიზ. მომზადების ტესტირების ადმინისტრატორი</a:t>
            </a:r>
          </a:p>
        </p:txBody>
      </p:sp>
      <p:sp>
        <p:nvSpPr>
          <p:cNvPr id="33" name="Freeform 32"/>
          <p:cNvSpPr/>
          <p:nvPr/>
        </p:nvSpPr>
        <p:spPr>
          <a:xfrm>
            <a:off x="3924927" y="2946767"/>
            <a:ext cx="1175559" cy="576299"/>
          </a:xfrm>
          <a:custGeom>
            <a:avLst/>
            <a:gdLst>
              <a:gd name="connsiteX0" fmla="*/ 0 w 892963"/>
              <a:gd name="connsiteY0" fmla="*/ 62547 h 625473"/>
              <a:gd name="connsiteX1" fmla="*/ 62547 w 892963"/>
              <a:gd name="connsiteY1" fmla="*/ 0 h 625473"/>
              <a:gd name="connsiteX2" fmla="*/ 830416 w 892963"/>
              <a:gd name="connsiteY2" fmla="*/ 0 h 625473"/>
              <a:gd name="connsiteX3" fmla="*/ 892963 w 892963"/>
              <a:gd name="connsiteY3" fmla="*/ 62547 h 625473"/>
              <a:gd name="connsiteX4" fmla="*/ 892963 w 892963"/>
              <a:gd name="connsiteY4" fmla="*/ 562926 h 625473"/>
              <a:gd name="connsiteX5" fmla="*/ 830416 w 892963"/>
              <a:gd name="connsiteY5" fmla="*/ 625473 h 625473"/>
              <a:gd name="connsiteX6" fmla="*/ 62547 w 892963"/>
              <a:gd name="connsiteY6" fmla="*/ 625473 h 625473"/>
              <a:gd name="connsiteX7" fmla="*/ 0 w 892963"/>
              <a:gd name="connsiteY7" fmla="*/ 562926 h 625473"/>
              <a:gd name="connsiteX8" fmla="*/ 0 w 892963"/>
              <a:gd name="connsiteY8" fmla="*/ 62547 h 625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2963" h="625473">
                <a:moveTo>
                  <a:pt x="0" y="62547"/>
                </a:moveTo>
                <a:cubicBezTo>
                  <a:pt x="0" y="28003"/>
                  <a:pt x="28003" y="0"/>
                  <a:pt x="62547" y="0"/>
                </a:cubicBezTo>
                <a:lnTo>
                  <a:pt x="830416" y="0"/>
                </a:lnTo>
                <a:cubicBezTo>
                  <a:pt x="864960" y="0"/>
                  <a:pt x="892963" y="28003"/>
                  <a:pt x="892963" y="62547"/>
                </a:cubicBezTo>
                <a:lnTo>
                  <a:pt x="892963" y="562926"/>
                </a:lnTo>
                <a:cubicBezTo>
                  <a:pt x="892963" y="597470"/>
                  <a:pt x="864960" y="625473"/>
                  <a:pt x="830416" y="625473"/>
                </a:cubicBezTo>
                <a:lnTo>
                  <a:pt x="62547" y="625473"/>
                </a:lnTo>
                <a:cubicBezTo>
                  <a:pt x="28003" y="625473"/>
                  <a:pt x="0" y="597470"/>
                  <a:pt x="0" y="562926"/>
                </a:cubicBezTo>
                <a:lnTo>
                  <a:pt x="0" y="62547"/>
                </a:lnTo>
                <a:close/>
              </a:path>
            </a:pathLst>
          </a:custGeom>
          <a:solidFill>
            <a:srgbClr val="669900">
              <a:alpha val="40000"/>
            </a:srgbClr>
          </a:solidFill>
          <a:ln w="12700">
            <a:solidFill>
              <a:schemeClr val="tx1"/>
            </a:solidFill>
          </a:ln>
          <a:effectLst/>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37369" tIns="37369" rIns="37369" bIns="37369" numCol="1" spcCol="1270" anchor="ctr" anchorCtr="0">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lvl="0" algn="ctr" defTabSz="222250">
              <a:lnSpc>
                <a:spcPct val="90000"/>
              </a:lnSpc>
              <a:spcBef>
                <a:spcPct val="0"/>
              </a:spcBef>
              <a:spcAft>
                <a:spcPct val="35000"/>
              </a:spcAft>
            </a:pPr>
            <a:r>
              <a:rPr lang="ka-GE" sz="1000" b="1" dirty="0" smtClean="0">
                <a:ln/>
                <a:latin typeface="BPG Rioni" pitchFamily="34" charset="0"/>
              </a:rPr>
              <a:t>სპეციალისტი</a:t>
            </a:r>
            <a:endParaRPr lang="ka-GE" sz="1000" b="1" kern="1200" dirty="0" smtClean="0">
              <a:ln/>
              <a:latin typeface="BPG Rioni" pitchFamily="34" charset="0"/>
            </a:endParaRPr>
          </a:p>
        </p:txBody>
      </p:sp>
      <p:sp>
        <p:nvSpPr>
          <p:cNvPr id="34" name="Freeform 33"/>
          <p:cNvSpPr/>
          <p:nvPr/>
        </p:nvSpPr>
        <p:spPr>
          <a:xfrm>
            <a:off x="6442457" y="2160289"/>
            <a:ext cx="1143000" cy="510433"/>
          </a:xfrm>
          <a:custGeom>
            <a:avLst/>
            <a:gdLst>
              <a:gd name="connsiteX0" fmla="*/ 0 w 995955"/>
              <a:gd name="connsiteY0" fmla="*/ 66397 h 663970"/>
              <a:gd name="connsiteX1" fmla="*/ 66397 w 995955"/>
              <a:gd name="connsiteY1" fmla="*/ 0 h 663970"/>
              <a:gd name="connsiteX2" fmla="*/ 929558 w 995955"/>
              <a:gd name="connsiteY2" fmla="*/ 0 h 663970"/>
              <a:gd name="connsiteX3" fmla="*/ 995955 w 995955"/>
              <a:gd name="connsiteY3" fmla="*/ 66397 h 663970"/>
              <a:gd name="connsiteX4" fmla="*/ 995955 w 995955"/>
              <a:gd name="connsiteY4" fmla="*/ 597573 h 663970"/>
              <a:gd name="connsiteX5" fmla="*/ 929558 w 995955"/>
              <a:gd name="connsiteY5" fmla="*/ 663970 h 663970"/>
              <a:gd name="connsiteX6" fmla="*/ 66397 w 995955"/>
              <a:gd name="connsiteY6" fmla="*/ 663970 h 663970"/>
              <a:gd name="connsiteX7" fmla="*/ 0 w 995955"/>
              <a:gd name="connsiteY7" fmla="*/ 597573 h 663970"/>
              <a:gd name="connsiteX8" fmla="*/ 0 w 995955"/>
              <a:gd name="connsiteY8" fmla="*/ 66397 h 663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5955" h="663970">
                <a:moveTo>
                  <a:pt x="0" y="66397"/>
                </a:moveTo>
                <a:cubicBezTo>
                  <a:pt x="0" y="29727"/>
                  <a:pt x="29727" y="0"/>
                  <a:pt x="66397" y="0"/>
                </a:cubicBezTo>
                <a:lnTo>
                  <a:pt x="929558" y="0"/>
                </a:lnTo>
                <a:cubicBezTo>
                  <a:pt x="966228" y="0"/>
                  <a:pt x="995955" y="29727"/>
                  <a:pt x="995955" y="66397"/>
                </a:cubicBezTo>
                <a:lnTo>
                  <a:pt x="995955" y="597573"/>
                </a:lnTo>
                <a:cubicBezTo>
                  <a:pt x="995955" y="634243"/>
                  <a:pt x="966228" y="663970"/>
                  <a:pt x="929558" y="663970"/>
                </a:cubicBezTo>
                <a:lnTo>
                  <a:pt x="66397" y="663970"/>
                </a:lnTo>
                <a:cubicBezTo>
                  <a:pt x="29727" y="663970"/>
                  <a:pt x="0" y="634243"/>
                  <a:pt x="0" y="597573"/>
                </a:cubicBezTo>
                <a:lnTo>
                  <a:pt x="0" y="66397"/>
                </a:lnTo>
                <a:close/>
              </a:path>
            </a:pathLst>
          </a:custGeom>
          <a:solidFill>
            <a:srgbClr val="669900">
              <a:alpha val="40000"/>
            </a:srgbClr>
          </a:solidFill>
          <a:ln w="12700">
            <a:solidFill>
              <a:schemeClr val="tx1"/>
            </a:solidFill>
          </a:ln>
          <a:effectLst/>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38497" tIns="38497" rIns="38497" bIns="38497" numCol="1" spcCol="1270" anchor="ctr" anchorCtr="0">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lvl="0" algn="ctr" defTabSz="222250">
              <a:lnSpc>
                <a:spcPct val="90000"/>
              </a:lnSpc>
              <a:spcBef>
                <a:spcPct val="0"/>
              </a:spcBef>
              <a:spcAft>
                <a:spcPct val="35000"/>
              </a:spcAft>
            </a:pPr>
            <a:r>
              <a:rPr lang="ka-GE" sz="1000" b="1" kern="1200" dirty="0" smtClean="0">
                <a:ln/>
                <a:latin typeface="BPG Rioni" pitchFamily="34" charset="0"/>
              </a:rPr>
              <a:t>კრივის ინსტრუქტორი</a:t>
            </a:r>
          </a:p>
        </p:txBody>
      </p:sp>
      <p:sp>
        <p:nvSpPr>
          <p:cNvPr id="35" name="Freeform 34"/>
          <p:cNvSpPr/>
          <p:nvPr/>
        </p:nvSpPr>
        <p:spPr>
          <a:xfrm>
            <a:off x="2804172" y="2152437"/>
            <a:ext cx="990599" cy="514564"/>
          </a:xfrm>
          <a:custGeom>
            <a:avLst/>
            <a:gdLst>
              <a:gd name="connsiteX0" fmla="*/ 0 w 874498"/>
              <a:gd name="connsiteY0" fmla="*/ 66397 h 663970"/>
              <a:gd name="connsiteX1" fmla="*/ 66397 w 874498"/>
              <a:gd name="connsiteY1" fmla="*/ 0 h 663970"/>
              <a:gd name="connsiteX2" fmla="*/ 808101 w 874498"/>
              <a:gd name="connsiteY2" fmla="*/ 0 h 663970"/>
              <a:gd name="connsiteX3" fmla="*/ 874498 w 874498"/>
              <a:gd name="connsiteY3" fmla="*/ 66397 h 663970"/>
              <a:gd name="connsiteX4" fmla="*/ 874498 w 874498"/>
              <a:gd name="connsiteY4" fmla="*/ 597573 h 663970"/>
              <a:gd name="connsiteX5" fmla="*/ 808101 w 874498"/>
              <a:gd name="connsiteY5" fmla="*/ 663970 h 663970"/>
              <a:gd name="connsiteX6" fmla="*/ 66397 w 874498"/>
              <a:gd name="connsiteY6" fmla="*/ 663970 h 663970"/>
              <a:gd name="connsiteX7" fmla="*/ 0 w 874498"/>
              <a:gd name="connsiteY7" fmla="*/ 597573 h 663970"/>
              <a:gd name="connsiteX8" fmla="*/ 0 w 874498"/>
              <a:gd name="connsiteY8" fmla="*/ 66397 h 663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4498" h="663970">
                <a:moveTo>
                  <a:pt x="0" y="66397"/>
                </a:moveTo>
                <a:cubicBezTo>
                  <a:pt x="0" y="29727"/>
                  <a:pt x="29727" y="0"/>
                  <a:pt x="66397" y="0"/>
                </a:cubicBezTo>
                <a:lnTo>
                  <a:pt x="808101" y="0"/>
                </a:lnTo>
                <a:cubicBezTo>
                  <a:pt x="844771" y="0"/>
                  <a:pt x="874498" y="29727"/>
                  <a:pt x="874498" y="66397"/>
                </a:cubicBezTo>
                <a:lnTo>
                  <a:pt x="874498" y="597573"/>
                </a:lnTo>
                <a:cubicBezTo>
                  <a:pt x="874498" y="634243"/>
                  <a:pt x="844771" y="663970"/>
                  <a:pt x="808101" y="663970"/>
                </a:cubicBezTo>
                <a:lnTo>
                  <a:pt x="66397" y="663970"/>
                </a:lnTo>
                <a:cubicBezTo>
                  <a:pt x="29727" y="663970"/>
                  <a:pt x="0" y="634243"/>
                  <a:pt x="0" y="597573"/>
                </a:cubicBezTo>
                <a:lnTo>
                  <a:pt x="0" y="66397"/>
                </a:lnTo>
                <a:close/>
              </a:path>
            </a:pathLst>
          </a:custGeom>
          <a:solidFill>
            <a:srgbClr val="669900">
              <a:alpha val="40000"/>
            </a:srgbClr>
          </a:solidFill>
          <a:ln w="12700">
            <a:solidFill>
              <a:schemeClr val="tx1"/>
            </a:solidFill>
          </a:ln>
          <a:effectLst/>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38497" tIns="38497" rIns="38497" bIns="38497" numCol="1" spcCol="1270" anchor="ctr" anchorCtr="0">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lvl="0" algn="ctr" defTabSz="222250">
              <a:lnSpc>
                <a:spcPct val="90000"/>
              </a:lnSpc>
              <a:spcBef>
                <a:spcPct val="0"/>
              </a:spcBef>
              <a:spcAft>
                <a:spcPct val="35000"/>
              </a:spcAft>
            </a:pPr>
            <a:r>
              <a:rPr lang="ka-GE" sz="1000" b="1" kern="1200" dirty="0" smtClean="0">
                <a:ln/>
                <a:latin typeface="BPG Rioni" pitchFamily="34" charset="0"/>
              </a:rPr>
              <a:t>ცურვის ინსტრუქტორი</a:t>
            </a:r>
          </a:p>
        </p:txBody>
      </p:sp>
      <p:sp>
        <p:nvSpPr>
          <p:cNvPr id="36" name="Freeform 35"/>
          <p:cNvSpPr/>
          <p:nvPr/>
        </p:nvSpPr>
        <p:spPr>
          <a:xfrm>
            <a:off x="2804172" y="2937225"/>
            <a:ext cx="990600" cy="582840"/>
          </a:xfrm>
          <a:custGeom>
            <a:avLst/>
            <a:gdLst>
              <a:gd name="connsiteX0" fmla="*/ 0 w 995955"/>
              <a:gd name="connsiteY0" fmla="*/ 66397 h 663970"/>
              <a:gd name="connsiteX1" fmla="*/ 66397 w 995955"/>
              <a:gd name="connsiteY1" fmla="*/ 0 h 663970"/>
              <a:gd name="connsiteX2" fmla="*/ 929558 w 995955"/>
              <a:gd name="connsiteY2" fmla="*/ 0 h 663970"/>
              <a:gd name="connsiteX3" fmla="*/ 995955 w 995955"/>
              <a:gd name="connsiteY3" fmla="*/ 66397 h 663970"/>
              <a:gd name="connsiteX4" fmla="*/ 995955 w 995955"/>
              <a:gd name="connsiteY4" fmla="*/ 597573 h 663970"/>
              <a:gd name="connsiteX5" fmla="*/ 929558 w 995955"/>
              <a:gd name="connsiteY5" fmla="*/ 663970 h 663970"/>
              <a:gd name="connsiteX6" fmla="*/ 66397 w 995955"/>
              <a:gd name="connsiteY6" fmla="*/ 663970 h 663970"/>
              <a:gd name="connsiteX7" fmla="*/ 0 w 995955"/>
              <a:gd name="connsiteY7" fmla="*/ 597573 h 663970"/>
              <a:gd name="connsiteX8" fmla="*/ 0 w 995955"/>
              <a:gd name="connsiteY8" fmla="*/ 66397 h 663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5955" h="663970">
                <a:moveTo>
                  <a:pt x="0" y="66397"/>
                </a:moveTo>
                <a:cubicBezTo>
                  <a:pt x="0" y="29727"/>
                  <a:pt x="29727" y="0"/>
                  <a:pt x="66397" y="0"/>
                </a:cubicBezTo>
                <a:lnTo>
                  <a:pt x="929558" y="0"/>
                </a:lnTo>
                <a:cubicBezTo>
                  <a:pt x="966228" y="0"/>
                  <a:pt x="995955" y="29727"/>
                  <a:pt x="995955" y="66397"/>
                </a:cubicBezTo>
                <a:lnTo>
                  <a:pt x="995955" y="597573"/>
                </a:lnTo>
                <a:cubicBezTo>
                  <a:pt x="995955" y="634243"/>
                  <a:pt x="966228" y="663970"/>
                  <a:pt x="929558" y="663970"/>
                </a:cubicBezTo>
                <a:lnTo>
                  <a:pt x="66397" y="663970"/>
                </a:lnTo>
                <a:cubicBezTo>
                  <a:pt x="29727" y="663970"/>
                  <a:pt x="0" y="634243"/>
                  <a:pt x="0" y="597573"/>
                </a:cubicBezTo>
                <a:lnTo>
                  <a:pt x="0" y="66397"/>
                </a:lnTo>
                <a:close/>
              </a:path>
            </a:pathLst>
          </a:custGeom>
          <a:solidFill>
            <a:srgbClr val="669900">
              <a:alpha val="40000"/>
            </a:srgbClr>
          </a:solidFill>
          <a:ln w="12700">
            <a:solidFill>
              <a:schemeClr val="tx1"/>
            </a:solidFill>
          </a:ln>
          <a:effectLst/>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38497" tIns="38497" rIns="38497" bIns="38497" numCol="1" spcCol="1270" anchor="ctr" anchorCtr="0">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lvl="0" algn="ctr" defTabSz="222250">
              <a:lnSpc>
                <a:spcPct val="90000"/>
              </a:lnSpc>
              <a:spcAft>
                <a:spcPct val="35000"/>
              </a:spcAft>
            </a:pPr>
            <a:r>
              <a:rPr lang="ka-GE" sz="1000" b="1" dirty="0" smtClean="0">
                <a:ln/>
                <a:latin typeface="BPG Rioni" pitchFamily="34" charset="0"/>
              </a:rPr>
              <a:t>ცურვის ინსტრუქტორი</a:t>
            </a:r>
            <a:endParaRPr lang="ka-GE" sz="1000" b="1" dirty="0">
              <a:ln/>
              <a:latin typeface="BPG Rioni" pitchFamily="34" charset="0"/>
            </a:endParaRPr>
          </a:p>
        </p:txBody>
      </p:sp>
      <p:sp>
        <p:nvSpPr>
          <p:cNvPr id="37" name="Freeform 36"/>
          <p:cNvSpPr/>
          <p:nvPr/>
        </p:nvSpPr>
        <p:spPr>
          <a:xfrm>
            <a:off x="5195434" y="2170007"/>
            <a:ext cx="1124101" cy="482889"/>
          </a:xfrm>
          <a:custGeom>
            <a:avLst/>
            <a:gdLst>
              <a:gd name="connsiteX0" fmla="*/ 0 w 976365"/>
              <a:gd name="connsiteY0" fmla="*/ 66397 h 663970"/>
              <a:gd name="connsiteX1" fmla="*/ 66397 w 976365"/>
              <a:gd name="connsiteY1" fmla="*/ 0 h 663970"/>
              <a:gd name="connsiteX2" fmla="*/ 909968 w 976365"/>
              <a:gd name="connsiteY2" fmla="*/ 0 h 663970"/>
              <a:gd name="connsiteX3" fmla="*/ 976365 w 976365"/>
              <a:gd name="connsiteY3" fmla="*/ 66397 h 663970"/>
              <a:gd name="connsiteX4" fmla="*/ 976365 w 976365"/>
              <a:gd name="connsiteY4" fmla="*/ 597573 h 663970"/>
              <a:gd name="connsiteX5" fmla="*/ 909968 w 976365"/>
              <a:gd name="connsiteY5" fmla="*/ 663970 h 663970"/>
              <a:gd name="connsiteX6" fmla="*/ 66397 w 976365"/>
              <a:gd name="connsiteY6" fmla="*/ 663970 h 663970"/>
              <a:gd name="connsiteX7" fmla="*/ 0 w 976365"/>
              <a:gd name="connsiteY7" fmla="*/ 597573 h 663970"/>
              <a:gd name="connsiteX8" fmla="*/ 0 w 976365"/>
              <a:gd name="connsiteY8" fmla="*/ 66397 h 663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6365" h="663970">
                <a:moveTo>
                  <a:pt x="0" y="66397"/>
                </a:moveTo>
                <a:cubicBezTo>
                  <a:pt x="0" y="29727"/>
                  <a:pt x="29727" y="0"/>
                  <a:pt x="66397" y="0"/>
                </a:cubicBezTo>
                <a:lnTo>
                  <a:pt x="909968" y="0"/>
                </a:lnTo>
                <a:cubicBezTo>
                  <a:pt x="946638" y="0"/>
                  <a:pt x="976365" y="29727"/>
                  <a:pt x="976365" y="66397"/>
                </a:cubicBezTo>
                <a:lnTo>
                  <a:pt x="976365" y="597573"/>
                </a:lnTo>
                <a:cubicBezTo>
                  <a:pt x="976365" y="634243"/>
                  <a:pt x="946638" y="663970"/>
                  <a:pt x="909968" y="663970"/>
                </a:cubicBezTo>
                <a:lnTo>
                  <a:pt x="66397" y="663970"/>
                </a:lnTo>
                <a:cubicBezTo>
                  <a:pt x="29727" y="663970"/>
                  <a:pt x="0" y="634243"/>
                  <a:pt x="0" y="597573"/>
                </a:cubicBezTo>
                <a:lnTo>
                  <a:pt x="0" y="66397"/>
                </a:lnTo>
                <a:close/>
              </a:path>
            </a:pathLst>
          </a:custGeom>
          <a:solidFill>
            <a:srgbClr val="669900">
              <a:alpha val="40000"/>
            </a:srgbClr>
          </a:solidFill>
          <a:ln w="12700">
            <a:solidFill>
              <a:schemeClr val="tx1"/>
            </a:solidFill>
          </a:ln>
          <a:effectLst/>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38497" tIns="38497" rIns="38497" bIns="38497" numCol="1" spcCol="1270" anchor="ctr" anchorCtr="0">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lvl="0" algn="ctr" defTabSz="222250">
              <a:lnSpc>
                <a:spcPct val="90000"/>
              </a:lnSpc>
              <a:spcBef>
                <a:spcPct val="0"/>
              </a:spcBef>
              <a:spcAft>
                <a:spcPct val="35000"/>
              </a:spcAft>
            </a:pPr>
            <a:r>
              <a:rPr lang="ka-GE" sz="1000" b="1" kern="1200" dirty="0" smtClean="0">
                <a:ln/>
                <a:latin typeface="BPG Rioni" pitchFamily="34" charset="0"/>
              </a:rPr>
              <a:t>სათამაშო  სახეობის  უფრ. ინსტრუქტორი</a:t>
            </a:r>
          </a:p>
        </p:txBody>
      </p:sp>
      <p:cxnSp>
        <p:nvCxnSpPr>
          <p:cNvPr id="38" name="Straight Connector 37"/>
          <p:cNvCxnSpPr/>
          <p:nvPr/>
        </p:nvCxnSpPr>
        <p:spPr>
          <a:xfrm>
            <a:off x="844846" y="1913430"/>
            <a:ext cx="7488000" cy="0"/>
          </a:xfrm>
          <a:prstGeom prst="line">
            <a:avLst/>
          </a:prstGeom>
          <a:ln w="12700">
            <a:solidFill>
              <a:schemeClr val="tx1"/>
            </a:solidFill>
          </a:ln>
          <a:effectLst/>
        </p:spPr>
        <p:style>
          <a:lnRef idx="1">
            <a:schemeClr val="accent3"/>
          </a:lnRef>
          <a:fillRef idx="0">
            <a:schemeClr val="accent3"/>
          </a:fillRef>
          <a:effectRef idx="0">
            <a:schemeClr val="accent3"/>
          </a:effectRef>
          <a:fontRef idx="minor">
            <a:schemeClr val="tx1"/>
          </a:fontRef>
        </p:style>
      </p:cxnSp>
      <p:cxnSp>
        <p:nvCxnSpPr>
          <p:cNvPr id="39" name="Straight Connector 38"/>
          <p:cNvCxnSpPr/>
          <p:nvPr/>
        </p:nvCxnSpPr>
        <p:spPr>
          <a:xfrm>
            <a:off x="845560" y="1916605"/>
            <a:ext cx="0" cy="227598"/>
          </a:xfrm>
          <a:prstGeom prst="line">
            <a:avLst/>
          </a:prstGeom>
          <a:ln w="12700">
            <a:solidFill>
              <a:schemeClr val="tx1"/>
            </a:solidFill>
          </a:ln>
          <a:effectLst/>
        </p:spPr>
        <p:style>
          <a:lnRef idx="1">
            <a:schemeClr val="accent3"/>
          </a:lnRef>
          <a:fillRef idx="0">
            <a:schemeClr val="accent3"/>
          </a:fillRef>
          <a:effectRef idx="0">
            <a:schemeClr val="accent3"/>
          </a:effectRef>
          <a:fontRef idx="minor">
            <a:schemeClr val="tx1"/>
          </a:fontRef>
        </p:style>
      </p:cxnSp>
      <p:cxnSp>
        <p:nvCxnSpPr>
          <p:cNvPr id="40" name="Straight Connector 39"/>
          <p:cNvCxnSpPr/>
          <p:nvPr/>
        </p:nvCxnSpPr>
        <p:spPr>
          <a:xfrm>
            <a:off x="5741634" y="1913430"/>
            <a:ext cx="0" cy="227598"/>
          </a:xfrm>
          <a:prstGeom prst="line">
            <a:avLst/>
          </a:prstGeom>
          <a:ln w="12700">
            <a:solidFill>
              <a:schemeClr val="tx1"/>
            </a:solidFill>
          </a:ln>
          <a:effectLst/>
        </p:spPr>
        <p:style>
          <a:lnRef idx="1">
            <a:schemeClr val="accent3"/>
          </a:lnRef>
          <a:fillRef idx="0">
            <a:schemeClr val="accent3"/>
          </a:fillRef>
          <a:effectRef idx="0">
            <a:schemeClr val="accent3"/>
          </a:effectRef>
          <a:fontRef idx="minor">
            <a:schemeClr val="tx1"/>
          </a:fontRef>
        </p:style>
      </p:cxnSp>
      <p:cxnSp>
        <p:nvCxnSpPr>
          <p:cNvPr id="41" name="Straight Connector 40"/>
          <p:cNvCxnSpPr/>
          <p:nvPr/>
        </p:nvCxnSpPr>
        <p:spPr>
          <a:xfrm>
            <a:off x="8324486" y="1913430"/>
            <a:ext cx="0" cy="227598"/>
          </a:xfrm>
          <a:prstGeom prst="line">
            <a:avLst/>
          </a:prstGeom>
          <a:ln w="12700">
            <a:solidFill>
              <a:schemeClr val="tx1"/>
            </a:solidFill>
          </a:ln>
          <a:effectLst/>
        </p:spPr>
        <p:style>
          <a:lnRef idx="1">
            <a:schemeClr val="accent3"/>
          </a:lnRef>
          <a:fillRef idx="0">
            <a:schemeClr val="accent3"/>
          </a:fillRef>
          <a:effectRef idx="0">
            <a:schemeClr val="accent3"/>
          </a:effectRef>
          <a:fontRef idx="minor">
            <a:schemeClr val="tx1"/>
          </a:fontRef>
        </p:style>
      </p:cxnSp>
      <p:cxnSp>
        <p:nvCxnSpPr>
          <p:cNvPr id="57" name="Straight Connector 56"/>
          <p:cNvCxnSpPr/>
          <p:nvPr/>
        </p:nvCxnSpPr>
        <p:spPr>
          <a:xfrm>
            <a:off x="7013957" y="1913430"/>
            <a:ext cx="0" cy="227598"/>
          </a:xfrm>
          <a:prstGeom prst="line">
            <a:avLst/>
          </a:prstGeom>
          <a:ln w="12700">
            <a:solidFill>
              <a:schemeClr val="tx1"/>
            </a:solidFill>
          </a:ln>
          <a:effectLst/>
        </p:spPr>
        <p:style>
          <a:lnRef idx="1">
            <a:schemeClr val="accent3"/>
          </a:lnRef>
          <a:fillRef idx="0">
            <a:schemeClr val="accent3"/>
          </a:fillRef>
          <a:effectRef idx="0">
            <a:schemeClr val="accent3"/>
          </a:effectRef>
          <a:fontRef idx="minor">
            <a:schemeClr val="tx1"/>
          </a:fontRef>
        </p:style>
      </p:cxnSp>
      <p:cxnSp>
        <p:nvCxnSpPr>
          <p:cNvPr id="58" name="Straight Connector 57"/>
          <p:cNvCxnSpPr/>
          <p:nvPr/>
        </p:nvCxnSpPr>
        <p:spPr>
          <a:xfrm>
            <a:off x="4516263" y="1913430"/>
            <a:ext cx="0" cy="227598"/>
          </a:xfrm>
          <a:prstGeom prst="line">
            <a:avLst/>
          </a:prstGeom>
          <a:ln w="12700">
            <a:solidFill>
              <a:schemeClr val="tx1"/>
            </a:solidFill>
          </a:ln>
          <a:effectLst/>
        </p:spPr>
        <p:style>
          <a:lnRef idx="1">
            <a:schemeClr val="accent3"/>
          </a:lnRef>
          <a:fillRef idx="0">
            <a:schemeClr val="accent3"/>
          </a:fillRef>
          <a:effectRef idx="0">
            <a:schemeClr val="accent3"/>
          </a:effectRef>
          <a:fontRef idx="minor">
            <a:schemeClr val="tx1"/>
          </a:fontRef>
        </p:style>
      </p:cxnSp>
      <p:cxnSp>
        <p:nvCxnSpPr>
          <p:cNvPr id="59" name="Straight Connector 58"/>
          <p:cNvCxnSpPr/>
          <p:nvPr/>
        </p:nvCxnSpPr>
        <p:spPr>
          <a:xfrm>
            <a:off x="3300885" y="1913430"/>
            <a:ext cx="0" cy="227598"/>
          </a:xfrm>
          <a:prstGeom prst="line">
            <a:avLst/>
          </a:prstGeom>
          <a:ln w="12700">
            <a:solidFill>
              <a:schemeClr val="tx1"/>
            </a:solidFill>
          </a:ln>
          <a:effectLst/>
        </p:spPr>
        <p:style>
          <a:lnRef idx="1">
            <a:schemeClr val="accent3"/>
          </a:lnRef>
          <a:fillRef idx="0">
            <a:schemeClr val="accent3"/>
          </a:fillRef>
          <a:effectRef idx="0">
            <a:schemeClr val="accent3"/>
          </a:effectRef>
          <a:fontRef idx="minor">
            <a:schemeClr val="tx1"/>
          </a:fontRef>
        </p:style>
      </p:cxnSp>
      <p:cxnSp>
        <p:nvCxnSpPr>
          <p:cNvPr id="60" name="Straight Connector 59"/>
          <p:cNvCxnSpPr/>
          <p:nvPr/>
        </p:nvCxnSpPr>
        <p:spPr>
          <a:xfrm>
            <a:off x="2114423" y="1918817"/>
            <a:ext cx="0" cy="227598"/>
          </a:xfrm>
          <a:prstGeom prst="line">
            <a:avLst/>
          </a:prstGeom>
          <a:ln w="12700">
            <a:solidFill>
              <a:schemeClr val="tx1"/>
            </a:solidFill>
          </a:ln>
          <a:effectLst/>
        </p:spPr>
        <p:style>
          <a:lnRef idx="1">
            <a:schemeClr val="accent3"/>
          </a:lnRef>
          <a:fillRef idx="0">
            <a:schemeClr val="accent3"/>
          </a:fillRef>
          <a:effectRef idx="0">
            <a:schemeClr val="accent3"/>
          </a:effectRef>
          <a:fontRef idx="minor">
            <a:schemeClr val="tx1"/>
          </a:fontRef>
        </p:style>
      </p:cxnSp>
      <p:cxnSp>
        <p:nvCxnSpPr>
          <p:cNvPr id="61" name="Straight Connector 60"/>
          <p:cNvCxnSpPr/>
          <p:nvPr/>
        </p:nvCxnSpPr>
        <p:spPr>
          <a:xfrm>
            <a:off x="4519113" y="1588081"/>
            <a:ext cx="0" cy="324000"/>
          </a:xfrm>
          <a:prstGeom prst="line">
            <a:avLst/>
          </a:prstGeom>
          <a:ln w="12700">
            <a:solidFill>
              <a:schemeClr val="tx1"/>
            </a:solidFill>
          </a:ln>
          <a:effectLst/>
        </p:spPr>
        <p:style>
          <a:lnRef idx="1">
            <a:schemeClr val="accent3"/>
          </a:lnRef>
          <a:fillRef idx="0">
            <a:schemeClr val="accent3"/>
          </a:fillRef>
          <a:effectRef idx="0">
            <a:schemeClr val="accent3"/>
          </a:effectRef>
          <a:fontRef idx="minor">
            <a:schemeClr val="tx1"/>
          </a:fontRef>
        </p:style>
      </p:cxnSp>
      <p:sp>
        <p:nvSpPr>
          <p:cNvPr id="63" name="Rectangle 62"/>
          <p:cNvSpPr/>
          <p:nvPr/>
        </p:nvSpPr>
        <p:spPr>
          <a:xfrm>
            <a:off x="1562726" y="3657600"/>
            <a:ext cx="7276473" cy="1361911"/>
          </a:xfrm>
          <a:prstGeom prst="rect">
            <a:avLst/>
          </a:prstGeom>
        </p:spPr>
        <p:txBody>
          <a:bodyPr wrap="square">
            <a:spAutoFit/>
          </a:bodyPr>
          <a:lstStyle/>
          <a:p>
            <a:pPr lvl="0" algn="ctr">
              <a:lnSpc>
                <a:spcPct val="150000"/>
              </a:lnSpc>
            </a:pPr>
            <a:r>
              <a:rPr lang="ka-GE" sz="1600" b="1" dirty="0" smtClean="0">
                <a:solidFill>
                  <a:srgbClr val="000000"/>
                </a:solidFill>
                <a:latin typeface="BPG Banner Caps Alpha" pitchFamily="18" charset="0"/>
              </a:rPr>
              <a:t>ამოცანა</a:t>
            </a:r>
          </a:p>
          <a:p>
            <a:pPr marL="342900" lvl="0" indent="-342900" algn="just">
              <a:lnSpc>
                <a:spcPct val="150000"/>
              </a:lnSpc>
              <a:buAutoNum type="arabicPeriod"/>
            </a:pPr>
            <a:r>
              <a:rPr lang="ka-GE" sz="1300" dirty="0" smtClean="0">
                <a:solidFill>
                  <a:srgbClr val="000000"/>
                </a:solidFill>
                <a:latin typeface="BPG Rioni" pitchFamily="34" charset="0"/>
              </a:rPr>
              <a:t>უზრუნველყოს </a:t>
            </a:r>
            <a:r>
              <a:rPr lang="ka-GE" sz="1300" dirty="0">
                <a:solidFill>
                  <a:srgbClr val="000000"/>
                </a:solidFill>
                <a:latin typeface="BPG Rioni" pitchFamily="34" charset="0"/>
              </a:rPr>
              <a:t>ვარჯიშების გეგმების </a:t>
            </a:r>
            <a:r>
              <a:rPr lang="ka-GE" sz="1300" dirty="0" smtClean="0">
                <a:solidFill>
                  <a:srgbClr val="000000"/>
                </a:solidFill>
                <a:latin typeface="BPG Rioni" pitchFamily="34" charset="0"/>
              </a:rPr>
              <a:t>შედგენა, </a:t>
            </a:r>
            <a:r>
              <a:rPr lang="ka-GE" sz="1300" dirty="0">
                <a:solidFill>
                  <a:srgbClr val="000000"/>
                </a:solidFill>
                <a:latin typeface="BPG Rioni" pitchFamily="34" charset="0"/>
              </a:rPr>
              <a:t>ვარჯიშებზე  </a:t>
            </a:r>
            <a:r>
              <a:rPr lang="ka-GE" sz="1300" dirty="0" smtClean="0">
                <a:solidFill>
                  <a:srgbClr val="000000"/>
                </a:solidFill>
                <a:latin typeface="BPG Rioni" pitchFamily="34" charset="0"/>
              </a:rPr>
              <a:t>დაკვირვება, ორგანიზება </a:t>
            </a:r>
            <a:r>
              <a:rPr lang="ka-GE" sz="1300" dirty="0">
                <a:solidFill>
                  <a:srgbClr val="000000"/>
                </a:solidFill>
                <a:latin typeface="BPG Rioni" pitchFamily="34" charset="0"/>
              </a:rPr>
              <a:t>და </a:t>
            </a:r>
            <a:r>
              <a:rPr lang="ka-GE" sz="1300" dirty="0" smtClean="0">
                <a:solidFill>
                  <a:srgbClr val="000000"/>
                </a:solidFill>
                <a:latin typeface="BPG Rioni" pitchFamily="34" charset="0"/>
              </a:rPr>
              <a:t>შეფასება. ასევე, კოორდინაცია გაუწიოს ფიზიკური </a:t>
            </a:r>
            <a:r>
              <a:rPr lang="ka-GE" sz="1300" dirty="0">
                <a:solidFill>
                  <a:srgbClr val="000000"/>
                </a:solidFill>
                <a:latin typeface="BPG Rioni" pitchFamily="34" charset="0"/>
              </a:rPr>
              <a:t>მომზადების პროგრამების შედგენას</a:t>
            </a:r>
            <a:r>
              <a:rPr lang="ka-GE" sz="1300" dirty="0" smtClean="0">
                <a:solidFill>
                  <a:srgbClr val="000000"/>
                </a:solidFill>
                <a:latin typeface="BPG Rioni" pitchFamily="34" charset="0"/>
              </a:rPr>
              <a:t>;</a:t>
            </a:r>
          </a:p>
          <a:p>
            <a:pPr marL="342900" lvl="0" indent="-342900" algn="just">
              <a:lnSpc>
                <a:spcPct val="150000"/>
              </a:lnSpc>
              <a:buAutoNum type="arabicPeriod"/>
            </a:pPr>
            <a:r>
              <a:rPr lang="ka-GE" sz="1300" dirty="0" smtClean="0">
                <a:solidFill>
                  <a:srgbClr val="000000"/>
                </a:solidFill>
                <a:latin typeface="BPG Rioni" pitchFamily="34" charset="0"/>
              </a:rPr>
              <a:t>უზრუნველყოს </a:t>
            </a:r>
            <a:r>
              <a:rPr lang="ka-GE" sz="1300" dirty="0">
                <a:solidFill>
                  <a:srgbClr val="000000"/>
                </a:solidFill>
                <a:latin typeface="BPG Rioni" pitchFamily="34" charset="0"/>
              </a:rPr>
              <a:t>სპორტული სექციების მუშაობის ორგანიზებულად </a:t>
            </a:r>
            <a:r>
              <a:rPr lang="ka-GE" sz="1300" dirty="0" smtClean="0">
                <a:solidFill>
                  <a:srgbClr val="000000"/>
                </a:solidFill>
                <a:latin typeface="BPG Rioni" pitchFamily="34" charset="0"/>
              </a:rPr>
              <a:t>წარმართვა.</a:t>
            </a:r>
            <a:endParaRPr lang="ru-RU" sz="1300" dirty="0">
              <a:solidFill>
                <a:srgbClr val="000000"/>
              </a:solidFill>
              <a:latin typeface="Sylfaen" panose="010A0502050306030303" pitchFamily="18" charset="0"/>
            </a:endParaRPr>
          </a:p>
        </p:txBody>
      </p:sp>
      <p:sp>
        <p:nvSpPr>
          <p:cNvPr id="42" name="Rectangle 41"/>
          <p:cNvSpPr/>
          <p:nvPr/>
        </p:nvSpPr>
        <p:spPr>
          <a:xfrm>
            <a:off x="296848" y="5410200"/>
            <a:ext cx="8394892" cy="338554"/>
          </a:xfrm>
          <a:prstGeom prst="rect">
            <a:avLst/>
          </a:prstGeom>
        </p:spPr>
        <p:txBody>
          <a:bodyPr wrap="square">
            <a:spAutoFit/>
          </a:bodyPr>
          <a:lstStyle/>
          <a:p>
            <a:pPr algn="ctr">
              <a:defRPr/>
            </a:pPr>
            <a:r>
              <a:rPr lang="ka-GE" altLang="lt-LT" sz="1600" b="1" dirty="0">
                <a:solidFill>
                  <a:schemeClr val="accent2"/>
                </a:solidFill>
                <a:latin typeface="BPG Banner Caps Alpha" pitchFamily="18" charset="0"/>
                <a:cs typeface="Arial" panose="020B0604020202020204" pitchFamily="34" charset="0"/>
              </a:rPr>
              <a:t>მიმდინარე</a:t>
            </a:r>
            <a:r>
              <a:rPr lang="ka-GE" altLang="lt-LT" sz="1600" b="1" dirty="0">
                <a:latin typeface="BPG Banner Caps Alpha" pitchFamily="18" charset="0"/>
                <a:cs typeface="Arial" panose="020B0604020202020204" pitchFamily="34" charset="0"/>
              </a:rPr>
              <a:t> ღონისძიებები</a:t>
            </a:r>
          </a:p>
        </p:txBody>
      </p:sp>
      <p:sp>
        <p:nvSpPr>
          <p:cNvPr id="43" name="Rectangle 42"/>
          <p:cNvSpPr/>
          <p:nvPr/>
        </p:nvSpPr>
        <p:spPr>
          <a:xfrm>
            <a:off x="601648" y="5638800"/>
            <a:ext cx="8237551" cy="992579"/>
          </a:xfrm>
          <a:prstGeom prst="rect">
            <a:avLst/>
          </a:prstGeom>
        </p:spPr>
        <p:txBody>
          <a:bodyPr wrap="square">
            <a:spAutoFit/>
          </a:bodyPr>
          <a:lstStyle/>
          <a:p>
            <a:pPr marL="266700" indent="-266700" algn="just" fontAlgn="ctr">
              <a:lnSpc>
                <a:spcPct val="150000"/>
              </a:lnSpc>
              <a:buSzPts val="1800"/>
            </a:pPr>
            <a:r>
              <a:rPr lang="ka-GE" sz="1300" dirty="0" smtClean="0">
                <a:latin typeface="BPG Rioni" pitchFamily="34" charset="0"/>
              </a:rPr>
              <a:t>1.</a:t>
            </a:r>
            <a:r>
              <a:rPr lang="en-US" sz="1300" dirty="0" smtClean="0">
                <a:latin typeface="BPG Rioni" pitchFamily="34" charset="0"/>
              </a:rPr>
              <a:t> </a:t>
            </a:r>
            <a:r>
              <a:rPr lang="ka-GE" sz="1300" dirty="0" smtClean="0">
                <a:latin typeface="BPG Rioni" pitchFamily="34" charset="0"/>
              </a:rPr>
              <a:t>თეორიული </a:t>
            </a:r>
            <a:r>
              <a:rPr lang="ka-GE" sz="1300" dirty="0">
                <a:latin typeface="BPG Rioni" pitchFamily="34" charset="0"/>
              </a:rPr>
              <a:t>მეცადინეობები საერთო ფიზიკურ მომზადებაში სასწავლო ბატალიონის  იუნკერებთან, სასწავლო ცხრილის </a:t>
            </a:r>
            <a:r>
              <a:rPr lang="ka-GE" sz="1300" dirty="0" smtClean="0">
                <a:latin typeface="BPG Rioni" pitchFamily="34" charset="0"/>
              </a:rPr>
              <a:t>შესაბამისად.</a:t>
            </a:r>
            <a:endParaRPr lang="en-US" sz="1300" dirty="0" smtClean="0">
              <a:latin typeface="BPG Rioni" pitchFamily="34" charset="0"/>
            </a:endParaRPr>
          </a:p>
          <a:p>
            <a:pPr marL="266700" indent="-266700" algn="just" fontAlgn="ctr">
              <a:lnSpc>
                <a:spcPct val="150000"/>
              </a:lnSpc>
              <a:buSzPts val="1800"/>
            </a:pPr>
            <a:r>
              <a:rPr lang="ka-GE" sz="1300" b="1" dirty="0" smtClean="0">
                <a:latin typeface="BPG Rioni" pitchFamily="34" charset="0"/>
                <a:ea typeface="Calibri"/>
                <a:cs typeface="Times New Roman"/>
              </a:rPr>
              <a:t>შენიშვნა</a:t>
            </a:r>
            <a:r>
              <a:rPr lang="ka-GE" sz="1300" dirty="0">
                <a:latin typeface="BPG Rioni" pitchFamily="34" charset="0"/>
                <a:ea typeface="Calibri"/>
                <a:cs typeface="Times New Roman"/>
              </a:rPr>
              <a:t>: სასწავლო პროცესი მიმდინარეობს დისტანციური სწავლების რეჟიმში.</a:t>
            </a:r>
            <a:endParaRPr lang="ka-GE" sz="1300" dirty="0">
              <a:latin typeface="BPG Rioni" pitchFamily="34" charset="0"/>
            </a:endParaRPr>
          </a:p>
        </p:txBody>
      </p:sp>
    </p:spTree>
    <p:extLst>
      <p:ext uri="{BB962C8B-B14F-4D97-AF65-F5344CB8AC3E}">
        <p14:creationId xmlns:p14="http://schemas.microsoft.com/office/powerpoint/2010/main" val="36492888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 y="294894"/>
            <a:ext cx="9144000" cy="489204"/>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cstate="print">
            <a:extLst>
              <a:ext uri="{28A0092B-C50C-407E-A947-70E740481C1C}">
                <a14:useLocalDpi xmlns:a14="http://schemas.microsoft.com/office/drawing/2010/main" val="0"/>
              </a:ext>
            </a:extLst>
          </a:blip>
          <a:stretch>
            <a:fillRect/>
          </a:stretch>
        </p:blipFill>
        <p:spPr>
          <a:xfrm>
            <a:off x="7924804" y="184485"/>
            <a:ext cx="710022" cy="710022"/>
          </a:xfrm>
          <a:prstGeom prst="rect">
            <a:avLst/>
          </a:prstGeom>
        </p:spPr>
      </p:pic>
      <p:sp>
        <p:nvSpPr>
          <p:cNvPr id="6" name="Rectangle 5"/>
          <p:cNvSpPr/>
          <p:nvPr/>
        </p:nvSpPr>
        <p:spPr>
          <a:xfrm>
            <a:off x="609600" y="264258"/>
            <a:ext cx="7772400" cy="457241"/>
          </a:xfrm>
          <a:prstGeom prst="rect">
            <a:avLst/>
          </a:prstGeom>
        </p:spPr>
        <p:txBody>
          <a:bodyPr wrap="square">
            <a:spAutoFit/>
          </a:bodyPr>
          <a:lstStyle/>
          <a:p>
            <a:pPr algn="ctr">
              <a:lnSpc>
                <a:spcPct val="150000"/>
              </a:lnSpc>
              <a:defRPr/>
            </a:pPr>
            <a:r>
              <a:rPr lang="ka-GE" b="1" dirty="0">
                <a:latin typeface="BPG Banner Caps Alpha" pitchFamily="18" charset="0"/>
                <a:cs typeface="Arial" panose="020B0604020202020204" pitchFamily="34" charset="0"/>
              </a:rPr>
              <a:t>სპორტისა და ფიზიკური მომზადების სამსახური</a:t>
            </a:r>
          </a:p>
        </p:txBody>
      </p:sp>
      <p:pic>
        <p:nvPicPr>
          <p:cNvPr id="9" name="Picture 3" descr="d:\NJACHVADZE\Desktop\DzalebiLogo.png"/>
          <p:cNvPicPr>
            <a:picLocks noChangeAspect="1" noChangeArrowheads="1"/>
          </p:cNvPicPr>
          <p:nvPr/>
        </p:nvPicPr>
        <p:blipFill>
          <a:blip cstate="print"/>
          <a:srcRect/>
          <a:stretch>
            <a:fillRect/>
          </a:stretch>
        </p:blipFill>
        <p:spPr bwMode="auto">
          <a:xfrm>
            <a:off x="381004" y="178194"/>
            <a:ext cx="736206" cy="736206"/>
          </a:xfrm>
          <a:prstGeom prst="rect">
            <a:avLst/>
          </a:prstGeom>
          <a:ln>
            <a:noFill/>
          </a:ln>
          <a:effectLst/>
        </p:spPr>
      </p:pic>
      <p:sp>
        <p:nvSpPr>
          <p:cNvPr id="42" name="Rectangle 41"/>
          <p:cNvSpPr/>
          <p:nvPr/>
        </p:nvSpPr>
        <p:spPr>
          <a:xfrm>
            <a:off x="304800" y="762000"/>
            <a:ext cx="8394892" cy="427296"/>
          </a:xfrm>
          <a:prstGeom prst="rect">
            <a:avLst/>
          </a:prstGeom>
        </p:spPr>
        <p:txBody>
          <a:bodyPr wrap="square">
            <a:spAutoFit/>
          </a:bodyPr>
          <a:lstStyle/>
          <a:p>
            <a:pPr algn="ctr">
              <a:lnSpc>
                <a:spcPct val="150000"/>
              </a:lnSpc>
            </a:pPr>
            <a:r>
              <a:rPr lang="ka-GE" sz="1600" b="1" dirty="0">
                <a:solidFill>
                  <a:schemeClr val="accent2"/>
                </a:solidFill>
                <a:latin typeface="BPG Banner Caps Alpha" pitchFamily="18" charset="0"/>
              </a:rPr>
              <a:t>შესრულებული </a:t>
            </a:r>
            <a:r>
              <a:rPr lang="ka-GE" sz="1600" b="1" dirty="0">
                <a:latin typeface="BPG Banner Caps Alpha" pitchFamily="18" charset="0"/>
              </a:rPr>
              <a:t>ღონისძიებები</a:t>
            </a:r>
            <a:r>
              <a:rPr lang="ka-GE" sz="1600" b="1" dirty="0">
                <a:solidFill>
                  <a:schemeClr val="accent2"/>
                </a:solidFill>
                <a:latin typeface="BPG Banner Caps Alpha" pitchFamily="18" charset="0"/>
              </a:rPr>
              <a:t>:</a:t>
            </a:r>
          </a:p>
        </p:txBody>
      </p:sp>
      <p:sp>
        <p:nvSpPr>
          <p:cNvPr id="43" name="Rectangle 42"/>
          <p:cNvSpPr/>
          <p:nvPr/>
        </p:nvSpPr>
        <p:spPr>
          <a:xfrm>
            <a:off x="533400" y="1066800"/>
            <a:ext cx="8077200" cy="1855764"/>
          </a:xfrm>
          <a:prstGeom prst="rect">
            <a:avLst/>
          </a:prstGeom>
        </p:spPr>
        <p:txBody>
          <a:bodyPr wrap="square">
            <a:spAutoFit/>
          </a:bodyPr>
          <a:lstStyle/>
          <a:p>
            <a:pPr>
              <a:lnSpc>
                <a:spcPct val="150000"/>
              </a:lnSpc>
            </a:pPr>
            <a:r>
              <a:rPr lang="ka-GE" sz="1300" dirty="0">
                <a:latin typeface="BPG Rioni" pitchFamily="34" charset="0"/>
              </a:rPr>
              <a:t>1. გამოსაშვები ტესტირება ფიზიკურ მომზადებაში საკანდიდატო კურსთან;</a:t>
            </a:r>
            <a:endParaRPr lang="ka-GE" sz="1300" dirty="0">
              <a:solidFill>
                <a:srgbClr val="FF0000"/>
              </a:solidFill>
              <a:latin typeface="BPG Rioni" pitchFamily="34" charset="0"/>
            </a:endParaRPr>
          </a:p>
          <a:p>
            <a:pPr>
              <a:lnSpc>
                <a:spcPct val="150000"/>
              </a:lnSpc>
            </a:pPr>
            <a:r>
              <a:rPr lang="ka-GE" sz="1300" dirty="0">
                <a:latin typeface="BPG Rioni" pitchFamily="34" charset="0"/>
              </a:rPr>
              <a:t>2. დიაგნოსტიკური ტესტირება ფიზიკურ მომზადებაში საწყისი საბრძოლო მომზადების (</a:t>
            </a:r>
            <a:r>
              <a:rPr lang="en-US" sz="1300" dirty="0">
                <a:latin typeface="BPG Rioni" pitchFamily="34" charset="0"/>
              </a:rPr>
              <a:t>BCT) </a:t>
            </a:r>
            <a:r>
              <a:rPr lang="ka-GE" sz="1300" dirty="0">
                <a:latin typeface="BPG Rioni" pitchFamily="34" charset="0"/>
              </a:rPr>
              <a:t>კურსთან;</a:t>
            </a:r>
          </a:p>
          <a:p>
            <a:pPr>
              <a:lnSpc>
                <a:spcPct val="150000"/>
              </a:lnSpc>
            </a:pPr>
            <a:r>
              <a:rPr lang="ka-GE" sz="1300" dirty="0">
                <a:latin typeface="BPG Rioni" pitchFamily="34" charset="0"/>
              </a:rPr>
              <a:t>3</a:t>
            </a:r>
            <a:r>
              <a:rPr lang="en-GB" sz="1300" dirty="0">
                <a:latin typeface="BPG Rioni" pitchFamily="34" charset="0"/>
              </a:rPr>
              <a:t>. </a:t>
            </a:r>
            <a:r>
              <a:rPr lang="ka-GE" sz="1300" dirty="0">
                <a:latin typeface="BPG Rioni" pitchFamily="34" charset="0"/>
              </a:rPr>
              <a:t>ტესტირება ფიზიკურ მომზადებაში:</a:t>
            </a:r>
          </a:p>
          <a:p>
            <a:pPr marL="536575" indent="-274638">
              <a:lnSpc>
                <a:spcPct val="150000"/>
              </a:lnSpc>
              <a:buFont typeface="Wingdings" panose="05000000000000000000" pitchFamily="2" charset="2"/>
              <a:buChar char="Ø"/>
            </a:pPr>
            <a:r>
              <a:rPr lang="ka-GE" sz="1300" dirty="0">
                <a:latin typeface="BPG Rioni" pitchFamily="34" charset="0"/>
              </a:rPr>
              <a:t>ბაკალავრიატის საგანმანათლებლო პროგრამაზე შესარჩევ აბიტურიენტებთან;</a:t>
            </a:r>
          </a:p>
          <a:p>
            <a:pPr marL="536575" indent="-274638">
              <a:lnSpc>
                <a:spcPct val="150000"/>
              </a:lnSpc>
              <a:buFont typeface="Wingdings" panose="05000000000000000000" pitchFamily="2" charset="2"/>
              <a:buChar char="Ø"/>
            </a:pPr>
            <a:r>
              <a:rPr lang="ka-GE" sz="1300" dirty="0">
                <a:latin typeface="BPG Rioni" pitchFamily="34" charset="0"/>
              </a:rPr>
              <a:t>საკანდიდატო პროგრამაზე შესარჩევ მსმენელებთან;</a:t>
            </a:r>
          </a:p>
          <a:p>
            <a:pPr marL="536575" indent="-274638">
              <a:lnSpc>
                <a:spcPct val="150000"/>
              </a:lnSpc>
              <a:buFont typeface="Wingdings" panose="05000000000000000000" pitchFamily="2" charset="2"/>
              <a:buChar char="Ø"/>
            </a:pPr>
            <a:r>
              <a:rPr lang="ka-GE" sz="1300" dirty="0">
                <a:latin typeface="BPG Rioni" pitchFamily="34" charset="0"/>
              </a:rPr>
              <a:t>მობილობით გადმოსულ მსმენელებთან.</a:t>
            </a:r>
          </a:p>
        </p:txBody>
      </p:sp>
      <p:sp>
        <p:nvSpPr>
          <p:cNvPr id="46" name="Rectangle 45"/>
          <p:cNvSpPr/>
          <p:nvPr/>
        </p:nvSpPr>
        <p:spPr>
          <a:xfrm>
            <a:off x="304800" y="2914650"/>
            <a:ext cx="8394892" cy="338554"/>
          </a:xfrm>
          <a:prstGeom prst="rect">
            <a:avLst/>
          </a:prstGeom>
        </p:spPr>
        <p:txBody>
          <a:bodyPr wrap="square">
            <a:spAutoFit/>
          </a:bodyPr>
          <a:lstStyle/>
          <a:p>
            <a:pPr algn="ctr">
              <a:defRPr/>
            </a:pPr>
            <a:r>
              <a:rPr lang="ka-GE" altLang="lt-LT" sz="1600" b="1" dirty="0">
                <a:latin typeface="BPG Banner Caps Alpha" pitchFamily="18" charset="0"/>
                <a:cs typeface="Arial" panose="020B0604020202020204" pitchFamily="34" charset="0"/>
              </a:rPr>
              <a:t>2021 წელს </a:t>
            </a:r>
            <a:r>
              <a:rPr lang="ka-GE" altLang="lt-LT" sz="1600" b="1" dirty="0">
                <a:solidFill>
                  <a:schemeClr val="accent2"/>
                </a:solidFill>
                <a:latin typeface="BPG Banner Caps Alpha" pitchFamily="18" charset="0"/>
                <a:cs typeface="Arial" panose="020B0604020202020204" pitchFamily="34" charset="0"/>
              </a:rPr>
              <a:t>დაგეგმილი</a:t>
            </a:r>
            <a:r>
              <a:rPr lang="ka-GE" altLang="lt-LT" sz="1600" b="1" dirty="0">
                <a:latin typeface="BPG Banner Caps Alpha" pitchFamily="18" charset="0"/>
                <a:cs typeface="Arial" panose="020B0604020202020204" pitchFamily="34" charset="0"/>
              </a:rPr>
              <a:t> ღონისძიებები</a:t>
            </a:r>
          </a:p>
        </p:txBody>
      </p:sp>
      <p:sp>
        <p:nvSpPr>
          <p:cNvPr id="47" name="Rectangle 46"/>
          <p:cNvSpPr/>
          <p:nvPr/>
        </p:nvSpPr>
        <p:spPr>
          <a:xfrm>
            <a:off x="609600" y="3143250"/>
            <a:ext cx="8305799" cy="2155847"/>
          </a:xfrm>
          <a:prstGeom prst="rect">
            <a:avLst/>
          </a:prstGeom>
        </p:spPr>
        <p:txBody>
          <a:bodyPr wrap="square">
            <a:spAutoFit/>
          </a:bodyPr>
          <a:lstStyle/>
          <a:p>
            <a:pPr marL="363538" indent="-363538" algn="just">
              <a:lnSpc>
                <a:spcPct val="150000"/>
              </a:lnSpc>
            </a:pPr>
            <a:r>
              <a:rPr lang="ka-GE" sz="1300" dirty="0">
                <a:latin typeface="BPG Rioni" pitchFamily="34" charset="0"/>
              </a:rPr>
              <a:t>1. ტესტირება ფიზიკურ მომზადებაში აკადემიის სამხედრო მოსამსახურეებთან (გაზაფხული, შემოდგომა);</a:t>
            </a:r>
          </a:p>
          <a:p>
            <a:pPr marL="363538" indent="-363538" algn="just">
              <a:lnSpc>
                <a:spcPct val="150000"/>
              </a:lnSpc>
            </a:pPr>
            <a:r>
              <a:rPr lang="ka-GE" sz="1300" dirty="0">
                <a:latin typeface="BPG Rioni" pitchFamily="34" charset="0"/>
              </a:rPr>
              <a:t>2</a:t>
            </a:r>
            <a:r>
              <a:rPr lang="en-GB" sz="1300" dirty="0">
                <a:latin typeface="BPG Rioni" pitchFamily="34" charset="0"/>
              </a:rPr>
              <a:t>. </a:t>
            </a:r>
            <a:r>
              <a:rPr lang="ka-GE" sz="1300" dirty="0">
                <a:latin typeface="BPG Rioni" pitchFamily="34" charset="0"/>
              </a:rPr>
              <a:t>ტესტირება ფიზიკურ მომზადებაში:</a:t>
            </a:r>
          </a:p>
          <a:p>
            <a:pPr marL="536575" indent="-274638" algn="just">
              <a:lnSpc>
                <a:spcPct val="150000"/>
              </a:lnSpc>
              <a:buFont typeface="Wingdings" panose="05000000000000000000" pitchFamily="2" charset="2"/>
              <a:buChar char="Ø"/>
            </a:pPr>
            <a:r>
              <a:rPr lang="ka-GE" sz="1300" dirty="0">
                <a:latin typeface="BPG Rioni" pitchFamily="34" charset="0"/>
              </a:rPr>
              <a:t>ბაკალავრიატის საგანმანათლებლო პროგრამაზე შესარჩევ აბიტურიენტებთან;</a:t>
            </a:r>
          </a:p>
          <a:p>
            <a:pPr marL="536575" indent="-274638" algn="just">
              <a:lnSpc>
                <a:spcPct val="150000"/>
              </a:lnSpc>
              <a:buFont typeface="Wingdings" panose="05000000000000000000" pitchFamily="2" charset="2"/>
              <a:buChar char="Ø"/>
            </a:pPr>
            <a:r>
              <a:rPr lang="ka-GE" sz="1300" dirty="0">
                <a:latin typeface="BPG Rioni" pitchFamily="34" charset="0"/>
              </a:rPr>
              <a:t>საკანდიდატო პროგრამაზე შესარჩევ მსმენელებთან;</a:t>
            </a:r>
          </a:p>
          <a:p>
            <a:pPr marL="536575" indent="-274638" algn="just">
              <a:lnSpc>
                <a:spcPct val="150000"/>
              </a:lnSpc>
              <a:buFont typeface="Wingdings" panose="05000000000000000000" pitchFamily="2" charset="2"/>
              <a:buChar char="Ø"/>
            </a:pPr>
            <a:r>
              <a:rPr lang="ka-GE" sz="1300" dirty="0">
                <a:latin typeface="BPG Rioni" pitchFamily="34" charset="0"/>
              </a:rPr>
              <a:t>მობილიბით გადმოსულ მსმენელებთან. </a:t>
            </a:r>
          </a:p>
          <a:p>
            <a:pPr algn="just">
              <a:lnSpc>
                <a:spcPct val="150000"/>
              </a:lnSpc>
            </a:pPr>
            <a:r>
              <a:rPr lang="ka-GE" sz="1300" dirty="0">
                <a:latin typeface="BPG Rioni" pitchFamily="34" charset="0"/>
              </a:rPr>
              <a:t>3</a:t>
            </a:r>
            <a:r>
              <a:rPr lang="en-US" sz="1300" dirty="0">
                <a:latin typeface="BPG Rioni" pitchFamily="34" charset="0"/>
              </a:rPr>
              <a:t>.</a:t>
            </a:r>
            <a:r>
              <a:rPr lang="ka-GE" sz="1300" dirty="0">
                <a:latin typeface="BPG Rioni" pitchFamily="34" charset="0"/>
              </a:rPr>
              <a:t> სპორტული სექციების ფუნქციონირება სპორტის სხვადასხვა სახეობებში;</a:t>
            </a:r>
          </a:p>
          <a:p>
            <a:pPr algn="just">
              <a:lnSpc>
                <a:spcPct val="150000"/>
              </a:lnSpc>
            </a:pPr>
            <a:r>
              <a:rPr lang="ka-GE" sz="1300" dirty="0">
                <a:latin typeface="BPG Rioni" pitchFamily="34" charset="0"/>
              </a:rPr>
              <a:t>4. შიდა ჩემპიონატი სპორტის სხვადასხვა სახეობებში.</a:t>
            </a:r>
          </a:p>
        </p:txBody>
      </p:sp>
      <p:sp>
        <p:nvSpPr>
          <p:cNvPr id="12" name="Rectangle 11"/>
          <p:cNvSpPr/>
          <p:nvPr/>
        </p:nvSpPr>
        <p:spPr>
          <a:xfrm>
            <a:off x="304800" y="5257800"/>
            <a:ext cx="8394892" cy="416717"/>
          </a:xfrm>
          <a:prstGeom prst="rect">
            <a:avLst/>
          </a:prstGeom>
        </p:spPr>
        <p:txBody>
          <a:bodyPr wrap="square">
            <a:spAutoFit/>
          </a:bodyPr>
          <a:lstStyle/>
          <a:p>
            <a:pPr algn="ctr">
              <a:lnSpc>
                <a:spcPct val="150000"/>
              </a:lnSpc>
              <a:defRPr/>
            </a:pPr>
            <a:r>
              <a:rPr lang="ka-GE" altLang="lt-LT" sz="1600" b="1" dirty="0" smtClean="0">
                <a:latin typeface="BPG Banner Caps Alpha" pitchFamily="18" charset="0"/>
                <a:cs typeface="Arial" panose="020B0604020202020204" pitchFamily="34" charset="0"/>
              </a:rPr>
              <a:t>პრობლემები</a:t>
            </a:r>
            <a:r>
              <a:rPr lang="ru-RU" altLang="lt-LT" sz="1600" b="1" dirty="0" smtClean="0">
                <a:latin typeface="BPG Banner Caps Alpha" pitchFamily="18" charset="0"/>
                <a:cs typeface="Arial" panose="020B0604020202020204" pitchFamily="34" charset="0"/>
              </a:rPr>
              <a:t> </a:t>
            </a:r>
            <a:r>
              <a:rPr lang="ka-GE" altLang="lt-LT" sz="1600" b="1" dirty="0" smtClean="0">
                <a:latin typeface="BPG Banner Caps Alpha" pitchFamily="18" charset="0"/>
                <a:cs typeface="Arial" panose="020B0604020202020204" pitchFamily="34" charset="0"/>
              </a:rPr>
              <a:t>/</a:t>
            </a:r>
            <a:r>
              <a:rPr lang="ru-RU" altLang="lt-LT" sz="1600" b="1" dirty="0" smtClean="0">
                <a:latin typeface="BPG Banner Caps Alpha" pitchFamily="18" charset="0"/>
                <a:cs typeface="Arial" panose="020B0604020202020204" pitchFamily="34" charset="0"/>
              </a:rPr>
              <a:t> </a:t>
            </a:r>
            <a:r>
              <a:rPr lang="ka-GE" altLang="lt-LT" sz="1600" b="1" dirty="0" smtClean="0">
                <a:latin typeface="BPG Banner Caps Alpha" pitchFamily="18" charset="0"/>
                <a:cs typeface="Arial" panose="020B0604020202020204" pitchFamily="34" charset="0"/>
              </a:rPr>
              <a:t>გამოწვევები</a:t>
            </a:r>
            <a:endParaRPr lang="ka-GE" altLang="lt-LT" sz="1600" b="1" dirty="0">
              <a:latin typeface="BPG Banner Caps Alpha" pitchFamily="18" charset="0"/>
              <a:cs typeface="Arial" panose="020B0604020202020204" pitchFamily="34" charset="0"/>
            </a:endParaRPr>
          </a:p>
        </p:txBody>
      </p:sp>
      <p:sp>
        <p:nvSpPr>
          <p:cNvPr id="13" name="Rectangle 12"/>
          <p:cNvSpPr/>
          <p:nvPr/>
        </p:nvSpPr>
        <p:spPr>
          <a:xfrm>
            <a:off x="609600" y="5563074"/>
            <a:ext cx="7848600" cy="1255600"/>
          </a:xfrm>
          <a:prstGeom prst="rect">
            <a:avLst/>
          </a:prstGeom>
        </p:spPr>
        <p:txBody>
          <a:bodyPr wrap="square">
            <a:spAutoFit/>
          </a:bodyPr>
          <a:lstStyle/>
          <a:p>
            <a:pPr marL="261938" indent="-261938" algn="just">
              <a:lnSpc>
                <a:spcPct val="150000"/>
              </a:lnSpc>
            </a:pPr>
            <a:r>
              <a:rPr lang="ka-GE" sz="1300" dirty="0">
                <a:latin typeface="BPG Rioni" pitchFamily="34" charset="0"/>
              </a:rPr>
              <a:t>1. ,,ბუნდესვერის“ (გერმანიის შ.ძ.-ები) სპორტული სკოლის წარმომადგენლების ვიზიტი აკადემიაში (მარტი/აპრილი);</a:t>
            </a:r>
          </a:p>
          <a:p>
            <a:pPr marL="261938" indent="-261938" algn="just">
              <a:lnSpc>
                <a:spcPct val="150000"/>
              </a:lnSpc>
            </a:pPr>
            <a:r>
              <a:rPr lang="ka-GE" sz="1300" dirty="0">
                <a:latin typeface="BPG Rioni" pitchFamily="34" charset="0"/>
              </a:rPr>
              <a:t>2. დაგეგმილი სპორტული სექციების ფუნქციონირება;</a:t>
            </a:r>
          </a:p>
          <a:p>
            <a:pPr marL="261938" indent="-261938" algn="just">
              <a:lnSpc>
                <a:spcPct val="150000"/>
              </a:lnSpc>
            </a:pPr>
            <a:r>
              <a:rPr lang="ka-GE" sz="1300" dirty="0">
                <a:latin typeface="BPG Rioni" pitchFamily="34" charset="0"/>
              </a:rPr>
              <a:t>3. სხვადასხვა სპორტული აქტივობების სრულყოფილად შესრულება.</a:t>
            </a:r>
            <a:endParaRPr lang="en-US" sz="1300" dirty="0">
              <a:latin typeface="BPG Rioni" pitchFamily="34" charset="0"/>
            </a:endParaRPr>
          </a:p>
        </p:txBody>
      </p:sp>
    </p:spTree>
    <p:extLst>
      <p:ext uri="{BB962C8B-B14F-4D97-AF65-F5344CB8AC3E}">
        <p14:creationId xmlns:p14="http://schemas.microsoft.com/office/powerpoint/2010/main" val="22469078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 y="294894"/>
            <a:ext cx="9144000" cy="489204"/>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cstate="print">
            <a:extLst>
              <a:ext uri="{28A0092B-C50C-407E-A947-70E740481C1C}">
                <a14:useLocalDpi xmlns:a14="http://schemas.microsoft.com/office/drawing/2010/main" val="0"/>
              </a:ext>
            </a:extLst>
          </a:blip>
          <a:stretch>
            <a:fillRect/>
          </a:stretch>
        </p:blipFill>
        <p:spPr>
          <a:xfrm>
            <a:off x="7924804" y="184485"/>
            <a:ext cx="710022" cy="710022"/>
          </a:xfrm>
          <a:prstGeom prst="rect">
            <a:avLst/>
          </a:prstGeom>
        </p:spPr>
      </p:pic>
      <p:sp>
        <p:nvSpPr>
          <p:cNvPr id="6" name="Rectangle 5"/>
          <p:cNvSpPr/>
          <p:nvPr/>
        </p:nvSpPr>
        <p:spPr>
          <a:xfrm>
            <a:off x="609600" y="381000"/>
            <a:ext cx="7772400" cy="369332"/>
          </a:xfrm>
          <a:prstGeom prst="rect">
            <a:avLst/>
          </a:prstGeom>
        </p:spPr>
        <p:txBody>
          <a:bodyPr wrap="square">
            <a:spAutoFit/>
          </a:bodyPr>
          <a:lstStyle/>
          <a:p>
            <a:pPr algn="ctr"/>
            <a:r>
              <a:rPr lang="ka-GE" b="1" dirty="0">
                <a:latin typeface="BPG Banner Caps Alpha" pitchFamily="18" charset="0"/>
              </a:rPr>
              <a:t>ბაკალავრიატი</a:t>
            </a:r>
            <a:endParaRPr lang="en-US" b="1" dirty="0">
              <a:latin typeface="BPG Banner Caps Alpha" pitchFamily="18" charset="0"/>
            </a:endParaRPr>
          </a:p>
        </p:txBody>
      </p:sp>
      <p:pic>
        <p:nvPicPr>
          <p:cNvPr id="9" name="Picture 3" descr="d:\NJACHVADZE\Desktop\DzalebiLogo.png"/>
          <p:cNvPicPr>
            <a:picLocks noChangeAspect="1" noChangeArrowheads="1"/>
          </p:cNvPicPr>
          <p:nvPr/>
        </p:nvPicPr>
        <p:blipFill>
          <a:blip cstate="print"/>
          <a:srcRect/>
          <a:stretch>
            <a:fillRect/>
          </a:stretch>
        </p:blipFill>
        <p:spPr bwMode="auto">
          <a:xfrm>
            <a:off x="381004" y="178194"/>
            <a:ext cx="736206" cy="736206"/>
          </a:xfrm>
          <a:prstGeom prst="rect">
            <a:avLst/>
          </a:prstGeom>
          <a:ln>
            <a:noFill/>
          </a:ln>
          <a:effectLst/>
        </p:spPr>
      </p:pic>
      <p:sp>
        <p:nvSpPr>
          <p:cNvPr id="14" name="Rectangle 13"/>
          <p:cNvSpPr/>
          <p:nvPr/>
        </p:nvSpPr>
        <p:spPr>
          <a:xfrm>
            <a:off x="648331" y="2590800"/>
            <a:ext cx="7733669" cy="1962076"/>
          </a:xfrm>
          <a:prstGeom prst="rect">
            <a:avLst/>
          </a:prstGeom>
        </p:spPr>
        <p:txBody>
          <a:bodyPr wrap="square">
            <a:spAutoFit/>
          </a:bodyPr>
          <a:lstStyle/>
          <a:p>
            <a:pPr algn="ctr">
              <a:lnSpc>
                <a:spcPct val="150000"/>
              </a:lnSpc>
            </a:pPr>
            <a:r>
              <a:rPr lang="ka-GE" sz="1600" b="1" dirty="0">
                <a:solidFill>
                  <a:srgbClr val="000000"/>
                </a:solidFill>
                <a:latin typeface="BPG Banner Caps Alpha" pitchFamily="18" charset="0"/>
              </a:rPr>
              <a:t>ძირითადი </a:t>
            </a:r>
            <a:r>
              <a:rPr lang="ka-GE" sz="1600" b="1" dirty="0" smtClean="0">
                <a:solidFill>
                  <a:srgbClr val="000000"/>
                </a:solidFill>
                <a:latin typeface="BPG Banner Caps Alpha" pitchFamily="18" charset="0"/>
              </a:rPr>
              <a:t>მიზნები</a:t>
            </a:r>
            <a:r>
              <a:rPr lang="en-US" sz="1600" b="1" dirty="0" smtClean="0">
                <a:solidFill>
                  <a:srgbClr val="000000"/>
                </a:solidFill>
                <a:latin typeface="BPG Banner Caps Alpha" pitchFamily="18" charset="0"/>
              </a:rPr>
              <a:t>:</a:t>
            </a:r>
            <a:endParaRPr lang="ka-GE" sz="1600" b="1" dirty="0">
              <a:solidFill>
                <a:srgbClr val="000000"/>
              </a:solidFill>
              <a:latin typeface="BPG Banner Caps Alpha" pitchFamily="18" charset="0"/>
            </a:endParaRPr>
          </a:p>
          <a:p>
            <a:pPr marL="285750" indent="-285750" algn="just">
              <a:lnSpc>
                <a:spcPct val="150000"/>
              </a:lnSpc>
              <a:buFont typeface="Arial" panose="020B0604020202020204" pitchFamily="34" charset="0"/>
              <a:buChar char="•"/>
            </a:pPr>
            <a:r>
              <a:rPr lang="ka-GE" sz="1300" dirty="0">
                <a:latin typeface="BPG Rioni" pitchFamily="34" charset="0"/>
              </a:rPr>
              <a:t>აკადემიის საგანმანათლებლო და სამეცნიერო პროცესის განვითარების ხელშეწყობა;</a:t>
            </a:r>
            <a:endParaRPr lang="en-US" sz="1300" dirty="0">
              <a:solidFill>
                <a:schemeClr val="accent2">
                  <a:lumMod val="50000"/>
                </a:schemeClr>
              </a:solidFill>
              <a:latin typeface="BPG Rioni" pitchFamily="34" charset="0"/>
              <a:cs typeface="Arial" panose="020B0604020202020204" pitchFamily="34" charset="0"/>
            </a:endParaRPr>
          </a:p>
          <a:p>
            <a:pPr marL="285750" indent="-285750" algn="just">
              <a:lnSpc>
                <a:spcPct val="150000"/>
              </a:lnSpc>
              <a:buFont typeface="Arial" panose="020B0604020202020204" pitchFamily="34" charset="0"/>
              <a:buChar char="•"/>
            </a:pPr>
            <a:r>
              <a:rPr lang="ka-GE" sz="1300" dirty="0">
                <a:latin typeface="BPG Rioni" pitchFamily="34" charset="0"/>
              </a:rPr>
              <a:t>სასწავლო პროცესის დაგეგმვა და ორგანიზება</a:t>
            </a:r>
            <a:r>
              <a:rPr lang="en-US" sz="1300" dirty="0">
                <a:latin typeface="BPG Rioni" pitchFamily="34" charset="0"/>
              </a:rPr>
              <a:t>;</a:t>
            </a:r>
          </a:p>
          <a:p>
            <a:pPr marL="285750" indent="-285750" algn="just">
              <a:lnSpc>
                <a:spcPct val="150000"/>
              </a:lnSpc>
              <a:buFont typeface="Arial" panose="020B0604020202020204" pitchFamily="34" charset="0"/>
              <a:buChar char="•"/>
            </a:pPr>
            <a:r>
              <a:rPr lang="ka-GE" sz="1300" dirty="0">
                <a:latin typeface="BPG Rioni" pitchFamily="34" charset="0"/>
              </a:rPr>
              <a:t>იუნკერისა </a:t>
            </a:r>
            <a:r>
              <a:rPr lang="en-US" sz="1300" dirty="0" err="1">
                <a:latin typeface="BPG Rioni" pitchFamily="34" charset="0"/>
              </a:rPr>
              <a:t>და</a:t>
            </a:r>
            <a:r>
              <a:rPr lang="en-US" sz="1300" dirty="0">
                <a:latin typeface="BPG Rioni" pitchFamily="34" charset="0"/>
              </a:rPr>
              <a:t> </a:t>
            </a:r>
            <a:r>
              <a:rPr lang="ka-GE" sz="1300" dirty="0">
                <a:latin typeface="BPG Rioni" pitchFamily="34" charset="0"/>
              </a:rPr>
              <a:t>აკადემიური პერსონალის </a:t>
            </a:r>
            <a:r>
              <a:rPr lang="en-US" sz="1300" dirty="0" err="1">
                <a:latin typeface="BPG Rioni" pitchFamily="34" charset="0"/>
              </a:rPr>
              <a:t>პროფესიულ</a:t>
            </a:r>
            <a:r>
              <a:rPr lang="ka-GE" sz="1300" dirty="0">
                <a:latin typeface="BPG Rioni" pitchFamily="34" charset="0"/>
              </a:rPr>
              <a:t>ი </a:t>
            </a:r>
            <a:r>
              <a:rPr lang="en-US" sz="1300" dirty="0" err="1">
                <a:latin typeface="BPG Rioni" pitchFamily="34" charset="0"/>
              </a:rPr>
              <a:t>განვითარება</a:t>
            </a:r>
            <a:r>
              <a:rPr lang="en-US" sz="1300" dirty="0">
                <a:latin typeface="BPG Rioni" pitchFamily="34" charset="0"/>
              </a:rPr>
              <a:t>;</a:t>
            </a:r>
          </a:p>
          <a:p>
            <a:pPr marL="285750" indent="-285750" algn="just">
              <a:lnSpc>
                <a:spcPct val="150000"/>
              </a:lnSpc>
              <a:buFont typeface="Arial" panose="020B0604020202020204" pitchFamily="34" charset="0"/>
              <a:buChar char="•"/>
            </a:pPr>
            <a:r>
              <a:rPr lang="en-US" sz="1300" dirty="0" err="1">
                <a:latin typeface="BPG Rioni" pitchFamily="34" charset="0"/>
                <a:cs typeface="Arial" panose="020B0604020202020204" pitchFamily="34" charset="0"/>
              </a:rPr>
              <a:t>ინოვაციური</a:t>
            </a:r>
            <a:r>
              <a:rPr lang="en-US" sz="1300" dirty="0">
                <a:latin typeface="BPG Rioni" pitchFamily="34" charset="0"/>
                <a:cs typeface="Arial" panose="020B0604020202020204" pitchFamily="34" charset="0"/>
              </a:rPr>
              <a:t> </a:t>
            </a:r>
            <a:r>
              <a:rPr lang="en-US" sz="1300" dirty="0" err="1">
                <a:latin typeface="BPG Rioni" pitchFamily="34" charset="0"/>
                <a:cs typeface="Arial" panose="020B0604020202020204" pitchFamily="34" charset="0"/>
              </a:rPr>
              <a:t>მიდგომების</a:t>
            </a:r>
            <a:r>
              <a:rPr lang="en-US" sz="1300" dirty="0">
                <a:latin typeface="BPG Rioni" pitchFamily="34" charset="0"/>
                <a:cs typeface="Arial" panose="020B0604020202020204" pitchFamily="34" charset="0"/>
              </a:rPr>
              <a:t> </a:t>
            </a:r>
            <a:r>
              <a:rPr lang="en-US" sz="1300" dirty="0" err="1">
                <a:latin typeface="BPG Rioni" pitchFamily="34" charset="0"/>
                <a:cs typeface="Arial" panose="020B0604020202020204" pitchFamily="34" charset="0"/>
              </a:rPr>
              <a:t>დანერგვა</a:t>
            </a:r>
            <a:r>
              <a:rPr lang="en-US" sz="1300" dirty="0">
                <a:latin typeface="BPG Rioni" pitchFamily="34" charset="0"/>
                <a:cs typeface="Arial" panose="020B0604020202020204" pitchFamily="34" charset="0"/>
              </a:rPr>
              <a:t> </a:t>
            </a:r>
            <a:r>
              <a:rPr lang="en-US" sz="1300" dirty="0" err="1">
                <a:latin typeface="BPG Rioni" pitchFamily="34" charset="0"/>
                <a:cs typeface="Arial" panose="020B0604020202020204" pitchFamily="34" charset="0"/>
              </a:rPr>
              <a:t>და</a:t>
            </a:r>
            <a:r>
              <a:rPr lang="en-US" sz="1300" dirty="0">
                <a:latin typeface="BPG Rioni" pitchFamily="34" charset="0"/>
                <a:cs typeface="Arial" panose="020B0604020202020204" pitchFamily="34" charset="0"/>
              </a:rPr>
              <a:t> </a:t>
            </a:r>
            <a:r>
              <a:rPr lang="en-US" sz="1300" dirty="0" err="1">
                <a:latin typeface="BPG Rioni" pitchFamily="34" charset="0"/>
                <a:cs typeface="Arial" panose="020B0604020202020204" pitchFamily="34" charset="0"/>
              </a:rPr>
              <a:t>მეცნიერული</a:t>
            </a:r>
            <a:r>
              <a:rPr lang="en-US" sz="1300" dirty="0">
                <a:latin typeface="BPG Rioni" pitchFamily="34" charset="0"/>
                <a:cs typeface="Arial" panose="020B0604020202020204" pitchFamily="34" charset="0"/>
              </a:rPr>
              <a:t> </a:t>
            </a:r>
            <a:r>
              <a:rPr lang="en-US" sz="1300" dirty="0" err="1">
                <a:latin typeface="BPG Rioni" pitchFamily="34" charset="0"/>
                <a:cs typeface="Arial" panose="020B0604020202020204" pitchFamily="34" charset="0"/>
              </a:rPr>
              <a:t>კვლევის</a:t>
            </a:r>
            <a:r>
              <a:rPr lang="en-US" sz="1300" dirty="0">
                <a:latin typeface="BPG Rioni" pitchFamily="34" charset="0"/>
                <a:cs typeface="Arial" panose="020B0604020202020204" pitchFamily="34" charset="0"/>
              </a:rPr>
              <a:t> </a:t>
            </a:r>
            <a:r>
              <a:rPr lang="en-US" sz="1300" dirty="0" err="1">
                <a:latin typeface="BPG Rioni" pitchFamily="34" charset="0"/>
                <a:cs typeface="Arial" panose="020B0604020202020204" pitchFamily="34" charset="0"/>
              </a:rPr>
              <a:t>შედეგების</a:t>
            </a:r>
            <a:r>
              <a:rPr lang="en-US" sz="1300" dirty="0">
                <a:latin typeface="BPG Rioni" pitchFamily="34" charset="0"/>
                <a:cs typeface="Arial" panose="020B0604020202020204" pitchFamily="34" charset="0"/>
              </a:rPr>
              <a:t> </a:t>
            </a:r>
            <a:r>
              <a:rPr lang="en-US" sz="1300" dirty="0" err="1">
                <a:latin typeface="BPG Rioni" pitchFamily="34" charset="0"/>
                <a:cs typeface="Arial" panose="020B0604020202020204" pitchFamily="34" charset="0"/>
              </a:rPr>
              <a:t>სასწავლო</a:t>
            </a:r>
            <a:r>
              <a:rPr lang="en-US" sz="1300" dirty="0">
                <a:latin typeface="BPG Rioni" pitchFamily="34" charset="0"/>
                <a:cs typeface="Arial" panose="020B0604020202020204" pitchFamily="34" charset="0"/>
              </a:rPr>
              <a:t> </a:t>
            </a:r>
            <a:r>
              <a:rPr lang="en-US" sz="1300" dirty="0" err="1">
                <a:latin typeface="BPG Rioni" pitchFamily="34" charset="0"/>
                <a:cs typeface="Arial" panose="020B0604020202020204" pitchFamily="34" charset="0"/>
              </a:rPr>
              <a:t>პროცესში</a:t>
            </a:r>
            <a:r>
              <a:rPr lang="en-US" sz="1300" dirty="0">
                <a:latin typeface="BPG Rioni" pitchFamily="34" charset="0"/>
                <a:cs typeface="Arial" panose="020B0604020202020204" pitchFamily="34" charset="0"/>
              </a:rPr>
              <a:t> </a:t>
            </a:r>
            <a:r>
              <a:rPr lang="en-US" sz="1300" dirty="0" err="1">
                <a:latin typeface="BPG Rioni" pitchFamily="34" charset="0"/>
                <a:cs typeface="Arial" panose="020B0604020202020204" pitchFamily="34" charset="0"/>
              </a:rPr>
              <a:t>ინტეგრირებ</a:t>
            </a:r>
            <a:r>
              <a:rPr lang="ka-GE" sz="1300" dirty="0">
                <a:latin typeface="BPG Rioni" pitchFamily="34" charset="0"/>
                <a:cs typeface="Arial" panose="020B0604020202020204" pitchFamily="34" charset="0"/>
              </a:rPr>
              <a:t>ა</a:t>
            </a:r>
            <a:r>
              <a:rPr lang="en-US" sz="1300" dirty="0">
                <a:latin typeface="BPG Rioni" pitchFamily="34" charset="0"/>
                <a:cs typeface="Arial" panose="020B0604020202020204" pitchFamily="34" charset="0"/>
              </a:rPr>
              <a:t>.</a:t>
            </a:r>
            <a:endParaRPr lang="ka-GE" sz="1300" dirty="0">
              <a:latin typeface="BPG Rioni" pitchFamily="34" charset="0"/>
              <a:cs typeface="Arial" panose="020B0604020202020204" pitchFamily="34" charset="0"/>
            </a:endParaRPr>
          </a:p>
        </p:txBody>
      </p:sp>
      <p:sp>
        <p:nvSpPr>
          <p:cNvPr id="15" name="Rectangle 14"/>
          <p:cNvSpPr/>
          <p:nvPr/>
        </p:nvSpPr>
        <p:spPr>
          <a:xfrm>
            <a:off x="648331" y="990600"/>
            <a:ext cx="7733669" cy="1361911"/>
          </a:xfrm>
          <a:prstGeom prst="rect">
            <a:avLst/>
          </a:prstGeom>
        </p:spPr>
        <p:txBody>
          <a:bodyPr wrap="square">
            <a:spAutoFit/>
          </a:bodyPr>
          <a:lstStyle/>
          <a:p>
            <a:pPr lvl="0" algn="ctr">
              <a:lnSpc>
                <a:spcPct val="150000"/>
              </a:lnSpc>
            </a:pPr>
            <a:r>
              <a:rPr lang="ka-GE" sz="1600" b="1" dirty="0" smtClean="0">
                <a:solidFill>
                  <a:srgbClr val="000000"/>
                </a:solidFill>
                <a:latin typeface="BPG Banner Caps Alpha" pitchFamily="18" charset="0"/>
              </a:rPr>
              <a:t>ამოცანა</a:t>
            </a:r>
            <a:r>
              <a:rPr lang="ka-GE" sz="1600" b="1" dirty="0" smtClean="0">
                <a:latin typeface="Sylfaen" pitchFamily="18" charset="0"/>
              </a:rPr>
              <a:t> </a:t>
            </a:r>
            <a:endParaRPr lang="en-US" sz="1600" b="1" dirty="0" smtClean="0">
              <a:latin typeface="Sylfaen" pitchFamily="18" charset="0"/>
            </a:endParaRPr>
          </a:p>
          <a:p>
            <a:pPr lvl="0" algn="ctr">
              <a:lnSpc>
                <a:spcPct val="150000"/>
              </a:lnSpc>
            </a:pPr>
            <a:r>
              <a:rPr lang="ka-GE" sz="1300" dirty="0" smtClean="0">
                <a:latin typeface="BPG Rioni" pitchFamily="34" charset="0"/>
                <a:cs typeface="Arial" panose="020B0604020202020204" pitchFamily="34" charset="0"/>
              </a:rPr>
              <a:t>ბაკალავრიატის </a:t>
            </a:r>
            <a:r>
              <a:rPr lang="ka-GE" sz="1300" dirty="0">
                <a:latin typeface="BPG Rioni" pitchFamily="34" charset="0"/>
                <a:cs typeface="Arial" panose="020B0604020202020204" pitchFamily="34" charset="0"/>
              </a:rPr>
              <a:t>ამოცანაა საბაკალავრო საგანმანათლებლო პროგრამის იუნკერებისათვის </a:t>
            </a:r>
            <a:r>
              <a:rPr lang="en-US" sz="1300" dirty="0" err="1">
                <a:latin typeface="BPG Rioni" pitchFamily="34" charset="0"/>
                <a:cs typeface="Arial" panose="020B0604020202020204" pitchFamily="34" charset="0"/>
              </a:rPr>
              <a:t>თანამედროვე</a:t>
            </a:r>
            <a:r>
              <a:rPr lang="en-US" sz="1300" dirty="0">
                <a:latin typeface="BPG Rioni" pitchFamily="34" charset="0"/>
                <a:cs typeface="Arial" panose="020B0604020202020204" pitchFamily="34" charset="0"/>
              </a:rPr>
              <a:t> </a:t>
            </a:r>
            <a:r>
              <a:rPr lang="en-US" sz="1300" dirty="0" err="1">
                <a:latin typeface="BPG Rioni" pitchFamily="34" charset="0"/>
                <a:cs typeface="Arial" panose="020B0604020202020204" pitchFamily="34" charset="0"/>
              </a:rPr>
              <a:t>სტანდარტების</a:t>
            </a:r>
            <a:r>
              <a:rPr lang="en-US" sz="1300" dirty="0">
                <a:latin typeface="BPG Rioni" pitchFamily="34" charset="0"/>
                <a:cs typeface="Arial" panose="020B0604020202020204" pitchFamily="34" charset="0"/>
              </a:rPr>
              <a:t> </a:t>
            </a:r>
            <a:r>
              <a:rPr lang="en-US" sz="1300" dirty="0" err="1">
                <a:latin typeface="BPG Rioni" pitchFamily="34" charset="0"/>
                <a:cs typeface="Arial" panose="020B0604020202020204" pitchFamily="34" charset="0"/>
              </a:rPr>
              <a:t>შესა</a:t>
            </a:r>
            <a:r>
              <a:rPr lang="ka-GE" sz="1300" dirty="0">
                <a:latin typeface="BPG Rioni" pitchFamily="34" charset="0"/>
                <a:cs typeface="Arial" panose="020B0604020202020204" pitchFamily="34" charset="0"/>
              </a:rPr>
              <a:t>ბამისი</a:t>
            </a:r>
            <a:r>
              <a:rPr lang="en-US" sz="1300" dirty="0">
                <a:latin typeface="BPG Rioni" pitchFamily="34" charset="0"/>
                <a:cs typeface="Arial" panose="020B0604020202020204" pitchFamily="34" charset="0"/>
              </a:rPr>
              <a:t>, </a:t>
            </a:r>
            <a:r>
              <a:rPr lang="en-US" sz="1300" dirty="0" err="1">
                <a:latin typeface="BPG Rioni" pitchFamily="34" charset="0"/>
                <a:cs typeface="Arial" panose="020B0604020202020204" pitchFamily="34" charset="0"/>
              </a:rPr>
              <a:t>მომავალზე</a:t>
            </a:r>
            <a:r>
              <a:rPr lang="en-US" sz="1300" dirty="0">
                <a:latin typeface="BPG Rioni" pitchFamily="34" charset="0"/>
                <a:cs typeface="Arial" panose="020B0604020202020204" pitchFamily="34" charset="0"/>
              </a:rPr>
              <a:t> </a:t>
            </a:r>
            <a:r>
              <a:rPr lang="en-US" sz="1300" dirty="0" err="1">
                <a:latin typeface="BPG Rioni" pitchFamily="34" charset="0"/>
                <a:cs typeface="Arial" panose="020B0604020202020204" pitchFamily="34" charset="0"/>
              </a:rPr>
              <a:t>ორიენტირებული</a:t>
            </a:r>
            <a:r>
              <a:rPr lang="en-US" sz="1300" dirty="0">
                <a:latin typeface="BPG Rioni" pitchFamily="34" charset="0"/>
                <a:cs typeface="Arial" panose="020B0604020202020204" pitchFamily="34" charset="0"/>
              </a:rPr>
              <a:t> </a:t>
            </a:r>
            <a:r>
              <a:rPr lang="ka-GE" sz="1300" dirty="0">
                <a:latin typeface="BPG Rioni" pitchFamily="34" charset="0"/>
                <a:cs typeface="Arial" panose="020B0604020202020204" pitchFamily="34" charset="0"/>
              </a:rPr>
              <a:t>აკადემიური </a:t>
            </a:r>
            <a:r>
              <a:rPr lang="en-US" sz="1300" dirty="0" err="1">
                <a:latin typeface="BPG Rioni" pitchFamily="34" charset="0"/>
                <a:cs typeface="Arial" panose="020B0604020202020204" pitchFamily="34" charset="0"/>
              </a:rPr>
              <a:t>განათლების</a:t>
            </a:r>
            <a:r>
              <a:rPr lang="en-US" sz="1300" dirty="0">
                <a:latin typeface="BPG Rioni" pitchFamily="34" charset="0"/>
                <a:cs typeface="Arial" panose="020B0604020202020204" pitchFamily="34" charset="0"/>
              </a:rPr>
              <a:t> </a:t>
            </a:r>
            <a:r>
              <a:rPr lang="en-US" sz="1300" dirty="0" err="1">
                <a:latin typeface="BPG Rioni" pitchFamily="34" charset="0"/>
                <a:cs typeface="Arial" panose="020B0604020202020204" pitchFamily="34" charset="0"/>
              </a:rPr>
              <a:t>მიღების</a:t>
            </a:r>
            <a:r>
              <a:rPr lang="en-US" sz="1300" dirty="0">
                <a:latin typeface="BPG Rioni" pitchFamily="34" charset="0"/>
                <a:cs typeface="Arial" panose="020B0604020202020204" pitchFamily="34" charset="0"/>
              </a:rPr>
              <a:t>  </a:t>
            </a:r>
            <a:r>
              <a:rPr lang="en-US" sz="1300" dirty="0" err="1">
                <a:latin typeface="BPG Rioni" pitchFamily="34" charset="0"/>
                <a:cs typeface="Arial" panose="020B0604020202020204" pitchFamily="34" charset="0"/>
              </a:rPr>
              <a:t>უზრუნველყოფა</a:t>
            </a:r>
            <a:r>
              <a:rPr lang="ka-GE" sz="1300" dirty="0">
                <a:latin typeface="BPG Rioni" pitchFamily="34" charset="0"/>
              </a:rPr>
              <a:t> </a:t>
            </a:r>
            <a:endParaRPr lang="ka-GE" sz="1300" b="1" dirty="0" smtClean="0">
              <a:solidFill>
                <a:srgbClr val="000000"/>
              </a:solidFill>
              <a:latin typeface="BPG Rioni" pitchFamily="34" charset="0"/>
            </a:endParaRPr>
          </a:p>
        </p:txBody>
      </p:sp>
    </p:spTree>
    <p:extLst>
      <p:ext uri="{BB962C8B-B14F-4D97-AF65-F5344CB8AC3E}">
        <p14:creationId xmlns:p14="http://schemas.microsoft.com/office/powerpoint/2010/main" val="10957023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 y="294894"/>
            <a:ext cx="9144000" cy="489204"/>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cstate="print">
            <a:extLst>
              <a:ext uri="{28A0092B-C50C-407E-A947-70E740481C1C}">
                <a14:useLocalDpi xmlns:a14="http://schemas.microsoft.com/office/drawing/2010/main" val="0"/>
              </a:ext>
            </a:extLst>
          </a:blip>
          <a:stretch>
            <a:fillRect/>
          </a:stretch>
        </p:blipFill>
        <p:spPr>
          <a:xfrm>
            <a:off x="7924804" y="184485"/>
            <a:ext cx="710022" cy="710022"/>
          </a:xfrm>
          <a:prstGeom prst="rect">
            <a:avLst/>
          </a:prstGeom>
        </p:spPr>
      </p:pic>
      <p:sp>
        <p:nvSpPr>
          <p:cNvPr id="6" name="Rectangle 5"/>
          <p:cNvSpPr/>
          <p:nvPr/>
        </p:nvSpPr>
        <p:spPr>
          <a:xfrm>
            <a:off x="609600" y="381000"/>
            <a:ext cx="7772400" cy="369332"/>
          </a:xfrm>
          <a:prstGeom prst="rect">
            <a:avLst/>
          </a:prstGeom>
        </p:spPr>
        <p:txBody>
          <a:bodyPr wrap="square">
            <a:spAutoFit/>
          </a:bodyPr>
          <a:lstStyle/>
          <a:p>
            <a:pPr algn="ctr"/>
            <a:r>
              <a:rPr lang="ka-GE" b="1" dirty="0">
                <a:latin typeface="BPG Banner Caps Alpha" pitchFamily="18" charset="0"/>
              </a:rPr>
              <a:t>ბაკალავრიატი</a:t>
            </a:r>
            <a:endParaRPr lang="en-US" b="1" dirty="0">
              <a:latin typeface="BPG Banner Caps Alpha" pitchFamily="18" charset="0"/>
            </a:endParaRPr>
          </a:p>
        </p:txBody>
      </p:sp>
      <p:pic>
        <p:nvPicPr>
          <p:cNvPr id="9" name="Picture 3" descr="d:\NJACHVADZE\Desktop\DzalebiLogo.png"/>
          <p:cNvPicPr>
            <a:picLocks noChangeAspect="1" noChangeArrowheads="1"/>
          </p:cNvPicPr>
          <p:nvPr/>
        </p:nvPicPr>
        <p:blipFill>
          <a:blip cstate="print"/>
          <a:srcRect/>
          <a:stretch>
            <a:fillRect/>
          </a:stretch>
        </p:blipFill>
        <p:spPr bwMode="auto">
          <a:xfrm>
            <a:off x="381004" y="178194"/>
            <a:ext cx="736206" cy="736206"/>
          </a:xfrm>
          <a:prstGeom prst="rect">
            <a:avLst/>
          </a:prstGeom>
          <a:ln>
            <a:noFill/>
          </a:ln>
          <a:effectLst/>
        </p:spPr>
      </p:pic>
      <p:sp>
        <p:nvSpPr>
          <p:cNvPr id="8" name="Rounded Rectangle 7"/>
          <p:cNvSpPr/>
          <p:nvPr/>
        </p:nvSpPr>
        <p:spPr>
          <a:xfrm flipV="1">
            <a:off x="7629525" y="2796527"/>
            <a:ext cx="1202262" cy="533400"/>
          </a:xfrm>
          <a:prstGeom prst="roundRect">
            <a:avLst/>
          </a:prstGeom>
          <a:solidFill>
            <a:schemeClr val="accent3">
              <a:lumMod val="40000"/>
              <a:lumOff val="60000"/>
            </a:schemeClr>
          </a:solidFill>
          <a:ln w="12700">
            <a:solidFill>
              <a:schemeClr val="tx1"/>
            </a:solidFill>
          </a:ln>
          <a:effectLst/>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38497" tIns="38497" rIns="38497" bIns="38497" numCol="1" spcCol="1270" anchor="ctr" anchorCtr="0">
            <a:noAutofit/>
          </a:bodyPr>
          <a:lstStyle/>
          <a:p>
            <a:pPr algn="ctr" defTabSz="222250">
              <a:lnSpc>
                <a:spcPct val="90000"/>
              </a:lnSpc>
              <a:spcBef>
                <a:spcPct val="0"/>
              </a:spcBef>
              <a:spcAft>
                <a:spcPct val="35000"/>
              </a:spcAft>
            </a:pPr>
            <a:endParaRPr lang="en-US" sz="1050" b="1" dirty="0">
              <a:ln/>
              <a:solidFill>
                <a:schemeClr val="dk1"/>
              </a:solidFill>
              <a:latin typeface="BPG Rioni" pitchFamily="34" charset="0"/>
            </a:endParaRPr>
          </a:p>
        </p:txBody>
      </p:sp>
      <p:cxnSp>
        <p:nvCxnSpPr>
          <p:cNvPr id="10" name="Straight Connector 9"/>
          <p:cNvCxnSpPr/>
          <p:nvPr/>
        </p:nvCxnSpPr>
        <p:spPr>
          <a:xfrm>
            <a:off x="1337787" y="1524000"/>
            <a:ext cx="5015107" cy="0"/>
          </a:xfrm>
          <a:prstGeom prst="line">
            <a:avLst/>
          </a:prstGeom>
          <a:ln w="127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377245" y="1301732"/>
            <a:ext cx="0" cy="222268"/>
          </a:xfrm>
          <a:prstGeom prst="line">
            <a:avLst/>
          </a:prstGeom>
          <a:ln w="127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ounded Rectangle 11"/>
          <p:cNvSpPr/>
          <p:nvPr/>
        </p:nvSpPr>
        <p:spPr>
          <a:xfrm>
            <a:off x="3519374" y="869705"/>
            <a:ext cx="1698595" cy="440045"/>
          </a:xfrm>
          <a:prstGeom prst="roundRect">
            <a:avLst/>
          </a:prstGeom>
          <a:solidFill>
            <a:schemeClr val="accent3">
              <a:lumMod val="40000"/>
              <a:lumOff val="60000"/>
            </a:schemeClr>
          </a:solidFill>
          <a:ln w="12700">
            <a:solidFill>
              <a:schemeClr val="tx1"/>
            </a:solidFill>
          </a:ln>
          <a:effectLst/>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38497" tIns="38497" rIns="38497" bIns="38497" numCol="1" spcCol="1270" anchor="ctr" anchorCtr="0">
            <a:noAutofit/>
          </a:bodyPr>
          <a:lstStyle/>
          <a:p>
            <a:pPr algn="ctr" defTabSz="222250">
              <a:lnSpc>
                <a:spcPct val="90000"/>
              </a:lnSpc>
              <a:spcBef>
                <a:spcPct val="0"/>
              </a:spcBef>
              <a:spcAft>
                <a:spcPct val="35000"/>
              </a:spcAft>
            </a:pPr>
            <a:r>
              <a:rPr lang="ka-GE" sz="1050" b="1" dirty="0">
                <a:ln/>
                <a:latin typeface="BPG Rioni" pitchFamily="34" charset="0"/>
              </a:rPr>
              <a:t>ბაკალავრიატის ხელმძღვანელი</a:t>
            </a:r>
          </a:p>
        </p:txBody>
      </p:sp>
      <p:cxnSp>
        <p:nvCxnSpPr>
          <p:cNvPr id="16" name="Straight Connector 15"/>
          <p:cNvCxnSpPr/>
          <p:nvPr/>
        </p:nvCxnSpPr>
        <p:spPr>
          <a:xfrm>
            <a:off x="1335884" y="1524000"/>
            <a:ext cx="0" cy="697448"/>
          </a:xfrm>
          <a:prstGeom prst="line">
            <a:avLst/>
          </a:prstGeom>
          <a:solidFill>
            <a:srgbClr val="669900">
              <a:alpha val="40000"/>
            </a:srgbClr>
          </a:solidFill>
          <a:ln w="12700">
            <a:solidFill>
              <a:schemeClr val="accent3">
                <a:lumMod val="75000"/>
              </a:schemeClr>
            </a:solidFill>
          </a:ln>
          <a:effectLst/>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cxnSp>
      <p:sp>
        <p:nvSpPr>
          <p:cNvPr id="17" name="Rounded Rectangle 16"/>
          <p:cNvSpPr/>
          <p:nvPr/>
        </p:nvSpPr>
        <p:spPr>
          <a:xfrm>
            <a:off x="692471" y="1739386"/>
            <a:ext cx="1286826" cy="674152"/>
          </a:xfrm>
          <a:prstGeom prst="roundRect">
            <a:avLst/>
          </a:prstGeom>
          <a:solidFill>
            <a:schemeClr val="accent3">
              <a:lumMod val="40000"/>
              <a:lumOff val="60000"/>
            </a:schemeClr>
          </a:solidFill>
          <a:ln w="12700">
            <a:solidFill>
              <a:schemeClr val="tx1"/>
            </a:solidFill>
          </a:ln>
          <a:effectLst/>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38497" tIns="38497" rIns="38497" bIns="38497" numCol="1" spcCol="1270" anchor="ctr" anchorCtr="0">
            <a:noAutofit/>
          </a:bodyPr>
          <a:lstStyle/>
          <a:p>
            <a:pPr algn="ctr" defTabSz="222250">
              <a:lnSpc>
                <a:spcPct val="90000"/>
              </a:lnSpc>
              <a:spcBef>
                <a:spcPct val="0"/>
              </a:spcBef>
              <a:spcAft>
                <a:spcPct val="35000"/>
              </a:spcAft>
            </a:pPr>
            <a:r>
              <a:rPr lang="ka-GE" sz="1000" b="1" dirty="0">
                <a:ln/>
                <a:solidFill>
                  <a:schemeClr val="dk1"/>
                </a:solidFill>
                <a:latin typeface="BPG Rioni" pitchFamily="34" charset="0"/>
              </a:rPr>
              <a:t>ინფორმატიკის მიმართულების ხელმძღვანელი</a:t>
            </a:r>
            <a:endParaRPr lang="ru-RU" sz="1000" b="1" dirty="0">
              <a:ln/>
              <a:solidFill>
                <a:schemeClr val="dk1"/>
              </a:solidFill>
              <a:latin typeface="BPG Rioni" pitchFamily="34" charset="0"/>
            </a:endParaRPr>
          </a:p>
        </p:txBody>
      </p:sp>
      <p:cxnSp>
        <p:nvCxnSpPr>
          <p:cNvPr id="18" name="Straight Connector 17"/>
          <p:cNvCxnSpPr/>
          <p:nvPr/>
        </p:nvCxnSpPr>
        <p:spPr>
          <a:xfrm>
            <a:off x="2971799" y="1524000"/>
            <a:ext cx="0" cy="697448"/>
          </a:xfrm>
          <a:prstGeom prst="line">
            <a:avLst/>
          </a:prstGeom>
          <a:solidFill>
            <a:srgbClr val="669900">
              <a:alpha val="40000"/>
            </a:srgbClr>
          </a:solidFill>
          <a:ln w="12700">
            <a:solidFill>
              <a:schemeClr val="accent3">
                <a:lumMod val="75000"/>
              </a:schemeClr>
            </a:solidFill>
          </a:ln>
          <a:effectLst/>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cxnSp>
      <p:sp>
        <p:nvSpPr>
          <p:cNvPr id="19" name="Rounded Rectangle 18"/>
          <p:cNvSpPr/>
          <p:nvPr/>
        </p:nvSpPr>
        <p:spPr>
          <a:xfrm>
            <a:off x="2328386" y="1739385"/>
            <a:ext cx="1286826" cy="674153"/>
          </a:xfrm>
          <a:prstGeom prst="roundRect">
            <a:avLst/>
          </a:prstGeom>
          <a:solidFill>
            <a:schemeClr val="accent3">
              <a:lumMod val="40000"/>
              <a:lumOff val="60000"/>
            </a:schemeClr>
          </a:solidFill>
          <a:ln w="12700">
            <a:solidFill>
              <a:schemeClr val="tx1"/>
            </a:solidFill>
          </a:ln>
          <a:effectLst/>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38497" tIns="38497" rIns="38497" bIns="38497" numCol="1" spcCol="1270" anchor="ctr" anchorCtr="0">
            <a:noAutofit/>
          </a:bodyPr>
          <a:lstStyle/>
          <a:p>
            <a:pPr algn="ctr" defTabSz="222250">
              <a:lnSpc>
                <a:spcPct val="90000"/>
              </a:lnSpc>
              <a:spcBef>
                <a:spcPct val="0"/>
              </a:spcBef>
              <a:spcAft>
                <a:spcPct val="35000"/>
              </a:spcAft>
            </a:pPr>
            <a:r>
              <a:rPr lang="ka-GE" sz="1000" b="1" dirty="0">
                <a:ln/>
                <a:solidFill>
                  <a:schemeClr val="dk1"/>
                </a:solidFill>
                <a:latin typeface="BPG Rioni" pitchFamily="34" charset="0"/>
              </a:rPr>
              <a:t>მენეჯმენტის მიმართულების ხელმძღვანელი</a:t>
            </a:r>
            <a:endParaRPr lang="ru-RU" sz="1000" b="1" dirty="0">
              <a:ln/>
              <a:solidFill>
                <a:schemeClr val="dk1"/>
              </a:solidFill>
              <a:latin typeface="BPG Rioni" pitchFamily="34" charset="0"/>
            </a:endParaRPr>
          </a:p>
        </p:txBody>
      </p:sp>
      <p:cxnSp>
        <p:nvCxnSpPr>
          <p:cNvPr id="20" name="Straight Connector 19"/>
          <p:cNvCxnSpPr/>
          <p:nvPr/>
        </p:nvCxnSpPr>
        <p:spPr>
          <a:xfrm>
            <a:off x="4665301" y="1524000"/>
            <a:ext cx="0" cy="697448"/>
          </a:xfrm>
          <a:prstGeom prst="line">
            <a:avLst/>
          </a:prstGeom>
          <a:solidFill>
            <a:srgbClr val="669900">
              <a:alpha val="40000"/>
            </a:srgbClr>
          </a:solidFill>
          <a:ln w="12700">
            <a:solidFill>
              <a:schemeClr val="accent3">
                <a:lumMod val="75000"/>
              </a:schemeClr>
            </a:solidFill>
          </a:ln>
          <a:effectLst/>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cxnSp>
      <p:sp>
        <p:nvSpPr>
          <p:cNvPr id="21" name="Rounded Rectangle 20"/>
          <p:cNvSpPr/>
          <p:nvPr/>
        </p:nvSpPr>
        <p:spPr>
          <a:xfrm>
            <a:off x="4021888" y="1739386"/>
            <a:ext cx="1366316" cy="674153"/>
          </a:xfrm>
          <a:prstGeom prst="roundRect">
            <a:avLst/>
          </a:prstGeom>
          <a:solidFill>
            <a:schemeClr val="accent3">
              <a:lumMod val="40000"/>
              <a:lumOff val="60000"/>
            </a:schemeClr>
          </a:solidFill>
          <a:ln w="12700">
            <a:solidFill>
              <a:schemeClr val="tx1"/>
            </a:solidFill>
          </a:ln>
          <a:effectLst/>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38497" tIns="38497" rIns="38497" bIns="38497" numCol="1" spcCol="1270" anchor="ctr" anchorCtr="0">
            <a:noAutofit/>
          </a:bodyPr>
          <a:lstStyle/>
          <a:p>
            <a:pPr algn="ctr" defTabSz="222250">
              <a:lnSpc>
                <a:spcPct val="90000"/>
              </a:lnSpc>
              <a:spcBef>
                <a:spcPct val="0"/>
              </a:spcBef>
              <a:spcAft>
                <a:spcPct val="35000"/>
              </a:spcAft>
            </a:pPr>
            <a:r>
              <a:rPr lang="ka-GE" sz="1000" b="1" dirty="0">
                <a:ln/>
                <a:solidFill>
                  <a:schemeClr val="dk1"/>
                </a:solidFill>
                <a:latin typeface="BPG Rioni" pitchFamily="34" charset="0"/>
              </a:rPr>
              <a:t>თავდაცვისა და უსაფრთხოების მიმართულების ხელმძღვანელი</a:t>
            </a:r>
            <a:endParaRPr lang="ru-RU" sz="1000" b="1" dirty="0">
              <a:ln/>
              <a:solidFill>
                <a:schemeClr val="dk1"/>
              </a:solidFill>
              <a:latin typeface="BPG Rioni" pitchFamily="34" charset="0"/>
            </a:endParaRPr>
          </a:p>
        </p:txBody>
      </p:sp>
      <p:cxnSp>
        <p:nvCxnSpPr>
          <p:cNvPr id="22" name="Straight Connector 21"/>
          <p:cNvCxnSpPr/>
          <p:nvPr/>
        </p:nvCxnSpPr>
        <p:spPr>
          <a:xfrm>
            <a:off x="6358802" y="1524000"/>
            <a:ext cx="0" cy="697448"/>
          </a:xfrm>
          <a:prstGeom prst="line">
            <a:avLst/>
          </a:prstGeom>
          <a:solidFill>
            <a:srgbClr val="669900">
              <a:alpha val="40000"/>
            </a:srgbClr>
          </a:solidFill>
          <a:ln w="12700">
            <a:solidFill>
              <a:schemeClr val="accent3">
                <a:lumMod val="75000"/>
              </a:schemeClr>
            </a:solidFill>
          </a:ln>
          <a:effectLst/>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cxnSp>
      <p:sp>
        <p:nvSpPr>
          <p:cNvPr id="23" name="Rounded Rectangle 22"/>
          <p:cNvSpPr/>
          <p:nvPr/>
        </p:nvSpPr>
        <p:spPr>
          <a:xfrm>
            <a:off x="5715389" y="1739386"/>
            <a:ext cx="1286826" cy="674152"/>
          </a:xfrm>
          <a:prstGeom prst="roundRect">
            <a:avLst/>
          </a:prstGeom>
          <a:solidFill>
            <a:schemeClr val="accent3">
              <a:lumMod val="40000"/>
              <a:lumOff val="60000"/>
            </a:schemeClr>
          </a:solidFill>
          <a:ln w="12700">
            <a:solidFill>
              <a:schemeClr val="tx1"/>
            </a:solidFill>
          </a:ln>
          <a:effectLst/>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38497" tIns="38497" rIns="38497" bIns="38497" numCol="1" spcCol="1270" anchor="ctr" anchorCtr="0">
            <a:noAutofit/>
          </a:bodyPr>
          <a:lstStyle/>
          <a:p>
            <a:pPr algn="ctr" defTabSz="222250">
              <a:lnSpc>
                <a:spcPct val="90000"/>
              </a:lnSpc>
              <a:spcBef>
                <a:spcPct val="0"/>
              </a:spcBef>
              <a:spcAft>
                <a:spcPct val="35000"/>
              </a:spcAft>
            </a:pPr>
            <a:r>
              <a:rPr lang="ka-GE" sz="1000" b="1" dirty="0">
                <a:ln/>
                <a:solidFill>
                  <a:schemeClr val="dk1"/>
                </a:solidFill>
                <a:latin typeface="BPG Rioni" pitchFamily="34" charset="0"/>
              </a:rPr>
              <a:t>ენობრივი მომზადების განყოფილების უფროსი</a:t>
            </a:r>
            <a:endParaRPr lang="ru-RU" sz="1000" b="1" dirty="0">
              <a:ln/>
              <a:solidFill>
                <a:schemeClr val="dk1"/>
              </a:solidFill>
              <a:latin typeface="BPG Rioni" pitchFamily="34" charset="0"/>
            </a:endParaRPr>
          </a:p>
        </p:txBody>
      </p:sp>
      <p:sp>
        <p:nvSpPr>
          <p:cNvPr id="24" name="Rectangle 23"/>
          <p:cNvSpPr/>
          <p:nvPr/>
        </p:nvSpPr>
        <p:spPr>
          <a:xfrm>
            <a:off x="670769" y="3424535"/>
            <a:ext cx="6644431" cy="461665"/>
          </a:xfrm>
          <a:prstGeom prst="rect">
            <a:avLst/>
          </a:prstGeom>
        </p:spPr>
        <p:txBody>
          <a:bodyPr wrap="square">
            <a:spAutoFit/>
          </a:bodyPr>
          <a:lstStyle/>
          <a:p>
            <a:r>
              <a:rPr lang="en-US" sz="1200" b="1" dirty="0" err="1">
                <a:latin typeface="BPG Rioni" pitchFamily="34" charset="0"/>
                <a:cs typeface="Arial" panose="020B0604020202020204" pitchFamily="34" charset="0"/>
              </a:rPr>
              <a:t>ბაკალავრიატი</a:t>
            </a:r>
            <a:r>
              <a:rPr lang="ka-GE" sz="1200" b="1" dirty="0">
                <a:latin typeface="BPG Rioni" pitchFamily="34" charset="0"/>
                <a:cs typeface="Arial" panose="020B0604020202020204" pitchFamily="34" charset="0"/>
              </a:rPr>
              <a:t>ს</a:t>
            </a:r>
            <a:r>
              <a:rPr lang="en-US" sz="1200" b="1" dirty="0">
                <a:latin typeface="BPG Rioni" pitchFamily="34" charset="0"/>
                <a:cs typeface="Arial" panose="020B0604020202020204" pitchFamily="34" charset="0"/>
              </a:rPr>
              <a:t> </a:t>
            </a:r>
            <a:r>
              <a:rPr lang="en-US" sz="1200" b="1" dirty="0" err="1">
                <a:latin typeface="BPG Rioni" pitchFamily="34" charset="0"/>
                <a:cs typeface="Arial" panose="020B0604020202020204" pitchFamily="34" charset="0"/>
              </a:rPr>
              <a:t>წარმომადგენლობითი</a:t>
            </a:r>
            <a:r>
              <a:rPr lang="en-US" sz="1200" b="1" dirty="0">
                <a:latin typeface="BPG Rioni" pitchFamily="34" charset="0"/>
                <a:cs typeface="Arial" panose="020B0604020202020204" pitchFamily="34" charset="0"/>
              </a:rPr>
              <a:t> </a:t>
            </a:r>
            <a:r>
              <a:rPr lang="en-US" sz="1200" b="1" dirty="0" err="1">
                <a:latin typeface="BPG Rioni" pitchFamily="34" charset="0"/>
                <a:cs typeface="Arial" panose="020B0604020202020204" pitchFamily="34" charset="0"/>
              </a:rPr>
              <a:t>ორგანოა</a:t>
            </a:r>
            <a:r>
              <a:rPr lang="en-US" sz="1200" b="1" dirty="0">
                <a:latin typeface="BPG Rioni" pitchFamily="34" charset="0"/>
                <a:cs typeface="Arial" panose="020B0604020202020204" pitchFamily="34" charset="0"/>
              </a:rPr>
              <a:t> </a:t>
            </a:r>
            <a:r>
              <a:rPr lang="en-US" sz="1200" b="1" dirty="0" err="1">
                <a:latin typeface="BPG Rioni" pitchFamily="34" charset="0"/>
                <a:cs typeface="Arial" panose="020B0604020202020204" pitchFamily="34" charset="0"/>
              </a:rPr>
              <a:t>ბაკალავრიატი</a:t>
            </a:r>
            <a:r>
              <a:rPr lang="ka-GE" sz="1200" b="1" dirty="0">
                <a:latin typeface="BPG Rioni" pitchFamily="34" charset="0"/>
                <a:cs typeface="Arial" panose="020B0604020202020204" pitchFamily="34" charset="0"/>
              </a:rPr>
              <a:t>ს </a:t>
            </a:r>
            <a:r>
              <a:rPr lang="en-US" sz="1200" b="1" dirty="0" err="1">
                <a:latin typeface="BPG Rioni" pitchFamily="34" charset="0"/>
                <a:cs typeface="Arial" panose="020B0604020202020204" pitchFamily="34" charset="0"/>
              </a:rPr>
              <a:t>საბჭო</a:t>
            </a:r>
            <a:r>
              <a:rPr lang="en-US" sz="1200" b="1" dirty="0">
                <a:latin typeface="BPG Rioni" pitchFamily="34" charset="0"/>
                <a:cs typeface="Arial" panose="020B0604020202020204" pitchFamily="34" charset="0"/>
              </a:rPr>
              <a:t>, </a:t>
            </a:r>
            <a:r>
              <a:rPr lang="en-US" sz="1200" b="1" dirty="0" err="1">
                <a:latin typeface="BPG Rioni" pitchFamily="34" charset="0"/>
                <a:cs typeface="Arial" panose="020B0604020202020204" pitchFamily="34" charset="0"/>
              </a:rPr>
              <a:t>რომლის</a:t>
            </a:r>
            <a:r>
              <a:rPr lang="en-US" sz="1200" b="1" dirty="0">
                <a:latin typeface="BPG Rioni" pitchFamily="34" charset="0"/>
                <a:cs typeface="Arial" panose="020B0604020202020204" pitchFamily="34" charset="0"/>
              </a:rPr>
              <a:t>  </a:t>
            </a:r>
            <a:r>
              <a:rPr lang="en-US" sz="1200" b="1" dirty="0" err="1">
                <a:latin typeface="BPG Rioni" pitchFamily="34" charset="0"/>
                <a:cs typeface="Arial" panose="020B0604020202020204" pitchFamily="34" charset="0"/>
              </a:rPr>
              <a:t>შემადგე</a:t>
            </a:r>
            <a:r>
              <a:rPr lang="ka-GE" sz="1200" b="1" dirty="0">
                <a:latin typeface="BPG Rioni" pitchFamily="34" charset="0"/>
                <a:cs typeface="Arial" panose="020B0604020202020204" pitchFamily="34" charset="0"/>
              </a:rPr>
              <a:t>ნ</a:t>
            </a:r>
            <a:r>
              <a:rPr lang="en-US" sz="1200" b="1" dirty="0" err="1">
                <a:latin typeface="BPG Rioni" pitchFamily="34" charset="0"/>
                <a:cs typeface="Arial" panose="020B0604020202020204" pitchFamily="34" charset="0"/>
              </a:rPr>
              <a:t>ლობაში</a:t>
            </a:r>
            <a:r>
              <a:rPr lang="en-US" sz="1200" b="1" dirty="0">
                <a:latin typeface="BPG Rioni" pitchFamily="34" charset="0"/>
                <a:cs typeface="Arial" panose="020B0604020202020204" pitchFamily="34" charset="0"/>
              </a:rPr>
              <a:t> </a:t>
            </a:r>
            <a:r>
              <a:rPr lang="en-US" sz="1200" b="1" dirty="0" err="1" smtClean="0">
                <a:latin typeface="BPG Rioni" pitchFamily="34" charset="0"/>
                <a:cs typeface="Arial" panose="020B0604020202020204" pitchFamily="34" charset="0"/>
              </a:rPr>
              <a:t>შედის</a:t>
            </a:r>
            <a:r>
              <a:rPr lang="en-US" sz="1200" b="1" dirty="0" smtClean="0">
                <a:latin typeface="BPG Rioni" pitchFamily="34" charset="0"/>
                <a:cs typeface="Arial" panose="020B0604020202020204" pitchFamily="34" charset="0"/>
              </a:rPr>
              <a:t> </a:t>
            </a:r>
            <a:r>
              <a:rPr lang="en-US" sz="1200" b="1" dirty="0" err="1" smtClean="0">
                <a:latin typeface="BPG Rioni" pitchFamily="34" charset="0"/>
                <a:cs typeface="Arial" panose="020B0604020202020204" pitchFamily="34" charset="0"/>
              </a:rPr>
              <a:t>ბაკალავ</a:t>
            </a:r>
            <a:r>
              <a:rPr lang="ka-GE" sz="1200" b="1" dirty="0">
                <a:latin typeface="BPG Rioni" pitchFamily="34" charset="0"/>
                <a:cs typeface="Arial" panose="020B0604020202020204" pitchFamily="34" charset="0"/>
              </a:rPr>
              <a:t>რ</a:t>
            </a:r>
            <a:r>
              <a:rPr lang="en-US" sz="1200" b="1" dirty="0" err="1">
                <a:latin typeface="BPG Rioni" pitchFamily="34" charset="0"/>
                <a:cs typeface="Arial" panose="020B0604020202020204" pitchFamily="34" charset="0"/>
              </a:rPr>
              <a:t>იატი</a:t>
            </a:r>
            <a:r>
              <a:rPr lang="ka-GE" sz="1200" b="1" dirty="0">
                <a:latin typeface="BPG Rioni" pitchFamily="34" charset="0"/>
                <a:cs typeface="Arial" panose="020B0604020202020204" pitchFamily="34" charset="0"/>
              </a:rPr>
              <a:t>ს </a:t>
            </a:r>
            <a:r>
              <a:rPr lang="en-US" sz="1200" b="1" dirty="0" err="1" smtClean="0">
                <a:latin typeface="BPG Rioni" pitchFamily="34" charset="0"/>
                <a:cs typeface="Arial" panose="020B0604020202020204" pitchFamily="34" charset="0"/>
              </a:rPr>
              <a:t>აკადემიური</a:t>
            </a:r>
            <a:r>
              <a:rPr lang="en-US" sz="1200" b="1" dirty="0" smtClean="0">
                <a:latin typeface="BPG Rioni" pitchFamily="34" charset="0"/>
                <a:cs typeface="Arial" panose="020B0604020202020204" pitchFamily="34" charset="0"/>
              </a:rPr>
              <a:t> </a:t>
            </a:r>
            <a:r>
              <a:rPr lang="en-US" sz="1200" b="1" dirty="0" err="1" smtClean="0">
                <a:latin typeface="BPG Rioni" pitchFamily="34" charset="0"/>
                <a:cs typeface="Arial" panose="020B0604020202020204" pitchFamily="34" charset="0"/>
              </a:rPr>
              <a:t>პერსონალის</a:t>
            </a:r>
            <a:r>
              <a:rPr lang="en-US" sz="1200" b="1" dirty="0" smtClean="0">
                <a:latin typeface="BPG Rioni" pitchFamily="34" charset="0"/>
                <a:cs typeface="Arial" panose="020B0604020202020204" pitchFamily="34" charset="0"/>
              </a:rPr>
              <a:t> </a:t>
            </a:r>
            <a:r>
              <a:rPr lang="en-US" sz="1200" b="1" dirty="0" err="1">
                <a:latin typeface="BPG Rioni" pitchFamily="34" charset="0"/>
                <a:cs typeface="Arial" panose="020B0604020202020204" pitchFamily="34" charset="0"/>
              </a:rPr>
              <a:t>ყველა</a:t>
            </a:r>
            <a:r>
              <a:rPr lang="en-US" sz="1200" b="1" dirty="0">
                <a:latin typeface="BPG Rioni" pitchFamily="34" charset="0"/>
                <a:cs typeface="Arial" panose="020B0604020202020204" pitchFamily="34" charset="0"/>
              </a:rPr>
              <a:t> </a:t>
            </a:r>
            <a:r>
              <a:rPr lang="en-US" sz="1200" b="1" dirty="0" err="1">
                <a:latin typeface="BPG Rioni" pitchFamily="34" charset="0"/>
                <a:cs typeface="Arial" panose="020B0604020202020204" pitchFamily="34" charset="0"/>
              </a:rPr>
              <a:t>წევრი</a:t>
            </a:r>
            <a:r>
              <a:rPr lang="ka-GE" sz="1200" b="1" dirty="0">
                <a:latin typeface="BPG Rioni" pitchFamily="34" charset="0"/>
                <a:cs typeface="Arial" panose="020B0604020202020204" pitchFamily="34" charset="0"/>
              </a:rPr>
              <a:t>.</a:t>
            </a:r>
            <a:endParaRPr lang="en-US" sz="1200" b="1" dirty="0">
              <a:latin typeface="BPG Rioni" pitchFamily="34" charset="0"/>
            </a:endParaRPr>
          </a:p>
        </p:txBody>
      </p:sp>
      <p:cxnSp>
        <p:nvCxnSpPr>
          <p:cNvPr id="25" name="Straight Connector 24"/>
          <p:cNvCxnSpPr/>
          <p:nvPr/>
        </p:nvCxnSpPr>
        <p:spPr>
          <a:xfrm flipV="1">
            <a:off x="4368671" y="1390650"/>
            <a:ext cx="2946529" cy="9145"/>
          </a:xfrm>
          <a:prstGeom prst="line">
            <a:avLst/>
          </a:prstGeom>
          <a:ln w="127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7303234" y="1371600"/>
            <a:ext cx="8349" cy="3069895"/>
          </a:xfrm>
          <a:prstGeom prst="line">
            <a:avLst/>
          </a:prstGeom>
          <a:ln w="127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27" name="Rounded Rectangle 26"/>
          <p:cNvSpPr/>
          <p:nvPr/>
        </p:nvSpPr>
        <p:spPr>
          <a:xfrm>
            <a:off x="7480496" y="1377302"/>
            <a:ext cx="1263835" cy="533400"/>
          </a:xfrm>
          <a:prstGeom prst="roundRect">
            <a:avLst/>
          </a:prstGeom>
          <a:solidFill>
            <a:schemeClr val="accent3">
              <a:lumMod val="40000"/>
              <a:lumOff val="60000"/>
            </a:schemeClr>
          </a:solidFill>
          <a:ln w="12700">
            <a:solidFill>
              <a:schemeClr val="tx1"/>
            </a:solidFill>
          </a:ln>
          <a:effectLst/>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38497" tIns="38497" rIns="38497" bIns="38497" numCol="1" spcCol="1270" anchor="ctr" anchorCtr="0">
            <a:noAutofit/>
          </a:bodyPr>
          <a:lstStyle/>
          <a:p>
            <a:pPr algn="ctr" defTabSz="222250">
              <a:lnSpc>
                <a:spcPct val="90000"/>
              </a:lnSpc>
              <a:spcBef>
                <a:spcPct val="0"/>
              </a:spcBef>
              <a:spcAft>
                <a:spcPct val="35000"/>
              </a:spcAft>
            </a:pPr>
            <a:r>
              <a:rPr lang="ka-GE" sz="1000" b="1" dirty="0">
                <a:ln/>
                <a:solidFill>
                  <a:schemeClr val="dk1"/>
                </a:solidFill>
                <a:latin typeface="BPG Rioni" pitchFamily="34" charset="0"/>
              </a:rPr>
              <a:t>სწავლების პროცესის კოორდინატორი</a:t>
            </a:r>
            <a:endParaRPr lang="en-US" sz="1000" b="1" dirty="0">
              <a:ln/>
              <a:solidFill>
                <a:schemeClr val="dk1"/>
              </a:solidFill>
              <a:latin typeface="BPG Rioni" pitchFamily="34" charset="0"/>
            </a:endParaRPr>
          </a:p>
        </p:txBody>
      </p:sp>
      <p:sp>
        <p:nvSpPr>
          <p:cNvPr id="28" name="Rounded Rectangle 27"/>
          <p:cNvSpPr/>
          <p:nvPr/>
        </p:nvSpPr>
        <p:spPr>
          <a:xfrm>
            <a:off x="7499164" y="2040339"/>
            <a:ext cx="1263835" cy="533400"/>
          </a:xfrm>
          <a:prstGeom prst="roundRect">
            <a:avLst/>
          </a:prstGeom>
          <a:solidFill>
            <a:schemeClr val="accent3">
              <a:lumMod val="40000"/>
              <a:lumOff val="6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1000" b="1" dirty="0">
                <a:solidFill>
                  <a:schemeClr val="tx1"/>
                </a:solidFill>
                <a:latin typeface="BPG Rioni" pitchFamily="34" charset="0"/>
              </a:rPr>
              <a:t>ხარისხის უზრუნველყოფის სპეციალისტი</a:t>
            </a:r>
            <a:endParaRPr lang="en-US" sz="1000" b="1" dirty="0">
              <a:solidFill>
                <a:schemeClr val="tx1"/>
              </a:solidFill>
              <a:latin typeface="BPG Rioni" pitchFamily="34" charset="0"/>
            </a:endParaRPr>
          </a:p>
        </p:txBody>
      </p:sp>
      <p:sp>
        <p:nvSpPr>
          <p:cNvPr id="29" name="Rounded Rectangle 28"/>
          <p:cNvSpPr/>
          <p:nvPr/>
        </p:nvSpPr>
        <p:spPr>
          <a:xfrm>
            <a:off x="7499174" y="2729829"/>
            <a:ext cx="1263835" cy="533400"/>
          </a:xfrm>
          <a:prstGeom prst="roundRect">
            <a:avLst/>
          </a:prstGeom>
          <a:solidFill>
            <a:schemeClr val="accent3">
              <a:lumMod val="40000"/>
              <a:lumOff val="60000"/>
            </a:schemeClr>
          </a:solidFill>
          <a:ln w="12700">
            <a:solidFill>
              <a:schemeClr val="tx1"/>
            </a:solidFill>
          </a:ln>
          <a:effectLst/>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38497" tIns="38497" rIns="38497" bIns="38497" numCol="1" spcCol="1270" anchor="ctr" anchorCtr="0">
            <a:noAutofit/>
          </a:bodyPr>
          <a:lstStyle/>
          <a:p>
            <a:pPr algn="ctr" defTabSz="222250">
              <a:lnSpc>
                <a:spcPct val="90000"/>
              </a:lnSpc>
              <a:spcBef>
                <a:spcPct val="0"/>
              </a:spcBef>
              <a:spcAft>
                <a:spcPct val="35000"/>
              </a:spcAft>
            </a:pPr>
            <a:r>
              <a:rPr lang="ka-GE" sz="1000" b="1" dirty="0">
                <a:ln/>
                <a:latin typeface="BPG Rioni" pitchFamily="34" charset="0"/>
              </a:rPr>
              <a:t>უფროსი </a:t>
            </a:r>
            <a:r>
              <a:rPr lang="ka-GE" sz="1000" b="1" dirty="0" smtClean="0">
                <a:ln/>
                <a:latin typeface="BPG Rioni" pitchFamily="34" charset="0"/>
              </a:rPr>
              <a:t>სპეციალისტი</a:t>
            </a:r>
            <a:endParaRPr lang="ka-GE" sz="1000" b="1" dirty="0">
              <a:ln/>
              <a:latin typeface="BPG Rioni" pitchFamily="34" charset="0"/>
            </a:endParaRPr>
          </a:p>
        </p:txBody>
      </p:sp>
      <p:sp>
        <p:nvSpPr>
          <p:cNvPr id="30" name="Rounded Rectangle 29"/>
          <p:cNvSpPr/>
          <p:nvPr/>
        </p:nvSpPr>
        <p:spPr>
          <a:xfrm>
            <a:off x="7467599" y="3529952"/>
            <a:ext cx="1263835" cy="533400"/>
          </a:xfrm>
          <a:prstGeom prst="roundRect">
            <a:avLst/>
          </a:prstGeom>
          <a:solidFill>
            <a:schemeClr val="accent3">
              <a:lumMod val="40000"/>
              <a:lumOff val="6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1000" b="1" dirty="0">
                <a:solidFill>
                  <a:schemeClr val="tx1"/>
                </a:solidFill>
                <a:latin typeface="BPG Rioni" pitchFamily="34" charset="0"/>
              </a:rPr>
              <a:t>ლაბორანტი</a:t>
            </a:r>
            <a:endParaRPr lang="en-US" sz="1000" b="1" dirty="0">
              <a:solidFill>
                <a:schemeClr val="tx1"/>
              </a:solidFill>
              <a:latin typeface="BPG Rioni" pitchFamily="34" charset="0"/>
            </a:endParaRPr>
          </a:p>
        </p:txBody>
      </p:sp>
      <p:sp>
        <p:nvSpPr>
          <p:cNvPr id="31" name="Rounded Rectangle 30"/>
          <p:cNvSpPr/>
          <p:nvPr/>
        </p:nvSpPr>
        <p:spPr>
          <a:xfrm>
            <a:off x="7467599" y="4174795"/>
            <a:ext cx="1263835" cy="533400"/>
          </a:xfrm>
          <a:prstGeom prst="roundRect">
            <a:avLst/>
          </a:prstGeom>
          <a:solidFill>
            <a:schemeClr val="accent3">
              <a:lumMod val="40000"/>
              <a:lumOff val="6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1000" b="1" dirty="0">
                <a:solidFill>
                  <a:schemeClr val="tx1"/>
                </a:solidFill>
                <a:latin typeface="BPG Rioni" pitchFamily="34" charset="0"/>
              </a:rPr>
              <a:t>უზრუნველყოფის სპეციალისტი</a:t>
            </a:r>
            <a:endParaRPr lang="en-US" sz="1000" b="1" dirty="0">
              <a:solidFill>
                <a:schemeClr val="tx1"/>
              </a:solidFill>
              <a:latin typeface="BPG Rioni" pitchFamily="34" charset="0"/>
            </a:endParaRPr>
          </a:p>
        </p:txBody>
      </p:sp>
      <p:cxnSp>
        <p:nvCxnSpPr>
          <p:cNvPr id="32" name="Straight Connector 31"/>
          <p:cNvCxnSpPr/>
          <p:nvPr/>
        </p:nvCxnSpPr>
        <p:spPr>
          <a:xfrm>
            <a:off x="7296336" y="1715689"/>
            <a:ext cx="183975" cy="312"/>
          </a:xfrm>
          <a:prstGeom prst="line">
            <a:avLst/>
          </a:prstGeom>
          <a:ln w="127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7315200" y="2310440"/>
            <a:ext cx="183975" cy="312"/>
          </a:xfrm>
          <a:prstGeom prst="line">
            <a:avLst/>
          </a:prstGeom>
          <a:ln w="127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7315200" y="2996240"/>
            <a:ext cx="183975" cy="312"/>
          </a:xfrm>
          <a:prstGeom prst="line">
            <a:avLst/>
          </a:prstGeom>
          <a:ln w="127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305675" y="3793795"/>
            <a:ext cx="183975" cy="312"/>
          </a:xfrm>
          <a:prstGeom prst="line">
            <a:avLst/>
          </a:prstGeom>
          <a:ln w="127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296150" y="4422133"/>
            <a:ext cx="183975" cy="312"/>
          </a:xfrm>
          <a:prstGeom prst="line">
            <a:avLst/>
          </a:prstGeom>
          <a:ln w="127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37" name="Rounded Rectangle 36"/>
          <p:cNvSpPr/>
          <p:nvPr/>
        </p:nvSpPr>
        <p:spPr>
          <a:xfrm>
            <a:off x="694374" y="2564371"/>
            <a:ext cx="1286826" cy="498856"/>
          </a:xfrm>
          <a:prstGeom prst="roundRect">
            <a:avLst/>
          </a:prstGeom>
          <a:solidFill>
            <a:schemeClr val="accent3">
              <a:lumMod val="40000"/>
              <a:lumOff val="60000"/>
            </a:schemeClr>
          </a:solidFill>
          <a:ln w="12700">
            <a:solidFill>
              <a:schemeClr val="tx1"/>
            </a:solidFill>
          </a:ln>
          <a:effectLst/>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38497" tIns="38497" rIns="38497" bIns="38497" numCol="1" spcCol="1270" anchor="ctr" anchorCtr="0">
            <a:noAutofit/>
          </a:bodyPr>
          <a:lstStyle/>
          <a:p>
            <a:pPr algn="ctr" defTabSz="222250">
              <a:lnSpc>
                <a:spcPct val="90000"/>
              </a:lnSpc>
              <a:spcBef>
                <a:spcPct val="0"/>
              </a:spcBef>
              <a:spcAft>
                <a:spcPct val="35000"/>
              </a:spcAft>
            </a:pPr>
            <a:r>
              <a:rPr lang="ka-GE" sz="1000" b="1" dirty="0">
                <a:ln/>
                <a:solidFill>
                  <a:schemeClr val="dk1"/>
                </a:solidFill>
                <a:latin typeface="BPG Rioni" pitchFamily="34" charset="0"/>
              </a:rPr>
              <a:t>პროფესორ მასწავლებლები სულ; 7</a:t>
            </a:r>
            <a:endParaRPr lang="ru-RU" sz="1000" b="1" dirty="0">
              <a:ln/>
              <a:solidFill>
                <a:schemeClr val="dk1"/>
              </a:solidFill>
              <a:latin typeface="BPG Rioni" pitchFamily="34" charset="0"/>
            </a:endParaRPr>
          </a:p>
        </p:txBody>
      </p:sp>
      <p:sp>
        <p:nvSpPr>
          <p:cNvPr id="38" name="Rounded Rectangle 37"/>
          <p:cNvSpPr/>
          <p:nvPr/>
        </p:nvSpPr>
        <p:spPr>
          <a:xfrm>
            <a:off x="2328386" y="2552723"/>
            <a:ext cx="1286826" cy="498856"/>
          </a:xfrm>
          <a:prstGeom prst="roundRect">
            <a:avLst/>
          </a:prstGeom>
          <a:solidFill>
            <a:schemeClr val="accent3">
              <a:lumMod val="40000"/>
              <a:lumOff val="60000"/>
            </a:schemeClr>
          </a:solidFill>
          <a:ln w="12700">
            <a:solidFill>
              <a:schemeClr val="tx1"/>
            </a:solidFill>
          </a:ln>
          <a:effectLst/>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38497" tIns="38497" rIns="38497" bIns="38497" numCol="1" spcCol="1270" anchor="ctr" anchorCtr="0">
            <a:noAutofit/>
          </a:bodyPr>
          <a:lstStyle/>
          <a:p>
            <a:pPr algn="ctr" defTabSz="222250">
              <a:lnSpc>
                <a:spcPct val="90000"/>
              </a:lnSpc>
              <a:spcBef>
                <a:spcPct val="0"/>
              </a:spcBef>
              <a:spcAft>
                <a:spcPct val="35000"/>
              </a:spcAft>
            </a:pPr>
            <a:r>
              <a:rPr lang="ka-GE" sz="1000" b="1" dirty="0">
                <a:ln/>
                <a:solidFill>
                  <a:schemeClr val="dk1"/>
                </a:solidFill>
                <a:latin typeface="BPG Rioni" pitchFamily="34" charset="0"/>
              </a:rPr>
              <a:t>პროფესორ მასწავლებლები სულ; 5</a:t>
            </a:r>
            <a:endParaRPr lang="ru-RU" sz="1000" b="1" dirty="0">
              <a:ln/>
              <a:solidFill>
                <a:schemeClr val="dk1"/>
              </a:solidFill>
              <a:latin typeface="BPG Rioni" pitchFamily="34" charset="0"/>
            </a:endParaRPr>
          </a:p>
        </p:txBody>
      </p:sp>
      <p:sp>
        <p:nvSpPr>
          <p:cNvPr id="39" name="Rounded Rectangle 38"/>
          <p:cNvSpPr/>
          <p:nvPr/>
        </p:nvSpPr>
        <p:spPr>
          <a:xfrm>
            <a:off x="4021889" y="2564371"/>
            <a:ext cx="1360630" cy="498856"/>
          </a:xfrm>
          <a:prstGeom prst="roundRect">
            <a:avLst/>
          </a:prstGeom>
          <a:solidFill>
            <a:schemeClr val="accent3">
              <a:lumMod val="40000"/>
              <a:lumOff val="60000"/>
            </a:schemeClr>
          </a:solidFill>
          <a:ln w="12700">
            <a:solidFill>
              <a:schemeClr val="tx1"/>
            </a:solidFill>
          </a:ln>
          <a:effectLst/>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38497" tIns="38497" rIns="38497" bIns="38497" numCol="1" spcCol="1270" anchor="ctr" anchorCtr="0">
            <a:noAutofit/>
          </a:bodyPr>
          <a:lstStyle/>
          <a:p>
            <a:pPr algn="ctr" defTabSz="222250">
              <a:lnSpc>
                <a:spcPct val="90000"/>
              </a:lnSpc>
              <a:spcBef>
                <a:spcPct val="0"/>
              </a:spcBef>
              <a:spcAft>
                <a:spcPct val="35000"/>
              </a:spcAft>
            </a:pPr>
            <a:r>
              <a:rPr lang="ka-GE" sz="1000" b="1" dirty="0">
                <a:ln/>
                <a:solidFill>
                  <a:schemeClr val="dk1"/>
                </a:solidFill>
                <a:latin typeface="BPG Rioni" pitchFamily="34" charset="0"/>
              </a:rPr>
              <a:t>პროფესორ მასწავლებლები სულ; 1</a:t>
            </a:r>
            <a:endParaRPr lang="ru-RU" sz="1000" b="1" dirty="0">
              <a:ln/>
              <a:solidFill>
                <a:schemeClr val="dk1"/>
              </a:solidFill>
              <a:latin typeface="BPG Rioni" pitchFamily="34" charset="0"/>
            </a:endParaRPr>
          </a:p>
        </p:txBody>
      </p:sp>
      <p:sp>
        <p:nvSpPr>
          <p:cNvPr id="40" name="Rounded Rectangle 39"/>
          <p:cNvSpPr/>
          <p:nvPr/>
        </p:nvSpPr>
        <p:spPr>
          <a:xfrm>
            <a:off x="5715388" y="2564371"/>
            <a:ext cx="1286437" cy="498856"/>
          </a:xfrm>
          <a:prstGeom prst="roundRect">
            <a:avLst/>
          </a:prstGeom>
          <a:solidFill>
            <a:schemeClr val="accent3">
              <a:lumMod val="40000"/>
              <a:lumOff val="60000"/>
            </a:schemeClr>
          </a:solidFill>
          <a:ln w="12700">
            <a:solidFill>
              <a:schemeClr val="tx1"/>
            </a:solidFill>
          </a:ln>
          <a:effectLst/>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38497" tIns="38497" rIns="38497" bIns="38497" numCol="1" spcCol="1270" anchor="ctr" anchorCtr="0">
            <a:noAutofit/>
          </a:bodyPr>
          <a:lstStyle/>
          <a:p>
            <a:pPr algn="ctr" defTabSz="222250">
              <a:lnSpc>
                <a:spcPct val="90000"/>
              </a:lnSpc>
              <a:spcBef>
                <a:spcPct val="0"/>
              </a:spcBef>
              <a:spcAft>
                <a:spcPct val="35000"/>
              </a:spcAft>
            </a:pPr>
            <a:r>
              <a:rPr lang="ka-GE" sz="1000" b="1" dirty="0">
                <a:ln/>
                <a:solidFill>
                  <a:schemeClr val="dk1"/>
                </a:solidFill>
                <a:latin typeface="BPG Rioni" pitchFamily="34" charset="0"/>
              </a:rPr>
              <a:t>პროფესორ მასწავლებლები სულ; 18</a:t>
            </a:r>
            <a:endParaRPr lang="ru-RU" sz="1000" b="1" dirty="0">
              <a:ln/>
              <a:solidFill>
                <a:schemeClr val="dk1"/>
              </a:solidFill>
              <a:latin typeface="BPG Rioni" pitchFamily="34" charset="0"/>
            </a:endParaRPr>
          </a:p>
        </p:txBody>
      </p:sp>
      <p:cxnSp>
        <p:nvCxnSpPr>
          <p:cNvPr id="41" name="Straight Connector 40"/>
          <p:cNvCxnSpPr/>
          <p:nvPr/>
        </p:nvCxnSpPr>
        <p:spPr>
          <a:xfrm>
            <a:off x="1335884" y="2413538"/>
            <a:ext cx="1903" cy="150833"/>
          </a:xfrm>
          <a:prstGeom prst="line">
            <a:avLst/>
          </a:prstGeom>
          <a:ln w="127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2971800" y="2400323"/>
            <a:ext cx="1903" cy="150833"/>
          </a:xfrm>
          <a:prstGeom prst="line">
            <a:avLst/>
          </a:prstGeom>
          <a:ln w="127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4722497" y="2400323"/>
            <a:ext cx="1903" cy="150833"/>
          </a:xfrm>
          <a:prstGeom prst="line">
            <a:avLst/>
          </a:prstGeom>
          <a:ln w="127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6400800" y="2400323"/>
            <a:ext cx="1903" cy="150833"/>
          </a:xfrm>
          <a:prstGeom prst="line">
            <a:avLst/>
          </a:prstGeom>
          <a:ln w="127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298896" y="4089737"/>
            <a:ext cx="6863903" cy="1015663"/>
          </a:xfrm>
          <a:prstGeom prst="rect">
            <a:avLst/>
          </a:prstGeom>
        </p:spPr>
        <p:txBody>
          <a:bodyPr wrap="square">
            <a:spAutoFit/>
          </a:bodyPr>
          <a:lstStyle/>
          <a:p>
            <a:pPr lvl="0" algn="ctr">
              <a:spcAft>
                <a:spcPts val="600"/>
              </a:spcAft>
            </a:pPr>
            <a:r>
              <a:rPr lang="ka-GE" sz="1600" b="1" dirty="0" smtClean="0">
                <a:solidFill>
                  <a:srgbClr val="000000"/>
                </a:solidFill>
                <a:latin typeface="BPG Banner Caps Alpha" pitchFamily="18" charset="0"/>
              </a:rPr>
              <a:t>ამოცანა</a:t>
            </a:r>
            <a:r>
              <a:rPr lang="ka-GE" sz="1600" b="1" dirty="0" smtClean="0">
                <a:latin typeface="Sylfaen" pitchFamily="18" charset="0"/>
              </a:rPr>
              <a:t> </a:t>
            </a:r>
            <a:endParaRPr lang="en-US" sz="1600" b="1" dirty="0" smtClean="0">
              <a:latin typeface="Sylfaen" pitchFamily="18" charset="0"/>
            </a:endParaRPr>
          </a:p>
          <a:p>
            <a:pPr lvl="0" algn="just">
              <a:spcAft>
                <a:spcPts val="600"/>
              </a:spcAft>
            </a:pPr>
            <a:r>
              <a:rPr lang="ka-GE" sz="1300" dirty="0" smtClean="0">
                <a:latin typeface="BPG Rioni" pitchFamily="34" charset="0"/>
                <a:cs typeface="Arial" panose="020B0604020202020204" pitchFamily="34" charset="0"/>
              </a:rPr>
              <a:t>ბაკალავრიატის </a:t>
            </a:r>
            <a:r>
              <a:rPr lang="ka-GE" sz="1300" dirty="0">
                <a:latin typeface="BPG Rioni" pitchFamily="34" charset="0"/>
                <a:cs typeface="Arial" panose="020B0604020202020204" pitchFamily="34" charset="0"/>
              </a:rPr>
              <a:t>ამოცანაა საბაკალავრო საგანმანათლებლო პროგრამის იუნკერებისათვის </a:t>
            </a:r>
            <a:r>
              <a:rPr lang="en-US" sz="1300" dirty="0" err="1">
                <a:latin typeface="BPG Rioni" pitchFamily="34" charset="0"/>
                <a:cs typeface="Arial" panose="020B0604020202020204" pitchFamily="34" charset="0"/>
              </a:rPr>
              <a:t>თანამედროვე</a:t>
            </a:r>
            <a:r>
              <a:rPr lang="en-US" sz="1300" dirty="0">
                <a:latin typeface="BPG Rioni" pitchFamily="34" charset="0"/>
                <a:cs typeface="Arial" panose="020B0604020202020204" pitchFamily="34" charset="0"/>
              </a:rPr>
              <a:t> </a:t>
            </a:r>
            <a:r>
              <a:rPr lang="en-US" sz="1300" dirty="0" err="1">
                <a:latin typeface="BPG Rioni" pitchFamily="34" charset="0"/>
                <a:cs typeface="Arial" panose="020B0604020202020204" pitchFamily="34" charset="0"/>
              </a:rPr>
              <a:t>სტანდარტების</a:t>
            </a:r>
            <a:r>
              <a:rPr lang="en-US" sz="1300" dirty="0">
                <a:latin typeface="BPG Rioni" pitchFamily="34" charset="0"/>
                <a:cs typeface="Arial" panose="020B0604020202020204" pitchFamily="34" charset="0"/>
              </a:rPr>
              <a:t> </a:t>
            </a:r>
            <a:r>
              <a:rPr lang="en-US" sz="1300" dirty="0" err="1">
                <a:latin typeface="BPG Rioni" pitchFamily="34" charset="0"/>
                <a:cs typeface="Arial" panose="020B0604020202020204" pitchFamily="34" charset="0"/>
              </a:rPr>
              <a:t>შესა</a:t>
            </a:r>
            <a:r>
              <a:rPr lang="ka-GE" sz="1300" dirty="0">
                <a:latin typeface="BPG Rioni" pitchFamily="34" charset="0"/>
                <a:cs typeface="Arial" panose="020B0604020202020204" pitchFamily="34" charset="0"/>
              </a:rPr>
              <a:t>ბამისი</a:t>
            </a:r>
            <a:r>
              <a:rPr lang="en-US" sz="1300" dirty="0">
                <a:latin typeface="BPG Rioni" pitchFamily="34" charset="0"/>
                <a:cs typeface="Arial" panose="020B0604020202020204" pitchFamily="34" charset="0"/>
              </a:rPr>
              <a:t>, </a:t>
            </a:r>
            <a:r>
              <a:rPr lang="en-US" sz="1300" dirty="0" err="1">
                <a:latin typeface="BPG Rioni" pitchFamily="34" charset="0"/>
                <a:cs typeface="Arial" panose="020B0604020202020204" pitchFamily="34" charset="0"/>
              </a:rPr>
              <a:t>მომავალზე</a:t>
            </a:r>
            <a:r>
              <a:rPr lang="en-US" sz="1300" dirty="0">
                <a:latin typeface="BPG Rioni" pitchFamily="34" charset="0"/>
                <a:cs typeface="Arial" panose="020B0604020202020204" pitchFamily="34" charset="0"/>
              </a:rPr>
              <a:t> </a:t>
            </a:r>
            <a:r>
              <a:rPr lang="en-US" sz="1300" dirty="0" err="1">
                <a:latin typeface="BPG Rioni" pitchFamily="34" charset="0"/>
                <a:cs typeface="Arial" panose="020B0604020202020204" pitchFamily="34" charset="0"/>
              </a:rPr>
              <a:t>ორიენტირებული</a:t>
            </a:r>
            <a:r>
              <a:rPr lang="en-US" sz="1300" dirty="0">
                <a:latin typeface="BPG Rioni" pitchFamily="34" charset="0"/>
                <a:cs typeface="Arial" panose="020B0604020202020204" pitchFamily="34" charset="0"/>
              </a:rPr>
              <a:t> </a:t>
            </a:r>
            <a:r>
              <a:rPr lang="ka-GE" sz="1300" dirty="0">
                <a:latin typeface="BPG Rioni" pitchFamily="34" charset="0"/>
                <a:cs typeface="Arial" panose="020B0604020202020204" pitchFamily="34" charset="0"/>
              </a:rPr>
              <a:t>აკადემიური </a:t>
            </a:r>
            <a:r>
              <a:rPr lang="en-US" sz="1300" dirty="0" err="1">
                <a:latin typeface="BPG Rioni" pitchFamily="34" charset="0"/>
                <a:cs typeface="Arial" panose="020B0604020202020204" pitchFamily="34" charset="0"/>
              </a:rPr>
              <a:t>განათლების</a:t>
            </a:r>
            <a:r>
              <a:rPr lang="en-US" sz="1300" dirty="0">
                <a:latin typeface="BPG Rioni" pitchFamily="34" charset="0"/>
                <a:cs typeface="Arial" panose="020B0604020202020204" pitchFamily="34" charset="0"/>
              </a:rPr>
              <a:t> </a:t>
            </a:r>
            <a:r>
              <a:rPr lang="en-US" sz="1300" dirty="0" err="1">
                <a:latin typeface="BPG Rioni" pitchFamily="34" charset="0"/>
                <a:cs typeface="Arial" panose="020B0604020202020204" pitchFamily="34" charset="0"/>
              </a:rPr>
              <a:t>მიღების</a:t>
            </a:r>
            <a:r>
              <a:rPr lang="en-US" sz="1300" dirty="0">
                <a:latin typeface="BPG Rioni" pitchFamily="34" charset="0"/>
                <a:cs typeface="Arial" panose="020B0604020202020204" pitchFamily="34" charset="0"/>
              </a:rPr>
              <a:t>  </a:t>
            </a:r>
            <a:r>
              <a:rPr lang="en-US" sz="1300" dirty="0" err="1">
                <a:latin typeface="BPG Rioni" pitchFamily="34" charset="0"/>
                <a:cs typeface="Arial" panose="020B0604020202020204" pitchFamily="34" charset="0"/>
              </a:rPr>
              <a:t>უზრუნველყოფა</a:t>
            </a:r>
            <a:r>
              <a:rPr lang="ka-GE" sz="1300" dirty="0">
                <a:latin typeface="BPG Rioni" pitchFamily="34" charset="0"/>
              </a:rPr>
              <a:t> </a:t>
            </a:r>
            <a:endParaRPr lang="ka-GE" sz="1300" b="1" dirty="0" smtClean="0">
              <a:solidFill>
                <a:srgbClr val="000000"/>
              </a:solidFill>
              <a:latin typeface="BPG Rioni" pitchFamily="34" charset="0"/>
            </a:endParaRPr>
          </a:p>
        </p:txBody>
      </p:sp>
      <p:sp>
        <p:nvSpPr>
          <p:cNvPr id="46" name="Rectangle 45"/>
          <p:cNvSpPr/>
          <p:nvPr/>
        </p:nvSpPr>
        <p:spPr>
          <a:xfrm>
            <a:off x="304800" y="5181600"/>
            <a:ext cx="8396275" cy="1446550"/>
          </a:xfrm>
          <a:prstGeom prst="rect">
            <a:avLst/>
          </a:prstGeom>
        </p:spPr>
        <p:txBody>
          <a:bodyPr wrap="square">
            <a:spAutoFit/>
          </a:bodyPr>
          <a:lstStyle/>
          <a:p>
            <a:pPr algn="ctr">
              <a:spcAft>
                <a:spcPts val="600"/>
              </a:spcAft>
            </a:pPr>
            <a:r>
              <a:rPr lang="ka-GE" sz="1600" b="1" dirty="0">
                <a:solidFill>
                  <a:srgbClr val="000000"/>
                </a:solidFill>
                <a:latin typeface="BPG Banner Caps Alpha" pitchFamily="18" charset="0"/>
              </a:rPr>
              <a:t>ძირითადი </a:t>
            </a:r>
            <a:r>
              <a:rPr lang="ka-GE" sz="1600" b="1" dirty="0" smtClean="0">
                <a:solidFill>
                  <a:srgbClr val="000000"/>
                </a:solidFill>
                <a:latin typeface="BPG Banner Caps Alpha" pitchFamily="18" charset="0"/>
              </a:rPr>
              <a:t>მიზნები</a:t>
            </a:r>
            <a:r>
              <a:rPr lang="en-US" sz="1600" b="1" dirty="0" smtClean="0">
                <a:solidFill>
                  <a:srgbClr val="000000"/>
                </a:solidFill>
                <a:latin typeface="BPG Banner Caps Alpha" pitchFamily="18" charset="0"/>
              </a:rPr>
              <a:t>:</a:t>
            </a:r>
            <a:endParaRPr lang="ka-GE" sz="1600" b="1" dirty="0">
              <a:solidFill>
                <a:srgbClr val="000000"/>
              </a:solidFill>
              <a:latin typeface="BPG Banner Caps Alpha" pitchFamily="18" charset="0"/>
            </a:endParaRPr>
          </a:p>
          <a:p>
            <a:pPr marL="285750" indent="-285750" algn="just">
              <a:spcAft>
                <a:spcPts val="600"/>
              </a:spcAft>
              <a:buFont typeface="Arial" panose="020B0604020202020204" pitchFamily="34" charset="0"/>
              <a:buChar char="•"/>
            </a:pPr>
            <a:r>
              <a:rPr lang="ka-GE" sz="1300" dirty="0">
                <a:latin typeface="BPG Rioni" pitchFamily="34" charset="0"/>
              </a:rPr>
              <a:t>აკადემიის საგანმანათლებლო და სამეცნიერო პროცესის განვითარების ხელშეწყობა;</a:t>
            </a:r>
            <a:endParaRPr lang="en-US" sz="1300" dirty="0">
              <a:solidFill>
                <a:schemeClr val="accent2">
                  <a:lumMod val="50000"/>
                </a:schemeClr>
              </a:solidFill>
              <a:latin typeface="BPG Rioni" pitchFamily="34" charset="0"/>
              <a:cs typeface="Arial" panose="020B0604020202020204" pitchFamily="34" charset="0"/>
            </a:endParaRPr>
          </a:p>
          <a:p>
            <a:pPr marL="285750" indent="-285750" algn="just">
              <a:spcAft>
                <a:spcPts val="600"/>
              </a:spcAft>
              <a:buFont typeface="Arial" panose="020B0604020202020204" pitchFamily="34" charset="0"/>
              <a:buChar char="•"/>
            </a:pPr>
            <a:r>
              <a:rPr lang="ka-GE" sz="1300" dirty="0">
                <a:latin typeface="BPG Rioni" pitchFamily="34" charset="0"/>
              </a:rPr>
              <a:t>სასწავლო პროცესის დაგეგმვა და ორგანიზება</a:t>
            </a:r>
            <a:r>
              <a:rPr lang="en-US" sz="1300" dirty="0">
                <a:latin typeface="BPG Rioni" pitchFamily="34" charset="0"/>
              </a:rPr>
              <a:t>;</a:t>
            </a:r>
          </a:p>
          <a:p>
            <a:pPr marL="285750" indent="-285750" algn="just">
              <a:spcAft>
                <a:spcPts val="600"/>
              </a:spcAft>
              <a:buFont typeface="Arial" panose="020B0604020202020204" pitchFamily="34" charset="0"/>
              <a:buChar char="•"/>
            </a:pPr>
            <a:r>
              <a:rPr lang="ka-GE" sz="1300" dirty="0">
                <a:latin typeface="BPG Rioni" pitchFamily="34" charset="0"/>
              </a:rPr>
              <a:t>იუნკერისა </a:t>
            </a:r>
            <a:r>
              <a:rPr lang="en-US" sz="1300" dirty="0" err="1">
                <a:latin typeface="BPG Rioni" pitchFamily="34" charset="0"/>
              </a:rPr>
              <a:t>და</a:t>
            </a:r>
            <a:r>
              <a:rPr lang="en-US" sz="1300" dirty="0">
                <a:latin typeface="BPG Rioni" pitchFamily="34" charset="0"/>
              </a:rPr>
              <a:t> </a:t>
            </a:r>
            <a:r>
              <a:rPr lang="ka-GE" sz="1300" dirty="0">
                <a:latin typeface="BPG Rioni" pitchFamily="34" charset="0"/>
              </a:rPr>
              <a:t>აკადემიური პერსონალის </a:t>
            </a:r>
            <a:r>
              <a:rPr lang="en-US" sz="1300" dirty="0" err="1">
                <a:latin typeface="BPG Rioni" pitchFamily="34" charset="0"/>
              </a:rPr>
              <a:t>პროფესიულ</a:t>
            </a:r>
            <a:r>
              <a:rPr lang="ka-GE" sz="1300" dirty="0">
                <a:latin typeface="BPG Rioni" pitchFamily="34" charset="0"/>
              </a:rPr>
              <a:t>ი </a:t>
            </a:r>
            <a:r>
              <a:rPr lang="en-US" sz="1300" dirty="0" err="1">
                <a:latin typeface="BPG Rioni" pitchFamily="34" charset="0"/>
              </a:rPr>
              <a:t>განვითარება</a:t>
            </a:r>
            <a:r>
              <a:rPr lang="en-US" sz="1300" dirty="0">
                <a:latin typeface="BPG Rioni" pitchFamily="34" charset="0"/>
              </a:rPr>
              <a:t>;</a:t>
            </a:r>
          </a:p>
          <a:p>
            <a:pPr marL="285750" indent="-285750" algn="just">
              <a:spcAft>
                <a:spcPts val="600"/>
              </a:spcAft>
              <a:buFont typeface="Arial" panose="020B0604020202020204" pitchFamily="34" charset="0"/>
              <a:buChar char="•"/>
            </a:pPr>
            <a:r>
              <a:rPr lang="en-US" sz="1300" dirty="0" err="1">
                <a:latin typeface="BPG Rioni" pitchFamily="34" charset="0"/>
                <a:cs typeface="Arial" panose="020B0604020202020204" pitchFamily="34" charset="0"/>
              </a:rPr>
              <a:t>ინოვაციური</a:t>
            </a:r>
            <a:r>
              <a:rPr lang="en-US" sz="1300" dirty="0">
                <a:latin typeface="BPG Rioni" pitchFamily="34" charset="0"/>
                <a:cs typeface="Arial" panose="020B0604020202020204" pitchFamily="34" charset="0"/>
              </a:rPr>
              <a:t> </a:t>
            </a:r>
            <a:r>
              <a:rPr lang="en-US" sz="1300" dirty="0" err="1">
                <a:latin typeface="BPG Rioni" pitchFamily="34" charset="0"/>
                <a:cs typeface="Arial" panose="020B0604020202020204" pitchFamily="34" charset="0"/>
              </a:rPr>
              <a:t>მიდგომების</a:t>
            </a:r>
            <a:r>
              <a:rPr lang="en-US" sz="1300" dirty="0">
                <a:latin typeface="BPG Rioni" pitchFamily="34" charset="0"/>
                <a:cs typeface="Arial" panose="020B0604020202020204" pitchFamily="34" charset="0"/>
              </a:rPr>
              <a:t> </a:t>
            </a:r>
            <a:r>
              <a:rPr lang="en-US" sz="1300" dirty="0" err="1">
                <a:latin typeface="BPG Rioni" pitchFamily="34" charset="0"/>
                <a:cs typeface="Arial" panose="020B0604020202020204" pitchFamily="34" charset="0"/>
              </a:rPr>
              <a:t>დანერგვა</a:t>
            </a:r>
            <a:r>
              <a:rPr lang="en-US" sz="1300" dirty="0">
                <a:latin typeface="BPG Rioni" pitchFamily="34" charset="0"/>
                <a:cs typeface="Arial" panose="020B0604020202020204" pitchFamily="34" charset="0"/>
              </a:rPr>
              <a:t> </a:t>
            </a:r>
            <a:r>
              <a:rPr lang="en-US" sz="1300" dirty="0" err="1">
                <a:latin typeface="BPG Rioni" pitchFamily="34" charset="0"/>
                <a:cs typeface="Arial" panose="020B0604020202020204" pitchFamily="34" charset="0"/>
              </a:rPr>
              <a:t>და</a:t>
            </a:r>
            <a:r>
              <a:rPr lang="en-US" sz="1300" dirty="0">
                <a:latin typeface="BPG Rioni" pitchFamily="34" charset="0"/>
                <a:cs typeface="Arial" panose="020B0604020202020204" pitchFamily="34" charset="0"/>
              </a:rPr>
              <a:t> </a:t>
            </a:r>
            <a:r>
              <a:rPr lang="en-US" sz="1300" dirty="0" err="1">
                <a:latin typeface="BPG Rioni" pitchFamily="34" charset="0"/>
                <a:cs typeface="Arial" panose="020B0604020202020204" pitchFamily="34" charset="0"/>
              </a:rPr>
              <a:t>მეცნიერული</a:t>
            </a:r>
            <a:r>
              <a:rPr lang="en-US" sz="1300" dirty="0">
                <a:latin typeface="BPG Rioni" pitchFamily="34" charset="0"/>
                <a:cs typeface="Arial" panose="020B0604020202020204" pitchFamily="34" charset="0"/>
              </a:rPr>
              <a:t> </a:t>
            </a:r>
            <a:r>
              <a:rPr lang="en-US" sz="1300" dirty="0" err="1">
                <a:latin typeface="BPG Rioni" pitchFamily="34" charset="0"/>
                <a:cs typeface="Arial" panose="020B0604020202020204" pitchFamily="34" charset="0"/>
              </a:rPr>
              <a:t>კვლევის</a:t>
            </a:r>
            <a:r>
              <a:rPr lang="en-US" sz="1300" dirty="0">
                <a:latin typeface="BPG Rioni" pitchFamily="34" charset="0"/>
                <a:cs typeface="Arial" panose="020B0604020202020204" pitchFamily="34" charset="0"/>
              </a:rPr>
              <a:t> </a:t>
            </a:r>
            <a:r>
              <a:rPr lang="en-US" sz="1300" dirty="0" err="1">
                <a:latin typeface="BPG Rioni" pitchFamily="34" charset="0"/>
                <a:cs typeface="Arial" panose="020B0604020202020204" pitchFamily="34" charset="0"/>
              </a:rPr>
              <a:t>შედეგების</a:t>
            </a:r>
            <a:r>
              <a:rPr lang="en-US" sz="1300" dirty="0">
                <a:latin typeface="BPG Rioni" pitchFamily="34" charset="0"/>
                <a:cs typeface="Arial" panose="020B0604020202020204" pitchFamily="34" charset="0"/>
              </a:rPr>
              <a:t> </a:t>
            </a:r>
            <a:r>
              <a:rPr lang="en-US" sz="1300" dirty="0" err="1">
                <a:latin typeface="BPG Rioni" pitchFamily="34" charset="0"/>
                <a:cs typeface="Arial" panose="020B0604020202020204" pitchFamily="34" charset="0"/>
              </a:rPr>
              <a:t>სასწავლო</a:t>
            </a:r>
            <a:r>
              <a:rPr lang="en-US" sz="1300" dirty="0">
                <a:latin typeface="BPG Rioni" pitchFamily="34" charset="0"/>
                <a:cs typeface="Arial" panose="020B0604020202020204" pitchFamily="34" charset="0"/>
              </a:rPr>
              <a:t> </a:t>
            </a:r>
            <a:r>
              <a:rPr lang="en-US" sz="1300" dirty="0" err="1">
                <a:latin typeface="BPG Rioni" pitchFamily="34" charset="0"/>
                <a:cs typeface="Arial" panose="020B0604020202020204" pitchFamily="34" charset="0"/>
              </a:rPr>
              <a:t>პროცესში</a:t>
            </a:r>
            <a:r>
              <a:rPr lang="en-US" sz="1300" dirty="0">
                <a:latin typeface="BPG Rioni" pitchFamily="34" charset="0"/>
                <a:cs typeface="Arial" panose="020B0604020202020204" pitchFamily="34" charset="0"/>
              </a:rPr>
              <a:t> </a:t>
            </a:r>
            <a:r>
              <a:rPr lang="en-US" sz="1300" dirty="0" err="1">
                <a:latin typeface="BPG Rioni" pitchFamily="34" charset="0"/>
                <a:cs typeface="Arial" panose="020B0604020202020204" pitchFamily="34" charset="0"/>
              </a:rPr>
              <a:t>ინტეგრირებ</a:t>
            </a:r>
            <a:r>
              <a:rPr lang="ka-GE" sz="1300" dirty="0">
                <a:latin typeface="BPG Rioni" pitchFamily="34" charset="0"/>
                <a:cs typeface="Arial" panose="020B0604020202020204" pitchFamily="34" charset="0"/>
              </a:rPr>
              <a:t>ა</a:t>
            </a:r>
            <a:r>
              <a:rPr lang="en-US" sz="1300" dirty="0">
                <a:latin typeface="BPG Rioni" pitchFamily="34" charset="0"/>
                <a:cs typeface="Arial" panose="020B0604020202020204" pitchFamily="34" charset="0"/>
              </a:rPr>
              <a:t>.</a:t>
            </a:r>
            <a:endParaRPr lang="ka-GE" sz="1300" dirty="0">
              <a:latin typeface="BPG Rioni" pitchFamily="34" charset="0"/>
              <a:cs typeface="Arial" panose="020B0604020202020204" pitchFamily="34" charset="0"/>
            </a:endParaRPr>
          </a:p>
        </p:txBody>
      </p:sp>
    </p:spTree>
    <p:extLst>
      <p:ext uri="{BB962C8B-B14F-4D97-AF65-F5344CB8AC3E}">
        <p14:creationId xmlns:p14="http://schemas.microsoft.com/office/powerpoint/2010/main" val="39363944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 y="294894"/>
            <a:ext cx="9144000" cy="489204"/>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cstate="print">
            <a:extLst>
              <a:ext uri="{28A0092B-C50C-407E-A947-70E740481C1C}">
                <a14:useLocalDpi xmlns:a14="http://schemas.microsoft.com/office/drawing/2010/main" val="0"/>
              </a:ext>
            </a:extLst>
          </a:blip>
          <a:stretch>
            <a:fillRect/>
          </a:stretch>
        </p:blipFill>
        <p:spPr>
          <a:xfrm>
            <a:off x="7924804" y="184485"/>
            <a:ext cx="710022" cy="710022"/>
          </a:xfrm>
          <a:prstGeom prst="rect">
            <a:avLst/>
          </a:prstGeom>
        </p:spPr>
      </p:pic>
      <p:sp>
        <p:nvSpPr>
          <p:cNvPr id="6" name="Rectangle 5"/>
          <p:cNvSpPr/>
          <p:nvPr/>
        </p:nvSpPr>
        <p:spPr>
          <a:xfrm>
            <a:off x="609600" y="381000"/>
            <a:ext cx="7772400" cy="369332"/>
          </a:xfrm>
          <a:prstGeom prst="rect">
            <a:avLst/>
          </a:prstGeom>
        </p:spPr>
        <p:txBody>
          <a:bodyPr wrap="square">
            <a:spAutoFit/>
          </a:bodyPr>
          <a:lstStyle/>
          <a:p>
            <a:pPr algn="ctr"/>
            <a:r>
              <a:rPr lang="ka-GE" b="1" dirty="0">
                <a:latin typeface="BPG Banner Caps Alpha" pitchFamily="18" charset="0"/>
              </a:rPr>
              <a:t>ბაკალავრიატი</a:t>
            </a:r>
            <a:endParaRPr lang="en-US" b="1" dirty="0">
              <a:latin typeface="BPG Banner Caps Alpha" pitchFamily="18" charset="0"/>
            </a:endParaRPr>
          </a:p>
        </p:txBody>
      </p:sp>
      <p:pic>
        <p:nvPicPr>
          <p:cNvPr id="9" name="Picture 3" descr="d:\NJACHVADZE\Desktop\DzalebiLogo.png"/>
          <p:cNvPicPr>
            <a:picLocks noChangeAspect="1" noChangeArrowheads="1"/>
          </p:cNvPicPr>
          <p:nvPr/>
        </p:nvPicPr>
        <p:blipFill>
          <a:blip cstate="print"/>
          <a:srcRect/>
          <a:stretch>
            <a:fillRect/>
          </a:stretch>
        </p:blipFill>
        <p:spPr bwMode="auto">
          <a:xfrm>
            <a:off x="381004" y="178194"/>
            <a:ext cx="736206" cy="736206"/>
          </a:xfrm>
          <a:prstGeom prst="rect">
            <a:avLst/>
          </a:prstGeom>
          <a:ln>
            <a:noFill/>
          </a:ln>
          <a:effectLst/>
        </p:spPr>
      </p:pic>
      <p:sp>
        <p:nvSpPr>
          <p:cNvPr id="47" name="Rectangle 46"/>
          <p:cNvSpPr/>
          <p:nvPr/>
        </p:nvSpPr>
        <p:spPr>
          <a:xfrm>
            <a:off x="304800" y="877130"/>
            <a:ext cx="8394892" cy="427296"/>
          </a:xfrm>
          <a:prstGeom prst="rect">
            <a:avLst/>
          </a:prstGeom>
        </p:spPr>
        <p:txBody>
          <a:bodyPr wrap="square">
            <a:spAutoFit/>
          </a:bodyPr>
          <a:lstStyle/>
          <a:p>
            <a:pPr algn="ctr">
              <a:lnSpc>
                <a:spcPct val="150000"/>
              </a:lnSpc>
            </a:pPr>
            <a:r>
              <a:rPr lang="ka-GE" sz="1600" b="1" dirty="0">
                <a:solidFill>
                  <a:schemeClr val="accent2"/>
                </a:solidFill>
                <a:latin typeface="BPG Banner Caps Alpha" pitchFamily="18" charset="0"/>
              </a:rPr>
              <a:t>შესრულებული </a:t>
            </a:r>
            <a:r>
              <a:rPr lang="ka-GE" sz="1600" b="1" dirty="0">
                <a:latin typeface="BPG Banner Caps Alpha" pitchFamily="18" charset="0"/>
              </a:rPr>
              <a:t>ღონისძიებები</a:t>
            </a:r>
            <a:r>
              <a:rPr lang="ka-GE" sz="1600" b="1" dirty="0">
                <a:solidFill>
                  <a:schemeClr val="accent2"/>
                </a:solidFill>
                <a:latin typeface="BPG Banner Caps Alpha" pitchFamily="18" charset="0"/>
              </a:rPr>
              <a:t>:</a:t>
            </a:r>
          </a:p>
        </p:txBody>
      </p:sp>
      <p:sp>
        <p:nvSpPr>
          <p:cNvPr id="48" name="Rectangle 47"/>
          <p:cNvSpPr/>
          <p:nvPr/>
        </p:nvSpPr>
        <p:spPr>
          <a:xfrm>
            <a:off x="228600" y="1344636"/>
            <a:ext cx="8763000" cy="5986254"/>
          </a:xfrm>
          <a:prstGeom prst="rect">
            <a:avLst/>
          </a:prstGeom>
        </p:spPr>
        <p:txBody>
          <a:bodyPr wrap="square">
            <a:spAutoFit/>
          </a:bodyPr>
          <a:lstStyle/>
          <a:p>
            <a:pPr marL="285750" indent="-285750">
              <a:spcAft>
                <a:spcPts val="600"/>
              </a:spcAft>
              <a:buFont typeface="Arial" pitchFamily="34" charset="0"/>
              <a:buChar char="•"/>
            </a:pPr>
            <a:r>
              <a:rPr lang="ka-GE" sz="1300" dirty="0" smtClean="0">
                <a:latin typeface="BPG Rioni" pitchFamily="34" charset="0"/>
                <a:cs typeface="Arial" panose="020B0604020202020204" pitchFamily="34" charset="0"/>
              </a:rPr>
              <a:t>ჩატარდა </a:t>
            </a:r>
            <a:r>
              <a:rPr lang="ka-GE" sz="1300" dirty="0">
                <a:latin typeface="BPG Rioni" pitchFamily="34" charset="0"/>
                <a:cs typeface="Arial" panose="020B0604020202020204" pitchFamily="34" charset="0"/>
              </a:rPr>
              <a:t>აკადემიური საგანმანათლებლო პროგრამების და მათში შემავალი სასწავლო კურსების/მოდულების ექსპერტიზა;</a:t>
            </a:r>
            <a:endParaRPr lang="en-US" sz="1300" dirty="0">
              <a:latin typeface="BPG Rioni" pitchFamily="34" charset="0"/>
              <a:cs typeface="Arial" panose="020B0604020202020204" pitchFamily="34" charset="0"/>
            </a:endParaRPr>
          </a:p>
          <a:p>
            <a:pPr marL="285750" indent="-285750">
              <a:spcAft>
                <a:spcPts val="600"/>
              </a:spcAft>
              <a:buFont typeface="Arial" pitchFamily="34" charset="0"/>
              <a:buChar char="•"/>
            </a:pPr>
            <a:r>
              <a:rPr lang="ka-GE" sz="1300" dirty="0">
                <a:latin typeface="BPG Rioni" pitchFamily="34" charset="0"/>
                <a:cs typeface="Arial" panose="020B0604020202020204" pitchFamily="34" charset="0"/>
              </a:rPr>
              <a:t>ამოქმედდა  დისტანციური სწავლების პორტალი.</a:t>
            </a:r>
          </a:p>
          <a:p>
            <a:pPr marL="285750" indent="-285750">
              <a:spcAft>
                <a:spcPts val="600"/>
              </a:spcAft>
              <a:buFont typeface="Arial" pitchFamily="34" charset="0"/>
              <a:buChar char="•"/>
            </a:pPr>
            <a:r>
              <a:rPr lang="ka-GE" sz="1300" dirty="0">
                <a:latin typeface="BPG Rioni" pitchFamily="34" charset="0"/>
                <a:cs typeface="Arial" panose="020B0604020202020204" pitchFamily="34" charset="0"/>
              </a:rPr>
              <a:t>ეროვნული კვალიფიკაციის ჩარჩოსთან და აკრედიტაციის ახალ სტანდარტებთან შესაბამისობაში მოყვანილ იქნა  საბაკალავრო და ქართულ ენაში მომზადების საგანმანათლებლო პროგრამა;</a:t>
            </a:r>
          </a:p>
          <a:p>
            <a:pPr marL="285750" indent="-285750">
              <a:spcAft>
                <a:spcPts val="600"/>
              </a:spcAft>
              <a:buFont typeface="Arial" pitchFamily="34" charset="0"/>
              <a:buChar char="•"/>
            </a:pPr>
            <a:r>
              <a:rPr lang="ka-GE" sz="1300" dirty="0">
                <a:latin typeface="BPG Rioni" pitchFamily="34" charset="0"/>
                <a:cs typeface="Arial" panose="020B0604020202020204" pitchFamily="34" charset="0"/>
              </a:rPr>
              <a:t>საბაკალავრო საგანმანათლებლო პროგრამების კურიკულუმების და სილაბუსების მოდიფიცირება 3+1 სტანდარტით</a:t>
            </a:r>
            <a:r>
              <a:rPr lang="ka-GE" sz="1300" dirty="0" smtClean="0">
                <a:latin typeface="BPG Rioni" pitchFamily="34" charset="0"/>
                <a:cs typeface="Arial" panose="020B0604020202020204" pitchFamily="34" charset="0"/>
              </a:rPr>
              <a:t>;</a:t>
            </a:r>
            <a:endParaRPr lang="en-US" sz="1300" dirty="0" smtClean="0">
              <a:latin typeface="BPG Rioni" pitchFamily="34" charset="0"/>
              <a:cs typeface="Arial" panose="020B0604020202020204" pitchFamily="34" charset="0"/>
            </a:endParaRPr>
          </a:p>
          <a:p>
            <a:pPr marL="285750" indent="-285750">
              <a:spcAft>
                <a:spcPts val="600"/>
              </a:spcAft>
              <a:buFont typeface="Arial" pitchFamily="34" charset="0"/>
              <a:buChar char="•"/>
            </a:pPr>
            <a:r>
              <a:rPr lang="ka-GE" sz="1300" dirty="0" smtClean="0">
                <a:latin typeface="BPG Rioni" pitchFamily="34" charset="0"/>
                <a:cs typeface="Arial" panose="020B0604020202020204" pitchFamily="34" charset="0"/>
              </a:rPr>
              <a:t>აკადემიის </a:t>
            </a:r>
            <a:r>
              <a:rPr lang="ka-GE" sz="1300" dirty="0">
                <a:latin typeface="BPG Rioni" pitchFamily="34" charset="0"/>
                <a:cs typeface="Arial" panose="020B0604020202020204" pitchFamily="34" charset="0"/>
              </a:rPr>
              <a:t>საბაკალავრო პროგრამების და ქართულ ენაში მომზადების საგანმანათლებლო პროგრამის აკრედიტაციის პირობების შემოწმების მიზნით განხორციელდა ღონისძიებები თვითშეფასების ანგარიშის მომზადებასთან დაკავშირებით;</a:t>
            </a:r>
          </a:p>
          <a:p>
            <a:pPr marL="285750" lvl="0" indent="-285750">
              <a:spcAft>
                <a:spcPts val="600"/>
              </a:spcAft>
              <a:buFont typeface="Arial" pitchFamily="34" charset="0"/>
              <a:buChar char="•"/>
            </a:pPr>
            <a:r>
              <a:rPr lang="ka-GE" sz="1300" dirty="0" smtClean="0">
                <a:latin typeface="BPG Rioni" pitchFamily="34" charset="0"/>
                <a:cs typeface="Arial" panose="020B0604020202020204" pitchFamily="34" charset="0"/>
              </a:rPr>
              <a:t>პროფესორ-მასწავლებელთა </a:t>
            </a:r>
            <a:r>
              <a:rPr lang="ka-GE" sz="1300" dirty="0">
                <a:latin typeface="BPG Rioni" pitchFamily="34" charset="0"/>
                <a:cs typeface="Arial" panose="020B0604020202020204" pitchFamily="34" charset="0"/>
              </a:rPr>
              <a:t>ჩართვა </a:t>
            </a:r>
            <a:r>
              <a:rPr lang="ka-GE" sz="1300" dirty="0" smtClean="0">
                <a:latin typeface="BPG Rioni" pitchFamily="34" charset="0"/>
                <a:cs typeface="Arial" panose="020B0604020202020204" pitchFamily="34" charset="0"/>
              </a:rPr>
              <a:t>სამეცნიერო-კვლევით</a:t>
            </a:r>
            <a:r>
              <a:rPr lang="en-US" sz="1300" dirty="0" smtClean="0">
                <a:latin typeface="BPG Rioni" pitchFamily="34" charset="0"/>
                <a:cs typeface="Arial" panose="020B0604020202020204" pitchFamily="34" charset="0"/>
              </a:rPr>
              <a:t> </a:t>
            </a:r>
            <a:r>
              <a:rPr lang="ka-GE" sz="1300" dirty="0" smtClean="0">
                <a:latin typeface="BPG Rioni" pitchFamily="34" charset="0"/>
                <a:cs typeface="Arial" panose="020B0604020202020204" pitchFamily="34" charset="0"/>
              </a:rPr>
              <a:t>პროცესებში/სამეცნიერო </a:t>
            </a:r>
            <a:r>
              <a:rPr lang="ka-GE" sz="1300" dirty="0">
                <a:latin typeface="BPG Rioni" pitchFamily="34" charset="0"/>
                <a:cs typeface="Arial" panose="020B0604020202020204" pitchFamily="34" charset="0"/>
              </a:rPr>
              <a:t>პოტენციალის ამაღლება;</a:t>
            </a:r>
          </a:p>
          <a:p>
            <a:pPr marL="285750" indent="-285750">
              <a:spcAft>
                <a:spcPts val="600"/>
              </a:spcAft>
              <a:buFont typeface="Arial" pitchFamily="34" charset="0"/>
              <a:buChar char="•"/>
            </a:pPr>
            <a:r>
              <a:rPr lang="ka-GE" sz="1300" dirty="0" smtClean="0">
                <a:latin typeface="BPG Rioni" pitchFamily="34" charset="0"/>
              </a:rPr>
              <a:t>ბაკალავრიატის </a:t>
            </a:r>
            <a:r>
              <a:rPr lang="ka-GE" sz="1300" dirty="0">
                <a:latin typeface="BPG Rioni" pitchFamily="34" charset="0"/>
              </a:rPr>
              <a:t>მე-3 და მე-4 კურსებზე გაიზარდა ინგლისური ენის სააუდიტორიო საათების რაოდენობა;</a:t>
            </a:r>
            <a:endParaRPr lang="en-US" sz="1300" dirty="0">
              <a:latin typeface="BPG Rioni" pitchFamily="34" charset="0"/>
            </a:endParaRPr>
          </a:p>
          <a:p>
            <a:pPr marL="285750" indent="-285750">
              <a:spcAft>
                <a:spcPts val="600"/>
              </a:spcAft>
              <a:buFont typeface="Arial" pitchFamily="34" charset="0"/>
              <a:buChar char="•"/>
            </a:pPr>
            <a:r>
              <a:rPr lang="ka-GE" sz="1300" dirty="0" smtClean="0">
                <a:latin typeface="BPG Rioni" pitchFamily="34" charset="0"/>
              </a:rPr>
              <a:t>ბაკალავრიატის </a:t>
            </a:r>
            <a:r>
              <a:rPr lang="ka-GE" sz="1300" dirty="0">
                <a:latin typeface="BPG Rioni" pitchFamily="34" charset="0"/>
              </a:rPr>
              <a:t>მე</a:t>
            </a:r>
            <a:r>
              <a:rPr lang="en-US" sz="1300" dirty="0">
                <a:latin typeface="BPG Rioni" pitchFamily="34" charset="0"/>
              </a:rPr>
              <a:t>-2</a:t>
            </a:r>
            <a:r>
              <a:rPr lang="ka-GE" sz="1300" dirty="0">
                <a:latin typeface="BPG Rioni" pitchFamily="34" charset="0"/>
              </a:rPr>
              <a:t> და მე</a:t>
            </a:r>
            <a:r>
              <a:rPr lang="en-US" sz="1300" dirty="0">
                <a:latin typeface="BPG Rioni" pitchFamily="34" charset="0"/>
              </a:rPr>
              <a:t>-3</a:t>
            </a:r>
            <a:r>
              <a:rPr lang="ka-GE" sz="1300" dirty="0">
                <a:latin typeface="BPG Rioni" pitchFamily="34" charset="0"/>
              </a:rPr>
              <a:t> კურსის ბოლოს შეიქმნა ინგლისური ენის ინტენსიური სწავლების "ბლოკები". </a:t>
            </a:r>
            <a:endParaRPr lang="en-US" sz="1300" dirty="0" smtClean="0">
              <a:latin typeface="BPG Rioni" pitchFamily="34" charset="0"/>
            </a:endParaRPr>
          </a:p>
          <a:p>
            <a:pPr marL="285750" indent="-285750" algn="just">
              <a:lnSpc>
                <a:spcPct val="150000"/>
              </a:lnSpc>
              <a:buFont typeface="Arial" pitchFamily="34" charset="0"/>
              <a:buChar char="•"/>
            </a:pPr>
            <a:r>
              <a:rPr lang="ka-GE" sz="1300" dirty="0">
                <a:latin typeface="BPG Rioni" pitchFamily="34" charset="0"/>
              </a:rPr>
              <a:t>განხორციელდა ინგლისური ენის სახელმძღვანელოების ცვლილება, თანამედროვე თემების და კრიტიკული აზროვნების განმავითარების ელემენტებზე დაფუძნებული  სახელმძღვანელოებით;</a:t>
            </a:r>
            <a:endParaRPr lang="en-US" sz="1300" dirty="0">
              <a:latin typeface="BPG Rioni" pitchFamily="34" charset="0"/>
            </a:endParaRPr>
          </a:p>
          <a:p>
            <a:pPr marL="285750" indent="-285750" algn="just">
              <a:lnSpc>
                <a:spcPct val="150000"/>
              </a:lnSpc>
              <a:buFont typeface="Arial" pitchFamily="34" charset="0"/>
              <a:buChar char="•"/>
            </a:pPr>
            <a:r>
              <a:rPr lang="ka-GE" sz="1300" dirty="0" smtClean="0">
                <a:latin typeface="BPG Rioni" pitchFamily="34" charset="0"/>
              </a:rPr>
              <a:t>მოხდა </a:t>
            </a:r>
            <a:r>
              <a:rPr lang="ka-GE" sz="1300" dirty="0">
                <a:latin typeface="BPG Rioni" pitchFamily="34" charset="0"/>
              </a:rPr>
              <a:t>ინგლისურ ენაში პროგრამის შეფასების ნაწილის, </a:t>
            </a:r>
            <a:r>
              <a:rPr lang="ka-GE" sz="1300" dirty="0" smtClean="0">
                <a:latin typeface="BPG Rioni" pitchFamily="34" charset="0"/>
              </a:rPr>
              <a:t>STANAG 6001 </a:t>
            </a:r>
            <a:r>
              <a:rPr lang="ka-GE" sz="1300" dirty="0">
                <a:latin typeface="BPG Rioni" pitchFamily="34" charset="0"/>
              </a:rPr>
              <a:t>გამოცდასთან </a:t>
            </a:r>
            <a:r>
              <a:rPr lang="ka-GE" sz="1300" dirty="0" smtClean="0">
                <a:latin typeface="BPG Rioni" pitchFamily="34" charset="0"/>
              </a:rPr>
              <a:t>შესაბამისობაში</a:t>
            </a:r>
            <a:r>
              <a:rPr lang="en-US" sz="1300" dirty="0" smtClean="0">
                <a:latin typeface="BPG Rioni" pitchFamily="34" charset="0"/>
              </a:rPr>
              <a:t> </a:t>
            </a:r>
            <a:r>
              <a:rPr lang="ka-GE" sz="1300" dirty="0" smtClean="0">
                <a:latin typeface="BPG Rioni" pitchFamily="34" charset="0"/>
              </a:rPr>
              <a:t>მოსაყვანა</a:t>
            </a:r>
            <a:r>
              <a:rPr lang="ka-GE" sz="1300" dirty="0">
                <a:latin typeface="BPG Rioni" pitchFamily="34" charset="0"/>
              </a:rPr>
              <a:t>;</a:t>
            </a:r>
          </a:p>
          <a:p>
            <a:pPr marL="285750" indent="-285750" algn="just">
              <a:lnSpc>
                <a:spcPct val="150000"/>
              </a:lnSpc>
              <a:buFont typeface="Arial" pitchFamily="34" charset="0"/>
              <a:buChar char="•"/>
            </a:pPr>
            <a:r>
              <a:rPr lang="ka-GE" sz="1300" dirty="0">
                <a:latin typeface="BPG Rioni" pitchFamily="34" charset="0"/>
              </a:rPr>
              <a:t>მე-3 და მე-4 კურსის იუნკერებს ჩაუტარდათ ტესტირება ინგლისურ ენაში </a:t>
            </a:r>
            <a:r>
              <a:rPr lang="en-US" sz="1300" dirty="0">
                <a:latin typeface="BPG Rioni" pitchFamily="34" charset="0"/>
              </a:rPr>
              <a:t>STANAG 6001 </a:t>
            </a:r>
            <a:r>
              <a:rPr lang="ka-GE" sz="1300" dirty="0">
                <a:latin typeface="BPG Rioni" pitchFamily="34" charset="0"/>
              </a:rPr>
              <a:t>სტანდარტების მიხედვით;</a:t>
            </a:r>
            <a:endParaRPr lang="en-US" sz="1300" dirty="0">
              <a:latin typeface="BPG Rioni" pitchFamily="34" charset="0"/>
            </a:endParaRPr>
          </a:p>
          <a:p>
            <a:pPr marL="285750" lvl="0" indent="-285750">
              <a:buFont typeface="Arial" pitchFamily="34" charset="0"/>
              <a:buChar char="•"/>
            </a:pPr>
            <a:r>
              <a:rPr lang="ka-GE" sz="1300" dirty="0" smtClean="0">
                <a:latin typeface="BPG Rioni" pitchFamily="34" charset="0"/>
              </a:rPr>
              <a:t>შეიცვალა </a:t>
            </a:r>
            <a:r>
              <a:rPr lang="ka-GE" sz="1300" dirty="0">
                <a:latin typeface="BPG Rioni" pitchFamily="34" charset="0"/>
              </a:rPr>
              <a:t>ინგლისური ენის პროგრამა/სილაბუსები. </a:t>
            </a:r>
            <a:endParaRPr lang="en-US" sz="1300" dirty="0">
              <a:latin typeface="BPG Rioni" pitchFamily="34" charset="0"/>
            </a:endParaRPr>
          </a:p>
          <a:p>
            <a:pPr marL="285750" indent="-285750">
              <a:spcAft>
                <a:spcPts val="600"/>
              </a:spcAft>
              <a:buFont typeface="Arial" pitchFamily="34" charset="0"/>
              <a:buChar char="•"/>
            </a:pPr>
            <a:endParaRPr lang="en-US" sz="1300" b="1" dirty="0">
              <a:latin typeface="BPG Rioni" pitchFamily="34" charset="0"/>
              <a:cs typeface="Arial" panose="020B0604020202020204" pitchFamily="34" charset="0"/>
            </a:endParaRPr>
          </a:p>
          <a:p>
            <a:pPr marL="285750" indent="-285750" algn="just">
              <a:spcAft>
                <a:spcPts val="600"/>
              </a:spcAft>
              <a:buFont typeface="Arial" pitchFamily="34" charset="0"/>
              <a:buChar char="•"/>
            </a:pPr>
            <a:endParaRPr lang="en-US" sz="1300" b="1" dirty="0">
              <a:latin typeface="BPG Rioni" pitchFamily="34" charset="0"/>
              <a:cs typeface="Arial" panose="020B0604020202020204" pitchFamily="34" charset="0"/>
            </a:endParaRPr>
          </a:p>
        </p:txBody>
      </p:sp>
    </p:spTree>
    <p:extLst>
      <p:ext uri="{BB962C8B-B14F-4D97-AF65-F5344CB8AC3E}">
        <p14:creationId xmlns:p14="http://schemas.microsoft.com/office/powerpoint/2010/main" val="27682407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 y="294894"/>
            <a:ext cx="9144000" cy="489204"/>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cstate="print">
            <a:extLst>
              <a:ext uri="{28A0092B-C50C-407E-A947-70E740481C1C}">
                <a14:useLocalDpi xmlns:a14="http://schemas.microsoft.com/office/drawing/2010/main" val="0"/>
              </a:ext>
            </a:extLst>
          </a:blip>
          <a:stretch>
            <a:fillRect/>
          </a:stretch>
        </p:blipFill>
        <p:spPr>
          <a:xfrm>
            <a:off x="7924804" y="184485"/>
            <a:ext cx="710022" cy="710022"/>
          </a:xfrm>
          <a:prstGeom prst="rect">
            <a:avLst/>
          </a:prstGeom>
        </p:spPr>
      </p:pic>
      <p:sp>
        <p:nvSpPr>
          <p:cNvPr id="6" name="Rectangle 5"/>
          <p:cNvSpPr/>
          <p:nvPr/>
        </p:nvSpPr>
        <p:spPr>
          <a:xfrm>
            <a:off x="609600" y="381000"/>
            <a:ext cx="7772400" cy="369332"/>
          </a:xfrm>
          <a:prstGeom prst="rect">
            <a:avLst/>
          </a:prstGeom>
        </p:spPr>
        <p:txBody>
          <a:bodyPr wrap="square">
            <a:spAutoFit/>
          </a:bodyPr>
          <a:lstStyle/>
          <a:p>
            <a:pPr algn="ctr"/>
            <a:r>
              <a:rPr lang="ka-GE" b="1" dirty="0">
                <a:latin typeface="BPG Banner Caps Alpha" pitchFamily="18" charset="0"/>
              </a:rPr>
              <a:t>ბაკალავრიატი</a:t>
            </a:r>
            <a:endParaRPr lang="en-US" b="1" dirty="0">
              <a:latin typeface="BPG Banner Caps Alpha" pitchFamily="18" charset="0"/>
            </a:endParaRPr>
          </a:p>
        </p:txBody>
      </p:sp>
      <p:pic>
        <p:nvPicPr>
          <p:cNvPr id="9" name="Picture 3" descr="d:\NJACHVADZE\Desktop\DzalebiLogo.png"/>
          <p:cNvPicPr>
            <a:picLocks noChangeAspect="1" noChangeArrowheads="1"/>
          </p:cNvPicPr>
          <p:nvPr/>
        </p:nvPicPr>
        <p:blipFill>
          <a:blip cstate="print"/>
          <a:srcRect/>
          <a:stretch>
            <a:fillRect/>
          </a:stretch>
        </p:blipFill>
        <p:spPr bwMode="auto">
          <a:xfrm>
            <a:off x="381004" y="178194"/>
            <a:ext cx="736206" cy="736206"/>
          </a:xfrm>
          <a:prstGeom prst="rect">
            <a:avLst/>
          </a:prstGeom>
          <a:ln>
            <a:noFill/>
          </a:ln>
          <a:effectLst/>
        </p:spPr>
      </p:pic>
      <p:sp>
        <p:nvSpPr>
          <p:cNvPr id="8" name="Rectangle 7"/>
          <p:cNvSpPr/>
          <p:nvPr/>
        </p:nvSpPr>
        <p:spPr>
          <a:xfrm>
            <a:off x="304800" y="1139314"/>
            <a:ext cx="8394892" cy="338554"/>
          </a:xfrm>
          <a:prstGeom prst="rect">
            <a:avLst/>
          </a:prstGeom>
        </p:spPr>
        <p:txBody>
          <a:bodyPr wrap="square">
            <a:spAutoFit/>
          </a:bodyPr>
          <a:lstStyle/>
          <a:p>
            <a:pPr algn="ctr">
              <a:defRPr/>
            </a:pPr>
            <a:r>
              <a:rPr lang="en-US" altLang="lt-LT" sz="1600" b="1" dirty="0" smtClean="0">
                <a:latin typeface="BPG Banner Caps Alpha" pitchFamily="18" charset="0"/>
                <a:cs typeface="Arial" panose="020B0604020202020204" pitchFamily="34" charset="0"/>
              </a:rPr>
              <a:t>2021 </a:t>
            </a:r>
            <a:r>
              <a:rPr lang="ka-GE" altLang="lt-LT" sz="1600" b="1" dirty="0" smtClean="0">
                <a:latin typeface="BPG Banner Caps Alpha" pitchFamily="18" charset="0"/>
                <a:cs typeface="Arial" panose="020B0604020202020204" pitchFamily="34" charset="0"/>
              </a:rPr>
              <a:t>წლის </a:t>
            </a:r>
            <a:r>
              <a:rPr lang="ka-GE" altLang="lt-LT" sz="1600" b="1" dirty="0" smtClean="0">
                <a:solidFill>
                  <a:schemeClr val="accent2"/>
                </a:solidFill>
                <a:latin typeface="BPG Banner Caps Alpha" pitchFamily="18" charset="0"/>
                <a:cs typeface="Arial" panose="020B0604020202020204" pitchFamily="34" charset="0"/>
              </a:rPr>
              <a:t>დაგეგმილი</a:t>
            </a:r>
            <a:r>
              <a:rPr lang="ka-GE" altLang="lt-LT" sz="1600" b="1" dirty="0" smtClean="0">
                <a:latin typeface="BPG Banner Caps Alpha" pitchFamily="18" charset="0"/>
                <a:cs typeface="Arial" panose="020B0604020202020204" pitchFamily="34" charset="0"/>
              </a:rPr>
              <a:t> </a:t>
            </a:r>
            <a:r>
              <a:rPr lang="ka-GE" altLang="lt-LT" sz="1600" b="1" dirty="0">
                <a:latin typeface="BPG Banner Caps Alpha" pitchFamily="18" charset="0"/>
                <a:cs typeface="Arial" panose="020B0604020202020204" pitchFamily="34" charset="0"/>
              </a:rPr>
              <a:t>ღონისძიებები</a:t>
            </a:r>
          </a:p>
        </p:txBody>
      </p:sp>
      <p:sp>
        <p:nvSpPr>
          <p:cNvPr id="10" name="Rectangle 9"/>
          <p:cNvSpPr/>
          <p:nvPr/>
        </p:nvSpPr>
        <p:spPr>
          <a:xfrm>
            <a:off x="533400" y="1568321"/>
            <a:ext cx="8101426" cy="2354491"/>
          </a:xfrm>
          <a:prstGeom prst="rect">
            <a:avLst/>
          </a:prstGeom>
        </p:spPr>
        <p:txBody>
          <a:bodyPr wrap="square">
            <a:spAutoFit/>
          </a:bodyPr>
          <a:lstStyle/>
          <a:p>
            <a:pPr marL="285750" marR="0" indent="-285750" algn="just">
              <a:spcAft>
                <a:spcPts val="600"/>
              </a:spcAft>
              <a:buFont typeface="Arial" pitchFamily="34" charset="0"/>
              <a:buChar char="•"/>
            </a:pPr>
            <a:r>
              <a:rPr lang="ka-GE" sz="1300" dirty="0">
                <a:latin typeface="BPG Rioni" pitchFamily="34" charset="0"/>
                <a:cs typeface="Arial" panose="020B0604020202020204" pitchFamily="34" charset="0"/>
              </a:rPr>
              <a:t>ახალ საბაკალავრო საგანმანათლებლო პროგრამაზე მექანიკის ინჟინერიაზე იუნკერების მიღება </a:t>
            </a:r>
            <a:endParaRPr lang="en-US" sz="1300" dirty="0">
              <a:latin typeface="BPG Rioni" pitchFamily="34" charset="0"/>
              <a:cs typeface="Arial" panose="020B0604020202020204" pitchFamily="34" charset="0"/>
            </a:endParaRPr>
          </a:p>
          <a:p>
            <a:pPr marL="285750" marR="0" indent="-285750" algn="just">
              <a:spcAft>
                <a:spcPts val="600"/>
              </a:spcAft>
              <a:buFont typeface="Arial" pitchFamily="34" charset="0"/>
              <a:buChar char="•"/>
            </a:pPr>
            <a:r>
              <a:rPr lang="ka-GE" sz="1300" dirty="0">
                <a:latin typeface="BPG Rioni" pitchFamily="34" charset="0"/>
                <a:cs typeface="Arial" panose="020B0604020202020204" pitchFamily="34" charset="0"/>
              </a:rPr>
              <a:t>იუნკერთა ჩართვა პრაქტიკულ და კვლევით საქმიანობებში, იუნკერთა სამეცნიერო-პრაქტიკული კონფერენციების ორგანიზება/იუნკერთა პრაქტიკული და</a:t>
            </a:r>
            <a:r>
              <a:rPr lang="en-US" sz="1300" dirty="0">
                <a:latin typeface="BPG Rioni" pitchFamily="34" charset="0"/>
                <a:cs typeface="Arial" panose="020B0604020202020204" pitchFamily="34" charset="0"/>
              </a:rPr>
              <a:t> </a:t>
            </a:r>
            <a:r>
              <a:rPr lang="ka-GE" sz="1300" dirty="0">
                <a:latin typeface="BPG Rioni" pitchFamily="34" charset="0"/>
                <a:cs typeface="Arial" panose="020B0604020202020204" pitchFamily="34" charset="0"/>
              </a:rPr>
              <a:t>კვლევითი უნარების განვითარება</a:t>
            </a:r>
            <a:r>
              <a:rPr lang="ka-GE" sz="1300" dirty="0">
                <a:latin typeface="BPG Rioni" pitchFamily="34" charset="0"/>
                <a:cs typeface="Calibri" panose="020F0502020204030204" pitchFamily="34" charset="0"/>
              </a:rPr>
              <a:t>;</a:t>
            </a:r>
            <a:endParaRPr lang="ka-GE" sz="1300" dirty="0">
              <a:latin typeface="BPG Rioni" pitchFamily="34" charset="0"/>
              <a:ea typeface="Times New Roman" panose="02020603050405020304" pitchFamily="18" charset="0"/>
              <a:cs typeface="Calibri" panose="020F0502020204030204" pitchFamily="34" charset="0"/>
            </a:endParaRPr>
          </a:p>
          <a:p>
            <a:pPr marL="285750" indent="-285750" algn="just">
              <a:spcAft>
                <a:spcPts val="600"/>
              </a:spcAft>
              <a:buFont typeface="Arial" pitchFamily="34" charset="0"/>
              <a:buChar char="•"/>
            </a:pPr>
            <a:r>
              <a:rPr lang="ka-GE" sz="1300" dirty="0">
                <a:latin typeface="BPG Rioni" pitchFamily="34" charset="0"/>
                <a:cs typeface="Arial" panose="020B0604020202020204" pitchFamily="34" charset="0"/>
              </a:rPr>
              <a:t>იუნკერთა და პროფესორ-მასწავლებელთა მონაწილეობა გაცვლით პროგრამებში</a:t>
            </a:r>
            <a:r>
              <a:rPr lang="en-US" sz="1300" dirty="0">
                <a:latin typeface="BPG Rioni" pitchFamily="34" charset="0"/>
                <a:cs typeface="Arial" panose="020B0604020202020204" pitchFamily="34" charset="0"/>
              </a:rPr>
              <a:t>.</a:t>
            </a:r>
            <a:endParaRPr lang="ka-GE" sz="1300" dirty="0">
              <a:latin typeface="BPG Rioni" pitchFamily="34" charset="0"/>
              <a:cs typeface="Arial" panose="020B0604020202020204" pitchFamily="34" charset="0"/>
            </a:endParaRPr>
          </a:p>
          <a:p>
            <a:pPr marL="285750" indent="-285750" algn="just">
              <a:spcAft>
                <a:spcPts val="600"/>
              </a:spcAft>
              <a:buFont typeface="Arial" pitchFamily="34" charset="0"/>
              <a:buChar char="•"/>
            </a:pPr>
            <a:r>
              <a:rPr lang="ka-GE" sz="1300" dirty="0">
                <a:latin typeface="BPG Rioni" pitchFamily="34" charset="0"/>
                <a:cs typeface="Arial" panose="020B0604020202020204" pitchFamily="34" charset="0"/>
              </a:rPr>
              <a:t>აკრედიტაცია/ავტორიზაციისთვის  მომზადება ;</a:t>
            </a:r>
            <a:endParaRPr lang="en-US" sz="1300" dirty="0">
              <a:latin typeface="BPG Rioni" pitchFamily="34" charset="0"/>
              <a:cs typeface="Arial" panose="020B0604020202020204" pitchFamily="34" charset="0"/>
            </a:endParaRPr>
          </a:p>
          <a:p>
            <a:pPr marL="285750" indent="-285750" algn="just">
              <a:spcAft>
                <a:spcPts val="600"/>
              </a:spcAft>
              <a:buFont typeface="Arial" pitchFamily="34" charset="0"/>
              <a:buChar char="•"/>
            </a:pPr>
            <a:r>
              <a:rPr lang="ka-GE" sz="1300" dirty="0" smtClean="0">
                <a:latin typeface="BPG Rioni" pitchFamily="34" charset="0"/>
                <a:cs typeface="Arial" panose="020B0604020202020204" pitchFamily="34" charset="0"/>
              </a:rPr>
              <a:t>განვლილი </a:t>
            </a:r>
            <a:r>
              <a:rPr lang="ka-GE" sz="1300" dirty="0">
                <a:latin typeface="BPG Rioni" pitchFamily="34" charset="0"/>
                <a:cs typeface="Arial" panose="020B0604020202020204" pitchFamily="34" charset="0"/>
              </a:rPr>
              <a:t>წლის ანალიზის შედეგად საბაკალავრო საგანმანათლებლო პროგრამების კურიკულუმების და სილაბუსების მოდიფიცირება 3+1 სტანდარტით; (თებერვლის ბოლო 2021)</a:t>
            </a:r>
            <a:endParaRPr lang="en-US" sz="1300" dirty="0">
              <a:latin typeface="BPG Rioni" pitchFamily="34" charset="0"/>
              <a:cs typeface="Arial" panose="020B0604020202020204" pitchFamily="34" charset="0"/>
            </a:endParaRPr>
          </a:p>
          <a:p>
            <a:pPr marL="285750" indent="-285750">
              <a:spcAft>
                <a:spcPts val="600"/>
              </a:spcAft>
              <a:buFont typeface="Arial" pitchFamily="34" charset="0"/>
              <a:buChar char="•"/>
            </a:pPr>
            <a:endParaRPr lang="en-US" sz="1300" b="1" dirty="0">
              <a:latin typeface="BPG Rioni" pitchFamily="34" charset="0"/>
              <a:cs typeface="Arial" panose="020B0604020202020204" pitchFamily="34" charset="0"/>
            </a:endParaRPr>
          </a:p>
          <a:p>
            <a:pPr marL="285750" indent="-285750" algn="just">
              <a:spcAft>
                <a:spcPts val="600"/>
              </a:spcAft>
              <a:buFont typeface="Arial" pitchFamily="34" charset="0"/>
              <a:buChar char="•"/>
            </a:pPr>
            <a:endParaRPr lang="en-US" sz="1300" b="1" dirty="0">
              <a:latin typeface="BPG Rioni" pitchFamily="34" charset="0"/>
              <a:cs typeface="Arial" panose="020B0604020202020204" pitchFamily="34" charset="0"/>
            </a:endParaRPr>
          </a:p>
        </p:txBody>
      </p:sp>
      <p:sp>
        <p:nvSpPr>
          <p:cNvPr id="11" name="Rectangle 10"/>
          <p:cNvSpPr/>
          <p:nvPr/>
        </p:nvSpPr>
        <p:spPr>
          <a:xfrm>
            <a:off x="304800" y="3672964"/>
            <a:ext cx="8394892" cy="338554"/>
          </a:xfrm>
          <a:prstGeom prst="rect">
            <a:avLst/>
          </a:prstGeom>
        </p:spPr>
        <p:txBody>
          <a:bodyPr wrap="square">
            <a:spAutoFit/>
          </a:bodyPr>
          <a:lstStyle/>
          <a:p>
            <a:pPr algn="ctr">
              <a:defRPr/>
            </a:pPr>
            <a:r>
              <a:rPr lang="en-US" altLang="lt-LT" sz="1600" b="1" dirty="0" smtClean="0">
                <a:latin typeface="BPG Banner Caps Alpha" pitchFamily="18" charset="0"/>
                <a:cs typeface="Arial" panose="020B0604020202020204" pitchFamily="34" charset="0"/>
              </a:rPr>
              <a:t>გ</a:t>
            </a:r>
            <a:r>
              <a:rPr lang="ka-GE" altLang="lt-LT" sz="1600" b="1" dirty="0" smtClean="0">
                <a:latin typeface="BPG Banner Caps Alpha" pitchFamily="18" charset="0"/>
                <a:cs typeface="Arial" panose="020B0604020202020204" pitchFamily="34" charset="0"/>
              </a:rPr>
              <a:t>ამოწვევები</a:t>
            </a:r>
            <a:endParaRPr lang="ka-GE" altLang="lt-LT" sz="1600" b="1" dirty="0">
              <a:latin typeface="BPG Banner Caps Alpha" pitchFamily="18" charset="0"/>
              <a:cs typeface="Arial" panose="020B0604020202020204" pitchFamily="34" charset="0"/>
            </a:endParaRPr>
          </a:p>
        </p:txBody>
      </p:sp>
      <p:sp>
        <p:nvSpPr>
          <p:cNvPr id="12" name="Rectangle 11"/>
          <p:cNvSpPr/>
          <p:nvPr/>
        </p:nvSpPr>
        <p:spPr>
          <a:xfrm>
            <a:off x="533400" y="4121021"/>
            <a:ext cx="8101426" cy="2508379"/>
          </a:xfrm>
          <a:prstGeom prst="rect">
            <a:avLst/>
          </a:prstGeom>
        </p:spPr>
        <p:txBody>
          <a:bodyPr wrap="square">
            <a:spAutoFit/>
          </a:bodyPr>
          <a:lstStyle/>
          <a:p>
            <a:pPr algn="just">
              <a:spcAft>
                <a:spcPts val="600"/>
              </a:spcAft>
            </a:pPr>
            <a:r>
              <a:rPr lang="ka-GE" sz="1300" b="1" dirty="0">
                <a:latin typeface="BPG Rioni" pitchFamily="34" charset="0"/>
                <a:cs typeface="Arial" panose="020B0604020202020204" pitchFamily="34" charset="0"/>
              </a:rPr>
              <a:t>დისტანციური სწავლების დროს:</a:t>
            </a:r>
          </a:p>
          <a:p>
            <a:pPr marL="285750" marR="0" indent="-285750" algn="just">
              <a:spcAft>
                <a:spcPts val="600"/>
              </a:spcAft>
              <a:buFont typeface="Arial" pitchFamily="34" charset="0"/>
              <a:buChar char="•"/>
            </a:pPr>
            <a:r>
              <a:rPr lang="ka-GE" sz="1300" dirty="0">
                <a:latin typeface="BPG Rioni" pitchFamily="34" charset="0"/>
                <a:cs typeface="Arial" panose="020B0604020202020204" pitchFamily="34" charset="0"/>
              </a:rPr>
              <a:t>იუნკერთა შეფასება;</a:t>
            </a:r>
          </a:p>
          <a:p>
            <a:pPr marL="285750" marR="0" indent="-285750" algn="just">
              <a:spcAft>
                <a:spcPts val="600"/>
              </a:spcAft>
              <a:buFont typeface="Arial" pitchFamily="34" charset="0"/>
              <a:buChar char="•"/>
            </a:pPr>
            <a:r>
              <a:rPr lang="ka-GE" sz="1300" dirty="0">
                <a:latin typeface="BPG Rioni" pitchFamily="34" charset="0"/>
                <a:cs typeface="Arial" panose="020B0604020202020204" pitchFamily="34" charset="0"/>
              </a:rPr>
              <a:t>პრაქტიკული მეცადინეობის  განხორციელება;</a:t>
            </a:r>
            <a:endParaRPr lang="en-US" sz="1300" dirty="0">
              <a:latin typeface="BPG Rioni" pitchFamily="34" charset="0"/>
              <a:cs typeface="Arial" panose="020B0604020202020204" pitchFamily="34" charset="0"/>
            </a:endParaRPr>
          </a:p>
          <a:p>
            <a:pPr marL="285750" marR="0" indent="-285750" algn="just">
              <a:spcAft>
                <a:spcPts val="600"/>
              </a:spcAft>
              <a:buFont typeface="Arial" pitchFamily="34" charset="0"/>
              <a:buChar char="•"/>
            </a:pPr>
            <a:r>
              <a:rPr lang="ka-GE" sz="1300" dirty="0">
                <a:latin typeface="BPG Rioni" pitchFamily="34" charset="0"/>
                <a:cs typeface="Arial" panose="020B0604020202020204" pitchFamily="34" charset="0"/>
              </a:rPr>
              <a:t>აკადემიური და მოწვეული პერსონალის/მასწავლებლების პროფესიული განვითარების ხელშეწყობა;</a:t>
            </a:r>
            <a:endParaRPr lang="en-US" sz="1300" dirty="0">
              <a:solidFill>
                <a:schemeClr val="accent2">
                  <a:lumMod val="50000"/>
                </a:schemeClr>
              </a:solidFill>
              <a:highlight>
                <a:srgbClr val="00FF00"/>
              </a:highlight>
              <a:latin typeface="BPG Rioni" pitchFamily="34" charset="0"/>
              <a:cs typeface="Arial" panose="020B0604020202020204" pitchFamily="34" charset="0"/>
            </a:endParaRPr>
          </a:p>
          <a:p>
            <a:pPr marL="285750" marR="0" indent="-285750" algn="just">
              <a:spcAft>
                <a:spcPts val="600"/>
              </a:spcAft>
              <a:buFont typeface="Arial" pitchFamily="34" charset="0"/>
              <a:buChar char="•"/>
            </a:pPr>
            <a:r>
              <a:rPr lang="ka-GE" sz="1300" dirty="0">
                <a:latin typeface="BPG Rioni" pitchFamily="34" charset="0"/>
                <a:cs typeface="Arial" panose="020B0604020202020204" pitchFamily="34" charset="0"/>
              </a:rPr>
              <a:t>ტექნიკური მხარდაჭერის დროული აღმოჩენა</a:t>
            </a:r>
            <a:r>
              <a:rPr lang="en-US" sz="1300" dirty="0">
                <a:latin typeface="BPG Rioni" pitchFamily="34" charset="0"/>
                <a:cs typeface="Arial" panose="020B0604020202020204" pitchFamily="34" charset="0"/>
              </a:rPr>
              <a:t>;</a:t>
            </a:r>
            <a:r>
              <a:rPr lang="ka-GE" sz="1300" dirty="0">
                <a:latin typeface="BPG Rioni" pitchFamily="34" charset="0"/>
                <a:cs typeface="Arial" panose="020B0604020202020204" pitchFamily="34" charset="0"/>
              </a:rPr>
              <a:t> </a:t>
            </a:r>
            <a:endParaRPr lang="en-US" sz="1300" dirty="0">
              <a:latin typeface="BPG Rioni" pitchFamily="34" charset="0"/>
              <a:cs typeface="Arial" panose="020B0604020202020204" pitchFamily="34" charset="0"/>
            </a:endParaRPr>
          </a:p>
          <a:p>
            <a:pPr marL="285750" marR="0" indent="-285750" algn="just">
              <a:spcAft>
                <a:spcPts val="600"/>
              </a:spcAft>
              <a:buFont typeface="Arial" pitchFamily="34" charset="0"/>
              <a:buChar char="•"/>
            </a:pPr>
            <a:r>
              <a:rPr lang="ka-GE" sz="1300" dirty="0">
                <a:latin typeface="BPG Rioni" pitchFamily="34" charset="0"/>
                <a:cs typeface="Arial" panose="020B0604020202020204" pitchFamily="34" charset="0"/>
              </a:rPr>
              <a:t>ონლაინ ლექციების ჩატარება/ფიქსირება</a:t>
            </a:r>
            <a:r>
              <a:rPr lang="en-US" sz="1300" dirty="0">
                <a:latin typeface="BPG Rioni" pitchFamily="34" charset="0"/>
                <a:cs typeface="Arial" panose="020B0604020202020204" pitchFamily="34" charset="0"/>
              </a:rPr>
              <a:t>;</a:t>
            </a:r>
          </a:p>
          <a:p>
            <a:pPr marL="285750" marR="0" indent="-285750" algn="just">
              <a:spcAft>
                <a:spcPts val="600"/>
              </a:spcAft>
              <a:buFont typeface="Arial" pitchFamily="34" charset="0"/>
              <a:buChar char="•"/>
            </a:pPr>
            <a:r>
              <a:rPr lang="ka-GE" sz="1300" dirty="0">
                <a:latin typeface="BPG Rioni" pitchFamily="34" charset="0"/>
                <a:cs typeface="Arial" panose="020B0604020202020204" pitchFamily="34" charset="0"/>
              </a:rPr>
              <a:t> ლექციის წარმართვის პროცესში იუნკერთა/მსმენელთა კონტროლი</a:t>
            </a:r>
            <a:r>
              <a:rPr lang="en-US" sz="1300" dirty="0">
                <a:solidFill>
                  <a:schemeClr val="accent2">
                    <a:lumMod val="50000"/>
                  </a:schemeClr>
                </a:solidFill>
                <a:latin typeface="BPG Rioni" pitchFamily="34" charset="0"/>
                <a:cs typeface="Arial" panose="020B0604020202020204" pitchFamily="34" charset="0"/>
              </a:rPr>
              <a:t>.</a:t>
            </a:r>
            <a:r>
              <a:rPr lang="ka-GE" sz="1300" dirty="0">
                <a:solidFill>
                  <a:schemeClr val="accent2">
                    <a:lumMod val="50000"/>
                  </a:schemeClr>
                </a:solidFill>
                <a:latin typeface="BPG Rioni" pitchFamily="34" charset="0"/>
                <a:cs typeface="Arial" panose="020B0604020202020204" pitchFamily="34" charset="0"/>
              </a:rPr>
              <a:t> </a:t>
            </a:r>
            <a:endParaRPr lang="en-US" sz="1300" dirty="0">
              <a:solidFill>
                <a:schemeClr val="accent2">
                  <a:lumMod val="50000"/>
                </a:schemeClr>
              </a:solidFill>
              <a:latin typeface="BPG Rioni" pitchFamily="34" charset="0"/>
              <a:cs typeface="Arial" panose="020B0604020202020204" pitchFamily="34" charset="0"/>
            </a:endParaRPr>
          </a:p>
          <a:p>
            <a:pPr>
              <a:spcAft>
                <a:spcPts val="600"/>
              </a:spcAft>
            </a:pPr>
            <a:endParaRPr lang="en-US" sz="1300" b="1" dirty="0">
              <a:latin typeface="BPG Rioni" pitchFamily="34" charset="0"/>
              <a:cs typeface="Arial" panose="020B0604020202020204" pitchFamily="34" charset="0"/>
            </a:endParaRPr>
          </a:p>
          <a:p>
            <a:pPr algn="just">
              <a:spcAft>
                <a:spcPts val="600"/>
              </a:spcAft>
            </a:pPr>
            <a:endParaRPr lang="en-US" sz="1300" b="1" dirty="0">
              <a:latin typeface="BPG Rioni" pitchFamily="34" charset="0"/>
              <a:cs typeface="Arial" panose="020B0604020202020204" pitchFamily="34" charset="0"/>
            </a:endParaRPr>
          </a:p>
        </p:txBody>
      </p:sp>
    </p:spTree>
    <p:extLst>
      <p:ext uri="{BB962C8B-B14F-4D97-AF65-F5344CB8AC3E}">
        <p14:creationId xmlns:p14="http://schemas.microsoft.com/office/powerpoint/2010/main" val="28953116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tile tx="0" ty="0" sx="100000" sy="100000" flip="none" algn="tl"/>
        </a:blipFill>
        <a:effectLst/>
      </p:bgPr>
    </p:bg>
    <p:spTree>
      <p:nvGrpSpPr>
        <p:cNvPr id="1" name=""/>
        <p:cNvGrpSpPr/>
        <p:nvPr/>
      </p:nvGrpSpPr>
      <p:grpSpPr>
        <a:xfrm>
          <a:off x="0" y="0"/>
          <a:ext cx="0" cy="0"/>
          <a:chOff x="0" y="0"/>
          <a:chExt cx="0" cy="0"/>
        </a:xfrm>
      </p:grpSpPr>
      <p:sp>
        <p:nvSpPr>
          <p:cNvPr id="4" name="Rectangle 3"/>
          <p:cNvSpPr/>
          <p:nvPr/>
        </p:nvSpPr>
        <p:spPr>
          <a:xfrm>
            <a:off x="0" y="294894"/>
            <a:ext cx="9144000" cy="489204"/>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cstate="print">
            <a:extLst>
              <a:ext uri="{28A0092B-C50C-407E-A947-70E740481C1C}">
                <a14:useLocalDpi xmlns:a14="http://schemas.microsoft.com/office/drawing/2010/main" val="0"/>
              </a:ext>
            </a:extLst>
          </a:blip>
          <a:stretch>
            <a:fillRect/>
          </a:stretch>
        </p:blipFill>
        <p:spPr>
          <a:xfrm>
            <a:off x="7924800" y="184485"/>
            <a:ext cx="710022" cy="710022"/>
          </a:xfrm>
          <a:prstGeom prst="rect">
            <a:avLst/>
          </a:prstGeom>
        </p:spPr>
      </p:pic>
      <p:sp>
        <p:nvSpPr>
          <p:cNvPr id="6" name="Rectangle 5"/>
          <p:cNvSpPr/>
          <p:nvPr/>
        </p:nvSpPr>
        <p:spPr>
          <a:xfrm>
            <a:off x="3278778" y="354830"/>
            <a:ext cx="2778325" cy="369332"/>
          </a:xfrm>
          <a:prstGeom prst="rect">
            <a:avLst/>
          </a:prstGeom>
        </p:spPr>
        <p:txBody>
          <a:bodyPr wrap="none">
            <a:spAutoFit/>
          </a:bodyPr>
          <a:lstStyle/>
          <a:p>
            <a:pPr algn="ctr"/>
            <a:r>
              <a:rPr lang="ka-GE" b="1" dirty="0" smtClean="0">
                <a:latin typeface="BPG SuperSquare Caps 2013" pitchFamily="18" charset="0"/>
              </a:rPr>
              <a:t>შტაბის </a:t>
            </a:r>
            <a:r>
              <a:rPr lang="en-US" b="1" dirty="0" smtClean="0">
                <a:latin typeface="BPG SuperSquare Caps 2013" pitchFamily="18" charset="0"/>
              </a:rPr>
              <a:t>G-4 </a:t>
            </a:r>
            <a:r>
              <a:rPr lang="ka-GE" b="1" dirty="0" smtClean="0">
                <a:latin typeface="BPG SuperSquare Caps 2013" pitchFamily="18" charset="0"/>
              </a:rPr>
              <a:t>სამსახური</a:t>
            </a:r>
            <a:endParaRPr lang="ka-GE" b="1" dirty="0">
              <a:latin typeface="BPG SuperSquare Caps 2013" pitchFamily="18" charset="0"/>
            </a:endParaRPr>
          </a:p>
        </p:txBody>
      </p:sp>
      <p:pic>
        <p:nvPicPr>
          <p:cNvPr id="9" name="Picture 3" descr="d:\NJACHVADZE\Desktop\DzalebiLogo.png"/>
          <p:cNvPicPr>
            <a:picLocks noChangeAspect="1" noChangeArrowheads="1"/>
          </p:cNvPicPr>
          <p:nvPr/>
        </p:nvPicPr>
        <p:blipFill>
          <a:blip cstate="print"/>
          <a:srcRect/>
          <a:stretch>
            <a:fillRect/>
          </a:stretch>
        </p:blipFill>
        <p:spPr bwMode="auto">
          <a:xfrm>
            <a:off x="381000" y="178194"/>
            <a:ext cx="736206" cy="736206"/>
          </a:xfrm>
          <a:prstGeom prst="rect">
            <a:avLst/>
          </a:prstGeom>
          <a:ln>
            <a:noFill/>
          </a:ln>
          <a:effectLst/>
        </p:spPr>
      </p:pic>
      <p:sp>
        <p:nvSpPr>
          <p:cNvPr id="10" name="Rectangle 9"/>
          <p:cNvSpPr/>
          <p:nvPr/>
        </p:nvSpPr>
        <p:spPr>
          <a:xfrm>
            <a:off x="2822966" y="1219200"/>
            <a:ext cx="3498073" cy="369332"/>
          </a:xfrm>
          <a:prstGeom prst="rect">
            <a:avLst/>
          </a:prstGeom>
        </p:spPr>
        <p:txBody>
          <a:bodyPr wrap="none">
            <a:spAutoFit/>
          </a:bodyPr>
          <a:lstStyle/>
          <a:p>
            <a:pPr algn="ctr"/>
            <a:r>
              <a:rPr lang="ka-GE" b="1" dirty="0" smtClean="0">
                <a:latin typeface="BPG SuperSquare Caps 2013" pitchFamily="18" charset="0"/>
              </a:rPr>
              <a:t>პრობლემები და გამოწვევები</a:t>
            </a:r>
            <a:endParaRPr lang="ka-GE" b="1" dirty="0">
              <a:latin typeface="BPG SuperSquare Caps 2013" pitchFamily="18" charset="0"/>
            </a:endParaRPr>
          </a:p>
        </p:txBody>
      </p:sp>
      <p:sp>
        <p:nvSpPr>
          <p:cNvPr id="8" name="Rectangle 7"/>
          <p:cNvSpPr/>
          <p:nvPr/>
        </p:nvSpPr>
        <p:spPr>
          <a:xfrm>
            <a:off x="253765" y="1809750"/>
            <a:ext cx="4244748" cy="307777"/>
          </a:xfrm>
          <a:prstGeom prst="rect">
            <a:avLst/>
          </a:prstGeom>
          <a:solidFill>
            <a:schemeClr val="bg1">
              <a:lumMod val="75000"/>
            </a:schemeClr>
          </a:solidFill>
        </p:spPr>
        <p:txBody>
          <a:bodyPr wrap="square">
            <a:spAutoFit/>
          </a:bodyPr>
          <a:lstStyle/>
          <a:p>
            <a:pPr algn="ctr" fontAlgn="ctr"/>
            <a:r>
              <a:rPr lang="ka-GE" sz="1400" b="1" dirty="0">
                <a:latin typeface="Sylfaen" panose="010A0502050306030303" pitchFamily="18" charset="0"/>
              </a:rPr>
              <a:t>2020 წლის </a:t>
            </a:r>
            <a:r>
              <a:rPr lang="ka-GE" sz="1400" b="1" dirty="0" smtClean="0">
                <a:latin typeface="Sylfaen" panose="010A0502050306030303" pitchFamily="18" charset="0"/>
              </a:rPr>
              <a:t>პრობლემები</a:t>
            </a:r>
            <a:endParaRPr lang="ka-GE" sz="1400" b="1" dirty="0">
              <a:latin typeface="Sylfaen" panose="010A0502050306030303" pitchFamily="18" charset="0"/>
            </a:endParaRPr>
          </a:p>
        </p:txBody>
      </p:sp>
      <p:sp>
        <p:nvSpPr>
          <p:cNvPr id="12" name="Rectangle 11"/>
          <p:cNvSpPr/>
          <p:nvPr/>
        </p:nvSpPr>
        <p:spPr>
          <a:xfrm>
            <a:off x="4595497" y="1809750"/>
            <a:ext cx="4243703" cy="307777"/>
          </a:xfrm>
          <a:prstGeom prst="rect">
            <a:avLst/>
          </a:prstGeom>
          <a:solidFill>
            <a:schemeClr val="bg1">
              <a:lumMod val="75000"/>
            </a:schemeClr>
          </a:solidFill>
        </p:spPr>
        <p:txBody>
          <a:bodyPr wrap="square">
            <a:spAutoFit/>
          </a:bodyPr>
          <a:lstStyle/>
          <a:p>
            <a:pPr algn="ctr" fontAlgn="ctr"/>
            <a:r>
              <a:rPr lang="ka-GE" sz="1400" b="1" dirty="0">
                <a:latin typeface="Sylfaen" panose="010A0502050306030303" pitchFamily="18" charset="0"/>
              </a:rPr>
              <a:t>2021 წლის </a:t>
            </a:r>
            <a:r>
              <a:rPr lang="ka-GE" sz="1400" b="1" dirty="0" smtClean="0">
                <a:latin typeface="Sylfaen" panose="010A0502050306030303" pitchFamily="18" charset="0"/>
              </a:rPr>
              <a:t>გამოწვევები</a:t>
            </a:r>
            <a:endParaRPr lang="ka-GE" sz="1400" b="1" dirty="0">
              <a:latin typeface="Sylfaen" panose="010A0502050306030303" pitchFamily="18" charset="0"/>
            </a:endParaRPr>
          </a:p>
        </p:txBody>
      </p:sp>
      <p:sp>
        <p:nvSpPr>
          <p:cNvPr id="13" name="Rectangle 12"/>
          <p:cNvSpPr/>
          <p:nvPr/>
        </p:nvSpPr>
        <p:spPr>
          <a:xfrm>
            <a:off x="4803313" y="2281480"/>
            <a:ext cx="3758022" cy="2492990"/>
          </a:xfrm>
          <a:prstGeom prst="rect">
            <a:avLst/>
          </a:prstGeom>
        </p:spPr>
        <p:txBody>
          <a:bodyPr wrap="square">
            <a:spAutoFit/>
          </a:bodyPr>
          <a:lstStyle/>
          <a:p>
            <a:pPr marL="176213" indent="-176213" algn="just">
              <a:buFont typeface="Wingdings" pitchFamily="2" charset="2"/>
              <a:buChar char="Ø"/>
            </a:pPr>
            <a:r>
              <a:rPr lang="ka-GE" sz="1300" dirty="0" smtClean="0">
                <a:latin typeface="BPG Rioni" pitchFamily="34" charset="0"/>
              </a:rPr>
              <a:t>არსებული მოთხოვნების თანახმად, სამოქმედო გეგმების შემუშავების და სამომავლო მოქმედებების განსაზღვრის მიუხედავად, გამოწვევაა აღსრულების პროცესში შესაძლო მნიშვნელოვანი შეფერხებების არსებობა, რაც გამოწვეულია არაპროგნოზირებადი ზოგადი ვითარებით, რაც დაკავშირებულია პანდემიის არსებობის, გავრცელების პრევენციული ღონისძიებების  და მასთან ბრძოლის ხერხებთან და პირობებთან. </a:t>
            </a:r>
          </a:p>
          <a:p>
            <a:pPr marL="342900" indent="-342900" algn="just">
              <a:buFont typeface="Wingdings" pitchFamily="2" charset="2"/>
              <a:buChar char="Ø"/>
            </a:pPr>
            <a:endParaRPr lang="en-US" sz="1300" dirty="0">
              <a:latin typeface="BPG Rioni" pitchFamily="34" charset="0"/>
            </a:endParaRPr>
          </a:p>
        </p:txBody>
      </p:sp>
      <p:sp>
        <p:nvSpPr>
          <p:cNvPr id="14" name="Rectangle 13"/>
          <p:cNvSpPr/>
          <p:nvPr/>
        </p:nvSpPr>
        <p:spPr>
          <a:xfrm>
            <a:off x="383713" y="2266950"/>
            <a:ext cx="3886200" cy="1892826"/>
          </a:xfrm>
          <a:prstGeom prst="rect">
            <a:avLst/>
          </a:prstGeom>
        </p:spPr>
        <p:txBody>
          <a:bodyPr wrap="square">
            <a:spAutoFit/>
          </a:bodyPr>
          <a:lstStyle/>
          <a:p>
            <a:pPr marL="230188" indent="-230188" algn="just">
              <a:buFont typeface="Wingdings" pitchFamily="2" charset="2"/>
              <a:buChar char="Ø"/>
            </a:pPr>
            <a:r>
              <a:rPr lang="ka-GE" sz="1300" dirty="0" smtClean="0">
                <a:latin typeface="BPG Rioni" pitchFamily="34" charset="0"/>
              </a:rPr>
              <a:t>ზოგადად სახელმწიფოში არსებული, პანდემიით გამოწვეული ვითარების გამო, შესაბამისი დოკუმენტაციის მომზადებისა და სათანადო პროცედურების განხორციელების მიუხედავად, სრულად ვერ მოხერხდა აკადემიის 2020 წლის ბიუჯეტით გათვალისწინებული სხვადასხვა მატერიალური საშუალებებით უზრუნველყოფა. </a:t>
            </a:r>
          </a:p>
          <a:p>
            <a:pPr marL="342900" indent="-342900" algn="just">
              <a:buFont typeface="Wingdings" pitchFamily="2" charset="2"/>
              <a:buChar char="Ø"/>
            </a:pPr>
            <a:endParaRPr lang="en-US" sz="1300" dirty="0">
              <a:latin typeface="BPG Rioni" pitchFamily="34" charset="0"/>
            </a:endParaRPr>
          </a:p>
        </p:txBody>
      </p:sp>
      <p:sp>
        <p:nvSpPr>
          <p:cNvPr id="15" name="Rectangle 14"/>
          <p:cNvSpPr/>
          <p:nvPr/>
        </p:nvSpPr>
        <p:spPr>
          <a:xfrm>
            <a:off x="4526281" y="1809751"/>
            <a:ext cx="45719" cy="268604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51375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 y="294894"/>
            <a:ext cx="9144000" cy="489204"/>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cstate="print">
            <a:extLst>
              <a:ext uri="{28A0092B-C50C-407E-A947-70E740481C1C}">
                <a14:useLocalDpi xmlns:a14="http://schemas.microsoft.com/office/drawing/2010/main" val="0"/>
              </a:ext>
            </a:extLst>
          </a:blip>
          <a:stretch>
            <a:fillRect/>
          </a:stretch>
        </p:blipFill>
        <p:spPr>
          <a:xfrm>
            <a:off x="7924804" y="184485"/>
            <a:ext cx="710022" cy="710022"/>
          </a:xfrm>
          <a:prstGeom prst="rect">
            <a:avLst/>
          </a:prstGeom>
        </p:spPr>
      </p:pic>
      <p:sp>
        <p:nvSpPr>
          <p:cNvPr id="6" name="Rectangle 5"/>
          <p:cNvSpPr/>
          <p:nvPr/>
        </p:nvSpPr>
        <p:spPr>
          <a:xfrm>
            <a:off x="609600" y="381000"/>
            <a:ext cx="7772400" cy="369332"/>
          </a:xfrm>
          <a:prstGeom prst="rect">
            <a:avLst/>
          </a:prstGeom>
        </p:spPr>
        <p:txBody>
          <a:bodyPr wrap="square">
            <a:spAutoFit/>
          </a:bodyPr>
          <a:lstStyle/>
          <a:p>
            <a:pPr algn="ctr"/>
            <a:r>
              <a:rPr lang="ka-GE" b="1" dirty="0" smtClean="0">
                <a:latin typeface="BPG Banner Caps Alpha" pitchFamily="18" charset="0"/>
              </a:rPr>
              <a:t>მაგისტრატურა</a:t>
            </a:r>
            <a:endParaRPr lang="en-US" b="1" dirty="0">
              <a:latin typeface="BPG Banner Caps Alpha" pitchFamily="18" charset="0"/>
            </a:endParaRPr>
          </a:p>
        </p:txBody>
      </p:sp>
      <p:pic>
        <p:nvPicPr>
          <p:cNvPr id="9" name="Picture 3" descr="d:\NJACHVADZE\Desktop\DzalebiLogo.png"/>
          <p:cNvPicPr>
            <a:picLocks noChangeAspect="1" noChangeArrowheads="1"/>
          </p:cNvPicPr>
          <p:nvPr/>
        </p:nvPicPr>
        <p:blipFill>
          <a:blip cstate="print"/>
          <a:srcRect/>
          <a:stretch>
            <a:fillRect/>
          </a:stretch>
        </p:blipFill>
        <p:spPr bwMode="auto">
          <a:xfrm>
            <a:off x="381004" y="178194"/>
            <a:ext cx="736206" cy="736206"/>
          </a:xfrm>
          <a:prstGeom prst="rect">
            <a:avLst/>
          </a:prstGeom>
          <a:ln>
            <a:noFill/>
          </a:ln>
          <a:effectLst/>
        </p:spPr>
      </p:pic>
      <p:sp>
        <p:nvSpPr>
          <p:cNvPr id="13" name="Rectangle 12"/>
          <p:cNvSpPr/>
          <p:nvPr/>
        </p:nvSpPr>
        <p:spPr>
          <a:xfrm>
            <a:off x="400263" y="1066800"/>
            <a:ext cx="8153400" cy="1692771"/>
          </a:xfrm>
          <a:prstGeom prst="rect">
            <a:avLst/>
          </a:prstGeom>
          <a:noFill/>
          <a:ln>
            <a:noFill/>
          </a:ln>
        </p:spPr>
        <p:txBody>
          <a:bodyPr wrap="square">
            <a:spAutoFit/>
          </a:bodyPr>
          <a:lstStyle/>
          <a:p>
            <a:pPr algn="just"/>
            <a:r>
              <a:rPr lang="ka-GE" sz="1300" b="1" dirty="0" smtClean="0">
                <a:latin typeface="BPG Rioni" pitchFamily="34" charset="0"/>
              </a:rPr>
              <a:t>დანიშნულება - </a:t>
            </a:r>
            <a:r>
              <a:rPr lang="ka-GE" sz="1300" dirty="0" smtClean="0">
                <a:latin typeface="BPG Rioni" pitchFamily="34" charset="0"/>
              </a:rPr>
              <a:t>მაგისტრატურა </a:t>
            </a:r>
            <a:r>
              <a:rPr lang="ka-GE" sz="1300" dirty="0">
                <a:latin typeface="BPG Rioni" pitchFamily="34" charset="0"/>
              </a:rPr>
              <a:t>არის აკადემიური უმაღლესი განათლების მეორე საფეხური, სასწავლო პროგრამების ერთობლიობა, რომელიც შეიცავს სამეცნიერო კვლევის ელემენტებს</a:t>
            </a:r>
            <a:r>
              <a:rPr lang="ka-GE" sz="1300" dirty="0" smtClean="0">
                <a:latin typeface="BPG Rioni" pitchFamily="34" charset="0"/>
              </a:rPr>
              <a:t>.</a:t>
            </a:r>
          </a:p>
          <a:p>
            <a:pPr algn="just"/>
            <a:endParaRPr lang="en-US" sz="1300" b="1" dirty="0">
              <a:latin typeface="BPG Rioni" pitchFamily="34" charset="0"/>
            </a:endParaRPr>
          </a:p>
          <a:p>
            <a:pPr algn="just"/>
            <a:r>
              <a:rPr lang="ka-GE" sz="1300" b="1" dirty="0" smtClean="0">
                <a:latin typeface="BPG Rioni" pitchFamily="34" charset="0"/>
              </a:rPr>
              <a:t>მიზანი</a:t>
            </a:r>
            <a:r>
              <a:rPr lang="ka-GE" sz="1300" dirty="0" smtClean="0">
                <a:latin typeface="BPG Rioni" pitchFamily="34" charset="0"/>
              </a:rPr>
              <a:t> - მაგისტრატურის მიზანს წარმოადგენს ბაკალავრის </a:t>
            </a:r>
            <a:r>
              <a:rPr lang="ka-GE" sz="1300" dirty="0">
                <a:latin typeface="BPG Rioni" pitchFamily="34" charset="0"/>
              </a:rPr>
              <a:t>შემდგომი დონის </a:t>
            </a:r>
            <a:r>
              <a:rPr lang="ka-GE" sz="1300" dirty="0" smtClean="0">
                <a:latin typeface="BPG Rioni" pitchFamily="34" charset="0"/>
              </a:rPr>
              <a:t>მაღალი კვალიფიკაციის მქონე სპეციალისტის/მკვლევარის </a:t>
            </a:r>
            <a:r>
              <a:rPr lang="ka-GE" sz="1300" dirty="0">
                <a:latin typeface="BPG Rioni" pitchFamily="34" charset="0"/>
              </a:rPr>
              <a:t>მომზადებას </a:t>
            </a:r>
            <a:r>
              <a:rPr lang="ka-GE" sz="1300" dirty="0" smtClean="0">
                <a:latin typeface="BPG Rioni" pitchFamily="34" charset="0"/>
              </a:rPr>
              <a:t>თავდაცვის სამინისტროსა და საქართველოს სხვა  სახელმწიფო ინსტიტუტებში მუშაობისთვის.</a:t>
            </a:r>
          </a:p>
          <a:p>
            <a:pPr algn="just"/>
            <a:endParaRPr lang="ka-GE" sz="1300" dirty="0">
              <a:latin typeface="BPG Rioni" pitchFamily="34" charset="0"/>
            </a:endParaRPr>
          </a:p>
          <a:p>
            <a:pPr algn="just"/>
            <a:endParaRPr lang="en-US" sz="1300" b="1" dirty="0">
              <a:latin typeface="BPG Rioni" pitchFamily="34" charset="0"/>
            </a:endParaRPr>
          </a:p>
        </p:txBody>
      </p:sp>
      <p:sp>
        <p:nvSpPr>
          <p:cNvPr id="15" name="Rounded Rectangle 14"/>
          <p:cNvSpPr/>
          <p:nvPr/>
        </p:nvSpPr>
        <p:spPr>
          <a:xfrm>
            <a:off x="2362201" y="2503654"/>
            <a:ext cx="4191000" cy="468146"/>
          </a:xfrm>
          <a:prstGeom prst="roundRect">
            <a:avLst/>
          </a:prstGeom>
          <a:solidFill>
            <a:schemeClr val="bg2">
              <a:lumMod val="9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b="1" dirty="0" smtClean="0">
                <a:solidFill>
                  <a:sysClr val="windowText" lastClr="000000"/>
                </a:solidFill>
                <a:latin typeface="BPG Rioni" pitchFamily="34" charset="0"/>
              </a:rPr>
              <a:t>მაგისტრატურის ხელმძღვანელი</a:t>
            </a:r>
            <a:endParaRPr lang="en-US" b="1" dirty="0">
              <a:solidFill>
                <a:sysClr val="windowText" lastClr="000000"/>
              </a:solidFill>
              <a:latin typeface="BPG Rioni" pitchFamily="34" charset="0"/>
            </a:endParaRPr>
          </a:p>
        </p:txBody>
      </p:sp>
      <p:sp>
        <p:nvSpPr>
          <p:cNvPr id="16" name="Rounded Rectangle 15"/>
          <p:cNvSpPr/>
          <p:nvPr/>
        </p:nvSpPr>
        <p:spPr>
          <a:xfrm>
            <a:off x="394090" y="4343400"/>
            <a:ext cx="2671875" cy="1247481"/>
          </a:xfrm>
          <a:prstGeom prst="roundRect">
            <a:avLst/>
          </a:prstGeom>
          <a:solidFill>
            <a:schemeClr val="accent2">
              <a:lumMod val="20000"/>
              <a:lumOff val="80000"/>
            </a:schemeClr>
          </a:solidFill>
          <a:ln w="63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1400" dirty="0" smtClean="0">
                <a:ln>
                  <a:solidFill>
                    <a:schemeClr val="tx1"/>
                  </a:solidFill>
                </a:ln>
                <a:solidFill>
                  <a:sysClr val="windowText" lastClr="000000"/>
                </a:solidFill>
                <a:latin typeface="BPG Rioni" pitchFamily="34" charset="0"/>
              </a:rPr>
              <a:t>სახელმწიფო </a:t>
            </a:r>
            <a:r>
              <a:rPr lang="ka-GE" sz="1400" dirty="0" smtClean="0">
                <a:ln>
                  <a:solidFill>
                    <a:schemeClr val="tx1"/>
                  </a:solidFill>
                </a:ln>
                <a:solidFill>
                  <a:sysClr val="windowText" lastClr="000000"/>
                </a:solidFill>
                <a:latin typeface="BPG Rioni" pitchFamily="34" charset="0"/>
              </a:rPr>
              <a:t>რესურსების მართვის </a:t>
            </a:r>
            <a:r>
              <a:rPr lang="ka-GE" sz="1400" dirty="0" smtClean="0">
                <a:ln>
                  <a:solidFill>
                    <a:schemeClr val="tx1"/>
                  </a:solidFill>
                </a:ln>
                <a:solidFill>
                  <a:sysClr val="windowText" lastClr="000000"/>
                </a:solidFill>
                <a:latin typeface="BPG Rioni" pitchFamily="34" charset="0"/>
              </a:rPr>
              <a:t>პროგრამა</a:t>
            </a:r>
          </a:p>
          <a:p>
            <a:pPr algn="ctr"/>
            <a:r>
              <a:rPr lang="ka-GE" sz="1400" dirty="0" smtClean="0">
                <a:ln>
                  <a:solidFill>
                    <a:schemeClr val="tx1"/>
                  </a:solidFill>
                </a:ln>
                <a:solidFill>
                  <a:sysClr val="windowText" lastClr="000000"/>
                </a:solidFill>
                <a:latin typeface="BPG Rioni" pitchFamily="34" charset="0"/>
              </a:rPr>
              <a:t>(ემზადება აკრედიტაციისთვის)</a:t>
            </a:r>
            <a:endParaRPr lang="en-US" sz="1400" dirty="0">
              <a:ln>
                <a:solidFill>
                  <a:schemeClr val="tx1"/>
                </a:solidFill>
              </a:ln>
              <a:solidFill>
                <a:sysClr val="windowText" lastClr="000000"/>
              </a:solidFill>
              <a:latin typeface="BPG Rioni" pitchFamily="34" charset="0"/>
            </a:endParaRPr>
          </a:p>
        </p:txBody>
      </p:sp>
      <p:sp>
        <p:nvSpPr>
          <p:cNvPr id="17" name="Rounded Rectangle 16"/>
          <p:cNvSpPr/>
          <p:nvPr/>
        </p:nvSpPr>
        <p:spPr>
          <a:xfrm>
            <a:off x="6035123" y="4343400"/>
            <a:ext cx="2509015" cy="1243829"/>
          </a:xfrm>
          <a:prstGeom prst="roundRect">
            <a:avLst/>
          </a:prstGeom>
          <a:solidFill>
            <a:schemeClr val="accent3">
              <a:lumMod val="40000"/>
              <a:lumOff val="60000"/>
            </a:schemeClr>
          </a:solidFill>
          <a:ln w="6350">
            <a:solidFill>
              <a:schemeClr val="accent3">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1400" b="1" dirty="0" smtClean="0">
                <a:solidFill>
                  <a:schemeClr val="tx1"/>
                </a:solidFill>
                <a:latin typeface="BPG Rioni" pitchFamily="34" charset="0"/>
              </a:rPr>
              <a:t>თავდაცვის ანალიზის მიმართულება</a:t>
            </a:r>
          </a:p>
          <a:p>
            <a:pPr algn="ctr"/>
            <a:r>
              <a:rPr lang="ka-GE" sz="1400" b="1" dirty="0" smtClean="0">
                <a:solidFill>
                  <a:schemeClr val="tx1"/>
                </a:solidFill>
                <a:latin typeface="BPG Rioni" pitchFamily="34" charset="0"/>
              </a:rPr>
              <a:t>(მოქმედი პროგრამა)</a:t>
            </a:r>
            <a:endParaRPr lang="en-US" sz="1400" b="1" dirty="0">
              <a:solidFill>
                <a:schemeClr val="tx1"/>
              </a:solidFill>
              <a:latin typeface="BPG Rioni" pitchFamily="34" charset="0"/>
            </a:endParaRPr>
          </a:p>
        </p:txBody>
      </p:sp>
      <p:sp>
        <p:nvSpPr>
          <p:cNvPr id="18" name="Rounded Rectangle 17"/>
          <p:cNvSpPr/>
          <p:nvPr/>
        </p:nvSpPr>
        <p:spPr>
          <a:xfrm>
            <a:off x="3330197" y="4343400"/>
            <a:ext cx="2483613" cy="1243829"/>
          </a:xfrm>
          <a:prstGeom prst="roundRect">
            <a:avLst/>
          </a:prstGeom>
          <a:solidFill>
            <a:schemeClr val="accent2">
              <a:lumMod val="20000"/>
              <a:lumOff val="80000"/>
            </a:schemeClr>
          </a:solidFill>
          <a:ln w="63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1400" dirty="0" smtClean="0">
                <a:ln>
                  <a:solidFill>
                    <a:schemeClr val="tx1"/>
                  </a:solidFill>
                </a:ln>
                <a:solidFill>
                  <a:sysClr val="windowText" lastClr="000000"/>
                </a:solidFill>
                <a:latin typeface="BPG Rioni" pitchFamily="34" charset="0"/>
              </a:rPr>
              <a:t>უსაფრთხოების კვლევების მიმართულება (წარდგენილია აკრედიტაციაზე)</a:t>
            </a:r>
            <a:endParaRPr lang="en-US" sz="1400" dirty="0">
              <a:ln>
                <a:solidFill>
                  <a:schemeClr val="tx1"/>
                </a:solidFill>
              </a:ln>
              <a:solidFill>
                <a:sysClr val="windowText" lastClr="000000"/>
              </a:solidFill>
              <a:latin typeface="BPG Rioni" pitchFamily="34" charset="0"/>
            </a:endParaRPr>
          </a:p>
        </p:txBody>
      </p:sp>
    </p:spTree>
    <p:extLst>
      <p:ext uri="{BB962C8B-B14F-4D97-AF65-F5344CB8AC3E}">
        <p14:creationId xmlns:p14="http://schemas.microsoft.com/office/powerpoint/2010/main" val="18744530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 y="294894"/>
            <a:ext cx="9144000" cy="489204"/>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cstate="print">
            <a:extLst>
              <a:ext uri="{28A0092B-C50C-407E-A947-70E740481C1C}">
                <a14:useLocalDpi xmlns:a14="http://schemas.microsoft.com/office/drawing/2010/main" val="0"/>
              </a:ext>
            </a:extLst>
          </a:blip>
          <a:stretch>
            <a:fillRect/>
          </a:stretch>
        </p:blipFill>
        <p:spPr>
          <a:xfrm>
            <a:off x="7924804" y="184485"/>
            <a:ext cx="710022" cy="710022"/>
          </a:xfrm>
          <a:prstGeom prst="rect">
            <a:avLst/>
          </a:prstGeom>
        </p:spPr>
      </p:pic>
      <p:sp>
        <p:nvSpPr>
          <p:cNvPr id="6" name="Rectangle 5"/>
          <p:cNvSpPr/>
          <p:nvPr/>
        </p:nvSpPr>
        <p:spPr>
          <a:xfrm>
            <a:off x="609600" y="381000"/>
            <a:ext cx="7772400" cy="369332"/>
          </a:xfrm>
          <a:prstGeom prst="rect">
            <a:avLst/>
          </a:prstGeom>
        </p:spPr>
        <p:txBody>
          <a:bodyPr wrap="square">
            <a:spAutoFit/>
          </a:bodyPr>
          <a:lstStyle/>
          <a:p>
            <a:pPr algn="ctr"/>
            <a:r>
              <a:rPr lang="ka-GE" b="1" dirty="0" smtClean="0">
                <a:latin typeface="BPG Banner Caps Alpha" pitchFamily="18" charset="0"/>
              </a:rPr>
              <a:t>მაგისტრატურა</a:t>
            </a:r>
            <a:endParaRPr lang="en-US" b="1" dirty="0">
              <a:latin typeface="BPG Banner Caps Alpha" pitchFamily="18" charset="0"/>
            </a:endParaRPr>
          </a:p>
        </p:txBody>
      </p:sp>
      <p:pic>
        <p:nvPicPr>
          <p:cNvPr id="9" name="Picture 3" descr="d:\NJACHVADZE\Desktop\DzalebiLogo.png"/>
          <p:cNvPicPr>
            <a:picLocks noChangeAspect="1" noChangeArrowheads="1"/>
          </p:cNvPicPr>
          <p:nvPr/>
        </p:nvPicPr>
        <p:blipFill>
          <a:blip cstate="print"/>
          <a:srcRect/>
          <a:stretch>
            <a:fillRect/>
          </a:stretch>
        </p:blipFill>
        <p:spPr bwMode="auto">
          <a:xfrm>
            <a:off x="381004" y="178194"/>
            <a:ext cx="736206" cy="736206"/>
          </a:xfrm>
          <a:prstGeom prst="rect">
            <a:avLst/>
          </a:prstGeom>
          <a:ln>
            <a:noFill/>
          </a:ln>
          <a:effectLst/>
        </p:spPr>
      </p:pic>
      <p:sp>
        <p:nvSpPr>
          <p:cNvPr id="11" name="Rectangle 1"/>
          <p:cNvSpPr>
            <a:spLocks noChangeArrowheads="1"/>
          </p:cNvSpPr>
          <p:nvPr/>
        </p:nvSpPr>
        <p:spPr bwMode="auto">
          <a:xfrm>
            <a:off x="1196085" y="989280"/>
            <a:ext cx="659942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ka-GE" altLang="en-US" sz="1600" b="1" dirty="0" smtClean="0">
                <a:solidFill>
                  <a:schemeClr val="accent2"/>
                </a:solidFill>
                <a:latin typeface="BPG Banner Caps Alpha" pitchFamily="18" charset="0"/>
              </a:rPr>
              <a:t>თავდაცვის ანალიზის </a:t>
            </a:r>
            <a:r>
              <a:rPr lang="ka-GE" altLang="en-US" sz="1600" b="1" dirty="0" smtClean="0">
                <a:latin typeface="BPG Banner Caps Alpha" pitchFamily="18" charset="0"/>
              </a:rPr>
              <a:t>სამაგისტრო პროგრამა</a:t>
            </a:r>
            <a:endParaRPr lang="ka-GE" altLang="en-US" sz="1600" dirty="0">
              <a:latin typeface="BPG Banner Caps Alpha" pitchFamily="18" charset="0"/>
            </a:endParaRPr>
          </a:p>
        </p:txBody>
      </p:sp>
      <p:sp>
        <p:nvSpPr>
          <p:cNvPr id="13" name="TextBox 12"/>
          <p:cNvSpPr txBox="1"/>
          <p:nvPr/>
        </p:nvSpPr>
        <p:spPr>
          <a:xfrm>
            <a:off x="152399" y="1507153"/>
            <a:ext cx="8686801" cy="4893647"/>
          </a:xfrm>
          <a:prstGeom prst="rect">
            <a:avLst/>
          </a:prstGeom>
          <a:noFill/>
        </p:spPr>
        <p:txBody>
          <a:bodyPr wrap="square" rtlCol="0">
            <a:spAutoFit/>
          </a:bodyPr>
          <a:lstStyle/>
          <a:p>
            <a:pPr algn="just"/>
            <a:r>
              <a:rPr lang="ka-GE" altLang="en-US" sz="1300" b="1" dirty="0">
                <a:latin typeface="BPG Rioni" pitchFamily="34" charset="0"/>
              </a:rPr>
              <a:t>პროგრამაზე დაშვების </a:t>
            </a:r>
            <a:r>
              <a:rPr lang="ka-GE" altLang="en-US" sz="1300" b="1" dirty="0" smtClean="0">
                <a:latin typeface="BPG Rioni" pitchFamily="34" charset="0"/>
              </a:rPr>
              <a:t>მოთხოვნები</a:t>
            </a:r>
          </a:p>
          <a:p>
            <a:pPr marL="457200" indent="-228600">
              <a:buFont typeface="Arial" panose="020B0604020202020204" pitchFamily="34" charset="0"/>
              <a:buChar char="•"/>
            </a:pPr>
            <a:r>
              <a:rPr lang="ka-GE" sz="1300" dirty="0" smtClean="0">
                <a:latin typeface="BPG Rioni" pitchFamily="34" charset="0"/>
              </a:rPr>
              <a:t>ბაკალავრის </a:t>
            </a:r>
            <a:r>
              <a:rPr lang="ka-GE" sz="1300" dirty="0">
                <a:latin typeface="BPG Rioni" pitchFamily="34" charset="0"/>
              </a:rPr>
              <a:t>ან მასთან გათანაბრებული აკადემიური ხარისხი;</a:t>
            </a:r>
            <a:endParaRPr lang="en-US" sz="1300" dirty="0">
              <a:latin typeface="BPG Rioni" pitchFamily="34" charset="0"/>
            </a:endParaRPr>
          </a:p>
          <a:p>
            <a:pPr marL="457200" indent="-228600">
              <a:buFont typeface="Arial" panose="020B0604020202020204" pitchFamily="34" charset="0"/>
              <a:buChar char="•"/>
            </a:pPr>
            <a:r>
              <a:rPr lang="ka-GE" sz="1300" dirty="0">
                <a:latin typeface="BPG Rioni" pitchFamily="34" charset="0"/>
              </a:rPr>
              <a:t>საერთო სამაგისტრო გამოცდა;</a:t>
            </a:r>
          </a:p>
          <a:p>
            <a:pPr marL="457200" indent="-228600">
              <a:buFont typeface="Arial" panose="020B0604020202020204" pitchFamily="34" charset="0"/>
              <a:buChar char="•"/>
            </a:pPr>
            <a:r>
              <a:rPr lang="ka-GE" sz="1300" b="1" dirty="0">
                <a:latin typeface="BPG Rioni" pitchFamily="34" charset="0"/>
              </a:rPr>
              <a:t>სამეთაურო საშტაბო კურსის მისაღები გამოცდა სპეციალობაში;</a:t>
            </a:r>
          </a:p>
          <a:p>
            <a:pPr marL="457200" indent="-228600">
              <a:buFont typeface="Arial" panose="020B0604020202020204" pitchFamily="34" charset="0"/>
              <a:buChar char="•"/>
            </a:pPr>
            <a:r>
              <a:rPr lang="ka-GE" sz="1300" dirty="0">
                <a:latin typeface="BPG Rioni" pitchFamily="34" charset="0"/>
              </a:rPr>
              <a:t>ინგლისური ენის ცოდნა მინიმუმ CEF B2 ან </a:t>
            </a:r>
            <a:r>
              <a:rPr lang="ka-GE" sz="1300" dirty="0" smtClean="0">
                <a:latin typeface="BPG Rioni" pitchFamily="34" charset="0"/>
              </a:rPr>
              <a:t>STANAG </a:t>
            </a:r>
            <a:r>
              <a:rPr lang="ka-GE" sz="1300" dirty="0">
                <a:latin typeface="BPG Rioni" pitchFamily="34" charset="0"/>
              </a:rPr>
              <a:t>2/2/2/2 </a:t>
            </a:r>
            <a:r>
              <a:rPr lang="ka-GE" sz="1300" dirty="0" smtClean="0">
                <a:latin typeface="BPG Rioni" pitchFamily="34" charset="0"/>
              </a:rPr>
              <a:t>დონეზე.</a:t>
            </a:r>
            <a:endParaRPr lang="ka-GE" sz="1300" dirty="0">
              <a:latin typeface="BPG Rioni" pitchFamily="34" charset="0"/>
            </a:endParaRPr>
          </a:p>
          <a:p>
            <a:pPr algn="just"/>
            <a:endParaRPr lang="ka-GE" sz="1300" b="1" dirty="0">
              <a:latin typeface="BPG Rioni" pitchFamily="34" charset="0"/>
            </a:endParaRPr>
          </a:p>
          <a:p>
            <a:pPr algn="just"/>
            <a:r>
              <a:rPr lang="ka-GE" sz="1300" b="1" dirty="0" smtClean="0">
                <a:latin typeface="BPG Rioni" pitchFamily="34" charset="0"/>
              </a:rPr>
              <a:t>პროგრამაზე დაიშვებიან:</a:t>
            </a:r>
          </a:p>
          <a:p>
            <a:pPr marL="457200" indent="-228600" algn="just">
              <a:buFont typeface="Arial" panose="020B0604020202020204" pitchFamily="34" charset="0"/>
              <a:buChar char="•"/>
              <a:tabLst>
                <a:tab pos="457200" algn="l"/>
              </a:tabLst>
            </a:pPr>
            <a:r>
              <a:rPr lang="ka-GE" sz="1300" dirty="0" smtClean="0">
                <a:latin typeface="BPG Rioni" pitchFamily="34" charset="0"/>
              </a:rPr>
              <a:t>თავდაცვის </a:t>
            </a:r>
            <a:r>
              <a:rPr lang="ka-GE" sz="1300" dirty="0">
                <a:latin typeface="BPG Rioni" pitchFamily="34" charset="0"/>
              </a:rPr>
              <a:t>სამინისტროს </a:t>
            </a:r>
            <a:r>
              <a:rPr lang="ka-GE" sz="1300" dirty="0" smtClean="0">
                <a:latin typeface="BPG Rioni" pitchFamily="34" charset="0"/>
              </a:rPr>
              <a:t>ოფიცრები ,,</a:t>
            </a:r>
            <a:r>
              <a:rPr lang="ka-GE" sz="1300" dirty="0">
                <a:latin typeface="BPG Rioni" pitchFamily="34" charset="0"/>
              </a:rPr>
              <a:t>მაიორი‘‘-ს და ,,ვიცე-პოლკოვნიკი‘‘-ს სამხედრო წოდებით - რომლებსაც გავლილი აქვთ კაპიტნის საკარიერო </a:t>
            </a:r>
            <a:r>
              <a:rPr lang="ka-GE" sz="1300" dirty="0" smtClean="0">
                <a:latin typeface="BPG Rioni" pitchFamily="34" charset="0"/>
              </a:rPr>
              <a:t>(გათანაბრებული </a:t>
            </a:r>
            <a:r>
              <a:rPr lang="ka-GE" sz="1300" dirty="0">
                <a:latin typeface="BPG Rioni" pitchFamily="34" charset="0"/>
              </a:rPr>
              <a:t>სამხედრო განათლების </a:t>
            </a:r>
            <a:r>
              <a:rPr lang="ka-GE" sz="1300" dirty="0" smtClean="0">
                <a:latin typeface="BPG Rioni" pitchFamily="34" charset="0"/>
              </a:rPr>
              <a:t>პროგრამა) და ზღვრულ </a:t>
            </a:r>
            <a:r>
              <a:rPr lang="ka-GE" sz="1300" dirty="0">
                <a:latin typeface="BPG Rioni" pitchFamily="34" charset="0"/>
              </a:rPr>
              <a:t>ასაკამდე დარჩენილი აქვთ არანაკლებ 5 </a:t>
            </a:r>
            <a:r>
              <a:rPr lang="ka-GE" sz="1300" dirty="0" smtClean="0">
                <a:latin typeface="BPG Rioni" pitchFamily="34" charset="0"/>
              </a:rPr>
              <a:t>წლისა.</a:t>
            </a:r>
          </a:p>
          <a:p>
            <a:pPr marL="457200" indent="-228600" algn="just">
              <a:buFont typeface="Arial" panose="020B0604020202020204" pitchFamily="34" charset="0"/>
              <a:buChar char="•"/>
              <a:tabLst>
                <a:tab pos="457200" algn="l"/>
              </a:tabLst>
            </a:pPr>
            <a:r>
              <a:rPr lang="ka-GE" sz="1300" dirty="0" smtClean="0">
                <a:latin typeface="BPG Rioni" pitchFamily="34" charset="0"/>
              </a:rPr>
              <a:t>თავდაცვის </a:t>
            </a:r>
            <a:r>
              <a:rPr lang="ka-GE" sz="1300" dirty="0">
                <a:latin typeface="BPG Rioni" pitchFamily="34" charset="0"/>
              </a:rPr>
              <a:t>სამინისტროს და მის სისტემაში შემავალი საჯარო სამართლის იურიდიული პირების, ასევე </a:t>
            </a:r>
            <a:r>
              <a:rPr lang="ka-GE" sz="1300" dirty="0" smtClean="0">
                <a:latin typeface="BPG Rioni" pitchFamily="34" charset="0"/>
              </a:rPr>
              <a:t>საქართველოს შსს-ს, სუს-ის, საგარეო </a:t>
            </a:r>
            <a:r>
              <a:rPr lang="ka-GE" sz="1300" dirty="0">
                <a:latin typeface="BPG Rioni" pitchFamily="34" charset="0"/>
              </a:rPr>
              <a:t>საქმეთა სამინისტროს, </a:t>
            </a:r>
            <a:r>
              <a:rPr lang="ka-GE" sz="1300" dirty="0" smtClean="0">
                <a:latin typeface="BPG Rioni" pitchFamily="34" charset="0"/>
              </a:rPr>
              <a:t>სახელმწიფო </a:t>
            </a:r>
            <a:r>
              <a:rPr lang="ka-GE" sz="1300" dirty="0">
                <a:latin typeface="BPG Rioni" pitchFamily="34" charset="0"/>
              </a:rPr>
              <a:t>უსაფრთხოებისა და კრიზისების მართვის საბჭოს და </a:t>
            </a:r>
            <a:r>
              <a:rPr lang="ka-GE" sz="1300" dirty="0" smtClean="0">
                <a:latin typeface="BPG Rioni" pitchFamily="34" charset="0"/>
              </a:rPr>
              <a:t>საქართველოს სხვა </a:t>
            </a:r>
            <a:r>
              <a:rPr lang="ka-GE" sz="1300" dirty="0">
                <a:latin typeface="BPG Rioni" pitchFamily="34" charset="0"/>
              </a:rPr>
              <a:t>თავდაცვისა და უსაფრთხოების სფეროს უწყებების წარმომადგენელი სამოქალაქო ან სპეციალური წოდების მქონე პირები, რომლებსაც გააჩნიათ თავდაცვისა და უსაფრთხოების სფეროში მუშაობის გამოცდილება. </a:t>
            </a:r>
            <a:endParaRPr lang="ka-GE" sz="1300" dirty="0" smtClean="0">
              <a:latin typeface="BPG Rioni" pitchFamily="34" charset="0"/>
            </a:endParaRPr>
          </a:p>
          <a:p>
            <a:pPr marL="457200" indent="-228600" algn="just">
              <a:buFont typeface="Arial" panose="020B0604020202020204" pitchFamily="34" charset="0"/>
              <a:buChar char="•"/>
              <a:tabLst>
                <a:tab pos="457200" algn="l"/>
              </a:tabLst>
            </a:pPr>
            <a:endParaRPr lang="ka-GE" sz="1300" dirty="0">
              <a:latin typeface="BPG Rioni" pitchFamily="34" charset="0"/>
            </a:endParaRPr>
          </a:p>
          <a:p>
            <a:pPr algn="just"/>
            <a:r>
              <a:rPr lang="ka-GE" sz="1300" b="1" dirty="0">
                <a:latin typeface="BPG Rioni" pitchFamily="34" charset="0"/>
              </a:rPr>
              <a:t>საგანმანათლებლო პროგრამის მიზანი</a:t>
            </a:r>
          </a:p>
          <a:p>
            <a:pPr algn="just"/>
            <a:r>
              <a:rPr lang="ka-GE" sz="1300" dirty="0" smtClean="0">
                <a:latin typeface="BPG Rioni" pitchFamily="34" charset="0"/>
              </a:rPr>
              <a:t>კვალიფიციური </a:t>
            </a:r>
            <a:r>
              <a:rPr lang="ka-GE" sz="1300" dirty="0">
                <a:latin typeface="BPG Rioni" pitchFamily="34" charset="0"/>
              </a:rPr>
              <a:t>სამხედრო და სამოქალაქო კადრების მომზადება თავდაცვის ანალიზის სპეციალიზაციით, რომელთაც ექნებათ ღრმა სისტემური ცოდნა, შესაბამისი პროფესიული უნარ-ჩვევები და შეეძლებათ:</a:t>
            </a:r>
            <a:endParaRPr lang="en-US" sz="1300" dirty="0">
              <a:latin typeface="BPG Rioni" pitchFamily="34" charset="0"/>
            </a:endParaRPr>
          </a:p>
          <a:p>
            <a:pPr lvl="0"/>
            <a:r>
              <a:rPr lang="ka-GE" sz="1300" dirty="0">
                <a:latin typeface="BPG Rioni" pitchFamily="34" charset="0"/>
              </a:rPr>
              <a:t>      - უპასუხონ საქართველოს თავდაცვის სფეროში არსებულ გამოწვევებს;</a:t>
            </a:r>
            <a:endParaRPr lang="en-US" sz="1300" dirty="0">
              <a:latin typeface="BPG Rioni" pitchFamily="34" charset="0"/>
            </a:endParaRPr>
          </a:p>
          <a:p>
            <a:pPr lvl="0"/>
            <a:r>
              <a:rPr lang="ka-GE" sz="1300" dirty="0">
                <a:latin typeface="BPG Rioni" pitchFamily="34" charset="0"/>
              </a:rPr>
              <a:t>      - მონაწილეობა მიიღონ სამხედრო პოლიტიკისა და თავდაცვითი </a:t>
            </a:r>
            <a:r>
              <a:rPr lang="ka-GE" sz="1300" dirty="0" smtClean="0">
                <a:latin typeface="BPG Rioni" pitchFamily="34" charset="0"/>
              </a:rPr>
              <a:t>სტრატეგიის დახვეწასა </a:t>
            </a:r>
            <a:r>
              <a:rPr lang="ka-GE" sz="1300" dirty="0">
                <a:latin typeface="BPG Rioni" pitchFamily="34" charset="0"/>
              </a:rPr>
              <a:t>და განხორციელებაში. </a:t>
            </a:r>
          </a:p>
          <a:p>
            <a:r>
              <a:rPr lang="ka-GE" sz="1300" dirty="0" smtClean="0">
                <a:latin typeface="BPG Rioni" pitchFamily="34" charset="0"/>
              </a:rPr>
              <a:t>      </a:t>
            </a:r>
            <a:r>
              <a:rPr lang="ka-GE" sz="1300" dirty="0">
                <a:latin typeface="BPG Rioni" pitchFamily="34" charset="0"/>
              </a:rPr>
              <a:t>- გამოიყენონ მიღებული განათლება ქვეყნის </a:t>
            </a:r>
            <a:r>
              <a:rPr lang="ka-GE" sz="1300" dirty="0" smtClean="0">
                <a:latin typeface="BPG Rioni" pitchFamily="34" charset="0"/>
              </a:rPr>
              <a:t>თავდაცვისუნარიანობის ასამაღლებლად</a:t>
            </a:r>
            <a:r>
              <a:rPr lang="ka-GE" sz="1300" dirty="0">
                <a:latin typeface="BPG Rioni" pitchFamily="34" charset="0"/>
              </a:rPr>
              <a:t>.</a:t>
            </a:r>
          </a:p>
          <a:p>
            <a:r>
              <a:rPr lang="ka-GE" sz="1300" dirty="0" smtClean="0">
                <a:latin typeface="BPG Rioni" pitchFamily="34" charset="0"/>
              </a:rPr>
              <a:t>      </a:t>
            </a:r>
            <a:r>
              <a:rPr lang="ka-GE" sz="1300" dirty="0">
                <a:latin typeface="BPG Rioni" pitchFamily="34" charset="0"/>
              </a:rPr>
              <a:t>- დამოუკიდებლად განახორციელონ კვლევა საჭირო უახლესი </a:t>
            </a:r>
            <a:r>
              <a:rPr lang="ka-GE" sz="1300" dirty="0" smtClean="0">
                <a:latin typeface="BPG Rioni" pitchFamily="34" charset="0"/>
              </a:rPr>
              <a:t>მეთოდებისა </a:t>
            </a:r>
            <a:r>
              <a:rPr lang="ka-GE" sz="1300" dirty="0">
                <a:latin typeface="BPG Rioni" pitchFamily="34" charset="0"/>
              </a:rPr>
              <a:t>და ტექნიკის გამოყენებით</a:t>
            </a:r>
            <a:endParaRPr lang="ka-GE" altLang="en-US" sz="1300" dirty="0">
              <a:latin typeface="BPG Rioni" pitchFamily="34" charset="0"/>
            </a:endParaRPr>
          </a:p>
          <a:p>
            <a:endParaRPr lang="en-US" sz="1300" dirty="0">
              <a:latin typeface="BPG Rioni" pitchFamily="34" charset="0"/>
            </a:endParaRPr>
          </a:p>
        </p:txBody>
      </p:sp>
    </p:spTree>
    <p:extLst>
      <p:ext uri="{BB962C8B-B14F-4D97-AF65-F5344CB8AC3E}">
        <p14:creationId xmlns:p14="http://schemas.microsoft.com/office/powerpoint/2010/main" val="33875559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 y="294894"/>
            <a:ext cx="9144000" cy="489204"/>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cstate="print">
            <a:extLst>
              <a:ext uri="{28A0092B-C50C-407E-A947-70E740481C1C}">
                <a14:useLocalDpi xmlns:a14="http://schemas.microsoft.com/office/drawing/2010/main" val="0"/>
              </a:ext>
            </a:extLst>
          </a:blip>
          <a:stretch>
            <a:fillRect/>
          </a:stretch>
        </p:blipFill>
        <p:spPr>
          <a:xfrm>
            <a:off x="7924804" y="184485"/>
            <a:ext cx="710022" cy="710022"/>
          </a:xfrm>
          <a:prstGeom prst="rect">
            <a:avLst/>
          </a:prstGeom>
        </p:spPr>
      </p:pic>
      <p:sp>
        <p:nvSpPr>
          <p:cNvPr id="6" name="Rectangle 5"/>
          <p:cNvSpPr/>
          <p:nvPr/>
        </p:nvSpPr>
        <p:spPr>
          <a:xfrm>
            <a:off x="609600" y="381000"/>
            <a:ext cx="7772400" cy="369332"/>
          </a:xfrm>
          <a:prstGeom prst="rect">
            <a:avLst/>
          </a:prstGeom>
        </p:spPr>
        <p:txBody>
          <a:bodyPr wrap="square">
            <a:spAutoFit/>
          </a:bodyPr>
          <a:lstStyle/>
          <a:p>
            <a:pPr algn="ctr"/>
            <a:r>
              <a:rPr lang="ka-GE" b="1" dirty="0" smtClean="0">
                <a:latin typeface="BPG Banner Caps Alpha" pitchFamily="18" charset="0"/>
              </a:rPr>
              <a:t>მაგისტრატურა</a:t>
            </a:r>
            <a:endParaRPr lang="en-US" b="1" dirty="0">
              <a:latin typeface="BPG Banner Caps Alpha" pitchFamily="18" charset="0"/>
            </a:endParaRPr>
          </a:p>
        </p:txBody>
      </p:sp>
      <p:pic>
        <p:nvPicPr>
          <p:cNvPr id="9" name="Picture 3" descr="d:\NJACHVADZE\Desktop\DzalebiLogo.png"/>
          <p:cNvPicPr>
            <a:picLocks noChangeAspect="1" noChangeArrowheads="1"/>
          </p:cNvPicPr>
          <p:nvPr/>
        </p:nvPicPr>
        <p:blipFill>
          <a:blip cstate="print"/>
          <a:srcRect/>
          <a:stretch>
            <a:fillRect/>
          </a:stretch>
        </p:blipFill>
        <p:spPr bwMode="auto">
          <a:xfrm>
            <a:off x="381004" y="178194"/>
            <a:ext cx="736206" cy="736206"/>
          </a:xfrm>
          <a:prstGeom prst="rect">
            <a:avLst/>
          </a:prstGeom>
          <a:ln>
            <a:noFill/>
          </a:ln>
          <a:effectLst/>
        </p:spPr>
      </p:pic>
      <p:sp>
        <p:nvSpPr>
          <p:cNvPr id="11" name="Rectangle 1"/>
          <p:cNvSpPr>
            <a:spLocks noChangeArrowheads="1"/>
          </p:cNvSpPr>
          <p:nvPr/>
        </p:nvSpPr>
        <p:spPr bwMode="auto">
          <a:xfrm>
            <a:off x="1196085" y="989280"/>
            <a:ext cx="659942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ka-GE" altLang="en-US" sz="1600" b="1" dirty="0" smtClean="0">
                <a:solidFill>
                  <a:schemeClr val="accent2"/>
                </a:solidFill>
                <a:latin typeface="BPG Banner Caps Alpha" pitchFamily="18" charset="0"/>
              </a:rPr>
              <a:t>თავდაცვის ანალიზის </a:t>
            </a:r>
            <a:r>
              <a:rPr lang="ka-GE" altLang="en-US" sz="1600" b="1" dirty="0" smtClean="0">
                <a:latin typeface="BPG Banner Caps Alpha" pitchFamily="18" charset="0"/>
              </a:rPr>
              <a:t>სამაგისტრო პროგრამა</a:t>
            </a:r>
            <a:endParaRPr lang="ka-GE" altLang="en-US" sz="1600" dirty="0">
              <a:latin typeface="BPG Banner Caps Alpha" pitchFamily="18" charset="0"/>
            </a:endParaRPr>
          </a:p>
        </p:txBody>
      </p:sp>
      <p:sp>
        <p:nvSpPr>
          <p:cNvPr id="8" name="TextBox 7"/>
          <p:cNvSpPr txBox="1"/>
          <p:nvPr/>
        </p:nvSpPr>
        <p:spPr>
          <a:xfrm>
            <a:off x="381000" y="1447800"/>
            <a:ext cx="7912101" cy="3093154"/>
          </a:xfrm>
          <a:prstGeom prst="rect">
            <a:avLst/>
          </a:prstGeom>
          <a:noFill/>
        </p:spPr>
        <p:txBody>
          <a:bodyPr wrap="square" rtlCol="0">
            <a:spAutoFit/>
          </a:bodyPr>
          <a:lstStyle/>
          <a:p>
            <a:pPr algn="just"/>
            <a:r>
              <a:rPr lang="ka-GE" sz="1300" b="1" dirty="0" smtClean="0">
                <a:latin typeface="BPG Rioni" pitchFamily="34" charset="0"/>
              </a:rPr>
              <a:t>კურსდამთავრებულებს შეეძლებათ</a:t>
            </a:r>
          </a:p>
          <a:p>
            <a:pPr algn="just"/>
            <a:endParaRPr lang="en-US" sz="1300" b="1" dirty="0">
              <a:latin typeface="BPG Rioni" pitchFamily="34" charset="0"/>
            </a:endParaRPr>
          </a:p>
          <a:p>
            <a:pPr lvl="0" algn="just"/>
            <a:r>
              <a:rPr lang="ka-GE" sz="1300" b="1" dirty="0" smtClean="0">
                <a:latin typeface="BPG Rioni" pitchFamily="34" charset="0"/>
              </a:rPr>
              <a:t>შეეძლებათ</a:t>
            </a:r>
            <a:r>
              <a:rPr lang="ka-GE" sz="1300" dirty="0" smtClean="0">
                <a:latin typeface="BPG Rioni" pitchFamily="34" charset="0"/>
              </a:rPr>
              <a:t> თავდაცვის </a:t>
            </a:r>
            <a:r>
              <a:rPr lang="ka-GE" sz="1300" dirty="0">
                <a:latin typeface="BPG Rioni" pitchFamily="34" charset="0"/>
              </a:rPr>
              <a:t>ანალიზის, კონცეფციებისა და თეორიების ღრმა და სისტემური და მისი კრიტიკული გააზრება, რომელიც მოიცავს და საქმიანობის სფეროს ზოგიერთ უახლეს მიღწევებს და ქმნის საფუძველს ინოვაციებისათვის, ახალი, ორიგინალური იდეების განვითარებისათვის</a:t>
            </a:r>
            <a:r>
              <a:rPr lang="ka-GE" sz="1300" dirty="0" smtClean="0">
                <a:latin typeface="BPG Rioni" pitchFamily="34" charset="0"/>
              </a:rPr>
              <a:t>.</a:t>
            </a:r>
          </a:p>
          <a:p>
            <a:pPr lvl="0" algn="just"/>
            <a:endParaRPr lang="en-US" sz="1300" dirty="0">
              <a:latin typeface="BPG Rioni" pitchFamily="34" charset="0"/>
            </a:endParaRPr>
          </a:p>
          <a:p>
            <a:pPr lvl="0" algn="just"/>
            <a:r>
              <a:rPr lang="ka-GE" sz="1300" b="1" dirty="0" smtClean="0">
                <a:latin typeface="BPG Rioni" pitchFamily="34" charset="0"/>
              </a:rPr>
              <a:t>ექნებათ ცოდნა </a:t>
            </a:r>
            <a:r>
              <a:rPr lang="ka-GE" sz="1300" dirty="0" smtClean="0">
                <a:latin typeface="BPG Rioni" pitchFamily="34" charset="0"/>
              </a:rPr>
              <a:t>თანამედროვე </a:t>
            </a:r>
            <a:r>
              <a:rPr lang="ka-GE" sz="1300" dirty="0">
                <a:latin typeface="BPG Rioni" pitchFamily="34" charset="0"/>
              </a:rPr>
              <a:t>ოპერატიულ გარემოში ეროვნული ძალის ინსტრუმენტების  </a:t>
            </a:r>
            <a:r>
              <a:rPr lang="ka-GE" sz="1300" dirty="0" smtClean="0">
                <a:latin typeface="BPG Rioni" pitchFamily="34" charset="0"/>
              </a:rPr>
              <a:t>შესახებ, </a:t>
            </a:r>
            <a:r>
              <a:rPr lang="ka-GE" sz="1300" dirty="0">
                <a:latin typeface="BPG Rioni" pitchFamily="34" charset="0"/>
              </a:rPr>
              <a:t>რაც მისცემთ მათ ახალი ორიგინალური იდეების შემუშავების საშუალებას. ისინი შეძლებენ  დასახული ამოცანების შესრულებისა და წამოჭრილი პრობლემების მოგვარებისთვის საჭირო გზების გაცნობიერებას</a:t>
            </a:r>
            <a:r>
              <a:rPr lang="ka-GE" sz="1300" dirty="0" smtClean="0">
                <a:latin typeface="BPG Rioni" pitchFamily="34" charset="0"/>
              </a:rPr>
              <a:t>.</a:t>
            </a:r>
          </a:p>
          <a:p>
            <a:pPr lvl="0" algn="just"/>
            <a:endParaRPr lang="en-US" sz="1300" dirty="0">
              <a:latin typeface="BPG Rioni" pitchFamily="34" charset="0"/>
            </a:endParaRPr>
          </a:p>
          <a:p>
            <a:pPr algn="just"/>
            <a:r>
              <a:rPr lang="ka-GE" sz="1300" b="1" dirty="0" smtClean="0">
                <a:latin typeface="BPG Rioni" pitchFamily="34" charset="0"/>
              </a:rPr>
              <a:t>შეძლებენ</a:t>
            </a:r>
            <a:r>
              <a:rPr lang="ka-GE" sz="1300" dirty="0" smtClean="0">
                <a:latin typeface="BPG Rioni" pitchFamily="34" charset="0"/>
              </a:rPr>
              <a:t> ეროვნული </a:t>
            </a:r>
            <a:r>
              <a:rPr lang="ka-GE" sz="1300" dirty="0">
                <a:latin typeface="BPG Rioni" pitchFamily="34" charset="0"/>
              </a:rPr>
              <a:t>უსაფრთხოების დოკუმენტების </a:t>
            </a:r>
            <a:r>
              <a:rPr lang="ka-GE" sz="1300" dirty="0" smtClean="0">
                <a:latin typeface="BPG Rioni" pitchFamily="34" charset="0"/>
              </a:rPr>
              <a:t>ცოდნასა </a:t>
            </a:r>
            <a:r>
              <a:rPr lang="ka-GE" sz="1300" dirty="0">
                <a:latin typeface="BPG Rioni" pitchFamily="34" charset="0"/>
              </a:rPr>
              <a:t>და </a:t>
            </a:r>
            <a:r>
              <a:rPr lang="ka-GE" sz="1300" dirty="0" smtClean="0">
                <a:latin typeface="BPG Rioni" pitchFamily="34" charset="0"/>
              </a:rPr>
              <a:t>გაცნობიერებას, </a:t>
            </a:r>
            <a:r>
              <a:rPr lang="ka-GE" sz="1300" dirty="0">
                <a:latin typeface="BPG Rioni" pitchFamily="34" charset="0"/>
              </a:rPr>
              <a:t>რის საფუძველზეც ისინი შეძლებენ  სამხედრო გადაწყვეტილების პროცესისა და ოპერატიული დიზაინის წარმართვის სწორი მიმართულებების გაცნობიერებას.</a:t>
            </a:r>
            <a:endParaRPr lang="ka-GE" sz="1300" dirty="0" smtClean="0">
              <a:latin typeface="BPG Rioni" pitchFamily="34" charset="0"/>
            </a:endParaRPr>
          </a:p>
          <a:p>
            <a:pPr marL="285750" indent="-285750" algn="just">
              <a:buFont typeface="Arial" panose="020B0604020202020204" pitchFamily="34" charset="0"/>
              <a:buChar char="•"/>
            </a:pPr>
            <a:endParaRPr lang="en-US" sz="1300" dirty="0">
              <a:latin typeface="BPG Rioni" pitchFamily="34" charset="0"/>
            </a:endParaRPr>
          </a:p>
        </p:txBody>
      </p:sp>
    </p:spTree>
    <p:extLst>
      <p:ext uri="{BB962C8B-B14F-4D97-AF65-F5344CB8AC3E}">
        <p14:creationId xmlns:p14="http://schemas.microsoft.com/office/powerpoint/2010/main" val="32054406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 y="294894"/>
            <a:ext cx="9144000" cy="489204"/>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cstate="print">
            <a:extLst>
              <a:ext uri="{28A0092B-C50C-407E-A947-70E740481C1C}">
                <a14:useLocalDpi xmlns:a14="http://schemas.microsoft.com/office/drawing/2010/main" val="0"/>
              </a:ext>
            </a:extLst>
          </a:blip>
          <a:stretch>
            <a:fillRect/>
          </a:stretch>
        </p:blipFill>
        <p:spPr>
          <a:xfrm>
            <a:off x="7924804" y="184485"/>
            <a:ext cx="710022" cy="710022"/>
          </a:xfrm>
          <a:prstGeom prst="rect">
            <a:avLst/>
          </a:prstGeom>
        </p:spPr>
      </p:pic>
      <p:sp>
        <p:nvSpPr>
          <p:cNvPr id="6" name="Rectangle 5"/>
          <p:cNvSpPr/>
          <p:nvPr/>
        </p:nvSpPr>
        <p:spPr>
          <a:xfrm>
            <a:off x="609600" y="381000"/>
            <a:ext cx="7772400" cy="369332"/>
          </a:xfrm>
          <a:prstGeom prst="rect">
            <a:avLst/>
          </a:prstGeom>
        </p:spPr>
        <p:txBody>
          <a:bodyPr wrap="square">
            <a:spAutoFit/>
          </a:bodyPr>
          <a:lstStyle/>
          <a:p>
            <a:pPr algn="ctr"/>
            <a:r>
              <a:rPr lang="ka-GE" b="1" dirty="0" smtClean="0">
                <a:latin typeface="BPG Banner Caps Alpha" pitchFamily="18" charset="0"/>
              </a:rPr>
              <a:t>მაგისტრატურა</a:t>
            </a:r>
            <a:endParaRPr lang="en-US" b="1" dirty="0">
              <a:latin typeface="BPG Banner Caps Alpha" pitchFamily="18" charset="0"/>
            </a:endParaRPr>
          </a:p>
        </p:txBody>
      </p:sp>
      <p:pic>
        <p:nvPicPr>
          <p:cNvPr id="9" name="Picture 3" descr="d:\NJACHVADZE\Desktop\DzalebiLogo.png"/>
          <p:cNvPicPr>
            <a:picLocks noChangeAspect="1" noChangeArrowheads="1"/>
          </p:cNvPicPr>
          <p:nvPr/>
        </p:nvPicPr>
        <p:blipFill>
          <a:blip cstate="print"/>
          <a:srcRect/>
          <a:stretch>
            <a:fillRect/>
          </a:stretch>
        </p:blipFill>
        <p:spPr bwMode="auto">
          <a:xfrm>
            <a:off x="381004" y="178194"/>
            <a:ext cx="736206" cy="736206"/>
          </a:xfrm>
          <a:prstGeom prst="rect">
            <a:avLst/>
          </a:prstGeom>
          <a:ln>
            <a:noFill/>
          </a:ln>
          <a:effectLst/>
        </p:spPr>
      </p:pic>
      <p:sp>
        <p:nvSpPr>
          <p:cNvPr id="11" name="Rectangle 1"/>
          <p:cNvSpPr>
            <a:spLocks noChangeArrowheads="1"/>
          </p:cNvSpPr>
          <p:nvPr/>
        </p:nvSpPr>
        <p:spPr bwMode="auto">
          <a:xfrm>
            <a:off x="1196085" y="989280"/>
            <a:ext cx="659942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ka-GE" altLang="en-US" sz="1600" b="1" dirty="0">
                <a:solidFill>
                  <a:schemeClr val="accent2"/>
                </a:solidFill>
                <a:latin typeface="BPG Banner Caps Alpha" pitchFamily="18" charset="0"/>
              </a:rPr>
              <a:t>უსაფრთხოების კვლევების </a:t>
            </a:r>
            <a:r>
              <a:rPr lang="ka-GE" altLang="en-US" sz="1600" b="1" dirty="0" smtClean="0">
                <a:latin typeface="BPG Banner Caps Alpha" pitchFamily="18" charset="0"/>
              </a:rPr>
              <a:t>სამაგისტრო პროგრამა</a:t>
            </a:r>
            <a:endParaRPr lang="ka-GE" altLang="en-US" sz="1600" dirty="0">
              <a:latin typeface="BPG Banner Caps Alpha" pitchFamily="18" charset="0"/>
            </a:endParaRPr>
          </a:p>
        </p:txBody>
      </p:sp>
      <p:sp>
        <p:nvSpPr>
          <p:cNvPr id="10" name="TextBox 9"/>
          <p:cNvSpPr txBox="1"/>
          <p:nvPr/>
        </p:nvSpPr>
        <p:spPr>
          <a:xfrm>
            <a:off x="228598" y="1327834"/>
            <a:ext cx="8153402" cy="4693593"/>
          </a:xfrm>
          <a:prstGeom prst="rect">
            <a:avLst/>
          </a:prstGeom>
          <a:noFill/>
        </p:spPr>
        <p:txBody>
          <a:bodyPr wrap="square" rtlCol="0">
            <a:spAutoFit/>
          </a:bodyPr>
          <a:lstStyle/>
          <a:p>
            <a:pPr algn="just"/>
            <a:r>
              <a:rPr lang="ka-GE" sz="1300" b="1" dirty="0">
                <a:latin typeface="BPG Rioni" pitchFamily="34" charset="0"/>
              </a:rPr>
              <a:t>სამაგისტრო პროგრამაზე </a:t>
            </a:r>
            <a:r>
              <a:rPr lang="ka-GE" sz="1300" b="1" dirty="0" smtClean="0">
                <a:latin typeface="BPG Rioni" pitchFamily="34" charset="0"/>
              </a:rPr>
              <a:t>მიიღებიან:</a:t>
            </a:r>
          </a:p>
          <a:p>
            <a:pPr algn="just"/>
            <a:endParaRPr lang="ka-GE" sz="1300" b="1" dirty="0">
              <a:latin typeface="BPG Rioni" pitchFamily="34" charset="0"/>
            </a:endParaRPr>
          </a:p>
          <a:p>
            <a:pPr marL="285750" indent="-285750" algn="just">
              <a:buFont typeface="Arial" panose="020B0604020202020204" pitchFamily="34" charset="0"/>
              <a:buChar char="•"/>
            </a:pPr>
            <a:r>
              <a:rPr lang="ka-GE" sz="1300" dirty="0" smtClean="0">
                <a:latin typeface="BPG Rioni" pitchFamily="34" charset="0"/>
              </a:rPr>
              <a:t>თავდაცვის სამინისტროს ოფიცრები </a:t>
            </a:r>
            <a:r>
              <a:rPr lang="ka-GE" sz="1300" dirty="0">
                <a:latin typeface="BPG Rioni" pitchFamily="34" charset="0"/>
              </a:rPr>
              <a:t>„</a:t>
            </a:r>
            <a:r>
              <a:rPr lang="ka-GE" sz="1300" dirty="0" smtClean="0">
                <a:latin typeface="BPG Rioni" pitchFamily="34" charset="0"/>
              </a:rPr>
              <a:t>მაიორის“, </a:t>
            </a:r>
            <a:r>
              <a:rPr lang="ka-GE" sz="1300" dirty="0">
                <a:latin typeface="BPG Rioni" pitchFamily="34" charset="0"/>
              </a:rPr>
              <a:t>„</a:t>
            </a:r>
            <a:r>
              <a:rPr lang="ka-GE" sz="1300" dirty="0" smtClean="0">
                <a:latin typeface="BPG Rioni" pitchFamily="34" charset="0"/>
              </a:rPr>
              <a:t>ვიცე-პოლკოვნიკის“ </a:t>
            </a:r>
            <a:r>
              <a:rPr lang="ka-GE" sz="1300" dirty="0">
                <a:latin typeface="BPG Rioni" pitchFamily="34" charset="0"/>
              </a:rPr>
              <a:t>და „</a:t>
            </a:r>
            <a:r>
              <a:rPr lang="ka-GE" sz="1300" dirty="0" smtClean="0">
                <a:latin typeface="BPG Rioni" pitchFamily="34" charset="0"/>
              </a:rPr>
              <a:t>პოლკოვნიკის“ </a:t>
            </a:r>
            <a:r>
              <a:rPr lang="ka-GE" sz="1300" dirty="0">
                <a:latin typeface="BPG Rioni" pitchFamily="34" charset="0"/>
              </a:rPr>
              <a:t>სამხედრო წოდებით, </a:t>
            </a:r>
            <a:r>
              <a:rPr lang="ka-GE" sz="1300" dirty="0" smtClean="0">
                <a:latin typeface="BPG Rioni" pitchFamily="34" charset="0"/>
              </a:rPr>
              <a:t>რომელთაც </a:t>
            </a:r>
            <a:r>
              <a:rPr lang="ka-GE" sz="1300" dirty="0">
                <a:latin typeface="BPG Rioni" pitchFamily="34" charset="0"/>
              </a:rPr>
              <a:t>გავლილი </a:t>
            </a:r>
            <a:r>
              <a:rPr lang="ka-GE" sz="1300" dirty="0" smtClean="0">
                <a:latin typeface="BPG Rioni" pitchFamily="34" charset="0"/>
              </a:rPr>
              <a:t>აქვთ სამეთაურო-საშტაბო პროგრამა (გათანაბრებული </a:t>
            </a:r>
            <a:r>
              <a:rPr lang="ka-GE" sz="1300" dirty="0">
                <a:latin typeface="BPG Rioni" pitchFamily="34" charset="0"/>
              </a:rPr>
              <a:t>უცხოური </a:t>
            </a:r>
            <a:r>
              <a:rPr lang="ka-GE" sz="1300" dirty="0" smtClean="0">
                <a:latin typeface="BPG Rioni" pitchFamily="34" charset="0"/>
              </a:rPr>
              <a:t>კურსი) </a:t>
            </a:r>
            <a:r>
              <a:rPr lang="ka-GE" sz="1300" dirty="0">
                <a:latin typeface="BPG Rioni" pitchFamily="34" charset="0"/>
              </a:rPr>
              <a:t>და ზღვრულ ასაკამდე დარჩენილი აქვს არანაკლებ 5 წელი;</a:t>
            </a:r>
            <a:endParaRPr lang="en-US" sz="1300" dirty="0">
              <a:latin typeface="BPG Rioni" pitchFamily="34" charset="0"/>
            </a:endParaRPr>
          </a:p>
          <a:p>
            <a:pPr algn="just"/>
            <a:endParaRPr lang="en-US" sz="1300" dirty="0">
              <a:latin typeface="BPG Rioni" pitchFamily="34" charset="0"/>
            </a:endParaRPr>
          </a:p>
          <a:p>
            <a:pPr marL="285750" indent="-285750" algn="just">
              <a:buFont typeface="Arial" panose="020B0604020202020204" pitchFamily="34" charset="0"/>
              <a:buChar char="•"/>
            </a:pPr>
            <a:r>
              <a:rPr lang="ru-RU" sz="1300" dirty="0" smtClean="0">
                <a:latin typeface="Sylfaen" panose="010A0502050306030303" pitchFamily="18" charset="0"/>
              </a:rPr>
              <a:t>თავდაცვის </a:t>
            </a:r>
            <a:r>
              <a:rPr lang="ka-GE" sz="1300" dirty="0">
                <a:latin typeface="BPG Rioni" pitchFamily="34" charset="0"/>
              </a:rPr>
              <a:t>სამინისტროს და მის სისტემაში შემავალი საჯარო სამართლის იურიდიული </a:t>
            </a:r>
            <a:r>
              <a:rPr lang="ka-GE" sz="1300" dirty="0" smtClean="0">
                <a:latin typeface="BPG Rioni" pitchFamily="34" charset="0"/>
              </a:rPr>
              <a:t>პირების, საქართველოს შსს-ს, სუს-ის, საგარეო </a:t>
            </a:r>
            <a:r>
              <a:rPr lang="ka-GE" sz="1300" dirty="0">
                <a:latin typeface="BPG Rioni" pitchFamily="34" charset="0"/>
              </a:rPr>
              <a:t>საქმეთა სამინისტროს, </a:t>
            </a:r>
            <a:r>
              <a:rPr lang="ka-GE" sz="1300" dirty="0" smtClean="0">
                <a:latin typeface="BPG Rioni" pitchFamily="34" charset="0"/>
              </a:rPr>
              <a:t>დაზვერვის </a:t>
            </a:r>
            <a:r>
              <a:rPr lang="ka-GE" sz="1300" dirty="0">
                <a:latin typeface="BPG Rioni" pitchFamily="34" charset="0"/>
              </a:rPr>
              <a:t>სამსახურის, </a:t>
            </a:r>
            <a:r>
              <a:rPr lang="ka-GE" sz="1300" dirty="0" smtClean="0">
                <a:latin typeface="BPG Rioni" pitchFamily="34" charset="0"/>
              </a:rPr>
              <a:t>პარლამენტის</a:t>
            </a:r>
            <a:r>
              <a:rPr lang="ka-GE" sz="1300" dirty="0">
                <a:latin typeface="BPG Rioni" pitchFamily="34" charset="0"/>
              </a:rPr>
              <a:t>, სახელწიფო უშიშროების საბჭოს და სხვა სახელმწიფოს თავდაცვისა და უსაფრთხოების სექტორის წარმომადგენელი სამოქალაქო ან სპეციალური წოდების მქონე (შინაგან საქმეთა სამინისტრო, სახელმწიფო უსაფრთხოების სამსახური და სხვა.) პირები, რომლებსაც გააჩნიათ </a:t>
            </a:r>
            <a:r>
              <a:rPr lang="ru-RU" sz="1300" dirty="0">
                <a:latin typeface="Sylfaen" panose="010A0502050306030303" pitchFamily="18" charset="0"/>
              </a:rPr>
              <a:t>თავდაცვისა და უსაფრთხოების სფეროში მუშაობის გამოცდილება</a:t>
            </a:r>
            <a:r>
              <a:rPr lang="ru-RU" sz="1300" dirty="0" smtClean="0">
                <a:latin typeface="Sylfaen" panose="010A0502050306030303" pitchFamily="18" charset="0"/>
              </a:rPr>
              <a:t>.</a:t>
            </a:r>
            <a:endParaRPr lang="ka-GE" sz="1300" dirty="0" smtClean="0">
              <a:latin typeface="BPG Rioni" pitchFamily="34" charset="0"/>
            </a:endParaRPr>
          </a:p>
          <a:p>
            <a:pPr marL="285750" indent="-285750" algn="just">
              <a:buFont typeface="Arial" panose="020B0604020202020204" pitchFamily="34" charset="0"/>
              <a:buChar char="•"/>
            </a:pPr>
            <a:endParaRPr lang="ka-GE" sz="1300" dirty="0" smtClean="0">
              <a:latin typeface="BPG Rioni" pitchFamily="34" charset="0"/>
            </a:endParaRPr>
          </a:p>
          <a:p>
            <a:r>
              <a:rPr lang="ka-GE" altLang="en-US" sz="1300" b="1" dirty="0">
                <a:latin typeface="BPG Rioni" pitchFamily="34" charset="0"/>
              </a:rPr>
              <a:t>პროგრამაზე დაშვების </a:t>
            </a:r>
            <a:r>
              <a:rPr lang="ka-GE" altLang="en-US" sz="1300" b="1" dirty="0" smtClean="0">
                <a:latin typeface="BPG Rioni" pitchFamily="34" charset="0"/>
              </a:rPr>
              <a:t>მოთხოვნები:</a:t>
            </a:r>
          </a:p>
          <a:p>
            <a:pPr indent="285750">
              <a:buFont typeface="Arial" panose="020B0604020202020204" pitchFamily="34" charset="0"/>
              <a:buChar char="•"/>
            </a:pPr>
            <a:r>
              <a:rPr lang="ka-GE" sz="1300" dirty="0" smtClean="0">
                <a:latin typeface="BPG Rioni" pitchFamily="34" charset="0"/>
              </a:rPr>
              <a:t>ბაკალავრის </a:t>
            </a:r>
            <a:r>
              <a:rPr lang="ka-GE" sz="1300" dirty="0">
                <a:latin typeface="BPG Rioni" pitchFamily="34" charset="0"/>
              </a:rPr>
              <a:t>ან მასთან გათანაბრებული აკადემიური ხარისხი;</a:t>
            </a:r>
            <a:endParaRPr lang="en-US" sz="1300" dirty="0">
              <a:latin typeface="BPG Rioni" pitchFamily="34" charset="0"/>
            </a:endParaRPr>
          </a:p>
          <a:p>
            <a:pPr indent="285750">
              <a:buFont typeface="Arial" panose="020B0604020202020204" pitchFamily="34" charset="0"/>
              <a:buChar char="•"/>
            </a:pPr>
            <a:r>
              <a:rPr lang="ka-GE" sz="1300" dirty="0">
                <a:latin typeface="BPG Rioni" pitchFamily="34" charset="0"/>
              </a:rPr>
              <a:t>საერთო სამაგისტრო გამოცდა;</a:t>
            </a:r>
          </a:p>
          <a:p>
            <a:pPr indent="285750">
              <a:buFont typeface="Arial" panose="020B0604020202020204" pitchFamily="34" charset="0"/>
              <a:buChar char="•"/>
            </a:pPr>
            <a:r>
              <a:rPr lang="ka-GE" sz="1300" dirty="0" smtClean="0">
                <a:latin typeface="BPG Rioni" pitchFamily="34" charset="0"/>
              </a:rPr>
              <a:t>ინგლისური </a:t>
            </a:r>
            <a:r>
              <a:rPr lang="ka-GE" sz="1300" dirty="0">
                <a:latin typeface="BPG Rioni" pitchFamily="34" charset="0"/>
              </a:rPr>
              <a:t>ენის ცოდნა მინიმუმ CEF B2 ან </a:t>
            </a:r>
            <a:r>
              <a:rPr lang="ka-GE" sz="1300" dirty="0" smtClean="0">
                <a:latin typeface="BPG Rioni" pitchFamily="34" charset="0"/>
              </a:rPr>
              <a:t>STANAG 2/2/2/2 დონეზე.</a:t>
            </a:r>
            <a:r>
              <a:rPr lang="ru-RU" sz="1300" dirty="0" smtClean="0">
                <a:latin typeface="Sylfaen" panose="010A0502050306030303" pitchFamily="18" charset="0"/>
              </a:rPr>
              <a:t> </a:t>
            </a:r>
            <a:endParaRPr lang="ka-GE" sz="1300" dirty="0">
              <a:latin typeface="Sylfaen" panose="010A0502050306030303" pitchFamily="18" charset="0"/>
            </a:endParaRPr>
          </a:p>
          <a:p>
            <a:pPr marL="914400" indent="177800">
              <a:buFont typeface="Arial" panose="020B0604020202020204" pitchFamily="34" charset="0"/>
              <a:buChar char="•"/>
            </a:pPr>
            <a:endParaRPr lang="ka-GE" sz="1300" dirty="0" smtClean="0">
              <a:latin typeface="Sylfaen" panose="010A0502050306030303" pitchFamily="18" charset="0"/>
            </a:endParaRPr>
          </a:p>
          <a:p>
            <a:pPr algn="just"/>
            <a:r>
              <a:rPr lang="ka-GE" sz="1300" b="1" dirty="0">
                <a:latin typeface="BPG Rioni" pitchFamily="34" charset="0"/>
              </a:rPr>
              <a:t>პროგრამის მიზანი</a:t>
            </a:r>
          </a:p>
          <a:p>
            <a:pPr algn="just"/>
            <a:r>
              <a:rPr lang="ka-GE" sz="1300" dirty="0">
                <a:latin typeface="BPG Rioni" pitchFamily="34" charset="0"/>
              </a:rPr>
              <a:t>თანამედროვე და ინოვაციური მეთოდების გამოყენების გზით, კვალიფიციური და კონკურეტუნარიანი სამხედრო და სამოქალაქო კადრების მომზადება თავდაცვისა და უსაფრთხოების სექტორისათვის. </a:t>
            </a:r>
          </a:p>
          <a:p>
            <a:endParaRPr lang="en-US" sz="1300" dirty="0">
              <a:latin typeface="BPG Rioni" pitchFamily="34" charset="0"/>
            </a:endParaRPr>
          </a:p>
          <a:p>
            <a:pPr marL="285750" indent="-285750" algn="just">
              <a:buFont typeface="Arial" panose="020B0604020202020204" pitchFamily="34" charset="0"/>
              <a:buChar char="•"/>
            </a:pPr>
            <a:endParaRPr lang="en-US" sz="1300" dirty="0">
              <a:latin typeface="BPG Rioni" pitchFamily="34" charset="0"/>
            </a:endParaRPr>
          </a:p>
        </p:txBody>
      </p:sp>
    </p:spTree>
    <p:extLst>
      <p:ext uri="{BB962C8B-B14F-4D97-AF65-F5344CB8AC3E}">
        <p14:creationId xmlns:p14="http://schemas.microsoft.com/office/powerpoint/2010/main" val="31060830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 y="294894"/>
            <a:ext cx="9144000" cy="489204"/>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cstate="print">
            <a:extLst>
              <a:ext uri="{28A0092B-C50C-407E-A947-70E740481C1C}">
                <a14:useLocalDpi xmlns:a14="http://schemas.microsoft.com/office/drawing/2010/main" val="0"/>
              </a:ext>
            </a:extLst>
          </a:blip>
          <a:stretch>
            <a:fillRect/>
          </a:stretch>
        </p:blipFill>
        <p:spPr>
          <a:xfrm>
            <a:off x="7924804" y="184485"/>
            <a:ext cx="710022" cy="710022"/>
          </a:xfrm>
          <a:prstGeom prst="rect">
            <a:avLst/>
          </a:prstGeom>
        </p:spPr>
      </p:pic>
      <p:sp>
        <p:nvSpPr>
          <p:cNvPr id="6" name="Rectangle 5"/>
          <p:cNvSpPr/>
          <p:nvPr/>
        </p:nvSpPr>
        <p:spPr>
          <a:xfrm>
            <a:off x="609600" y="381000"/>
            <a:ext cx="7772400" cy="369332"/>
          </a:xfrm>
          <a:prstGeom prst="rect">
            <a:avLst/>
          </a:prstGeom>
        </p:spPr>
        <p:txBody>
          <a:bodyPr wrap="square">
            <a:spAutoFit/>
          </a:bodyPr>
          <a:lstStyle/>
          <a:p>
            <a:pPr algn="ctr"/>
            <a:r>
              <a:rPr lang="ka-GE" b="1" dirty="0" smtClean="0">
                <a:latin typeface="BPG Banner Caps Alpha" pitchFamily="18" charset="0"/>
              </a:rPr>
              <a:t>მაგისტრატურა</a:t>
            </a:r>
            <a:endParaRPr lang="en-US" b="1" dirty="0">
              <a:latin typeface="BPG Banner Caps Alpha" pitchFamily="18" charset="0"/>
            </a:endParaRPr>
          </a:p>
        </p:txBody>
      </p:sp>
      <p:pic>
        <p:nvPicPr>
          <p:cNvPr id="9" name="Picture 3" descr="d:\NJACHVADZE\Desktop\DzalebiLogo.png"/>
          <p:cNvPicPr>
            <a:picLocks noChangeAspect="1" noChangeArrowheads="1"/>
          </p:cNvPicPr>
          <p:nvPr/>
        </p:nvPicPr>
        <p:blipFill>
          <a:blip cstate="print"/>
          <a:srcRect/>
          <a:stretch>
            <a:fillRect/>
          </a:stretch>
        </p:blipFill>
        <p:spPr bwMode="auto">
          <a:xfrm>
            <a:off x="381004" y="178194"/>
            <a:ext cx="736206" cy="736206"/>
          </a:xfrm>
          <a:prstGeom prst="rect">
            <a:avLst/>
          </a:prstGeom>
          <a:ln>
            <a:noFill/>
          </a:ln>
          <a:effectLst/>
        </p:spPr>
      </p:pic>
      <p:sp>
        <p:nvSpPr>
          <p:cNvPr id="11" name="Rectangle 1"/>
          <p:cNvSpPr>
            <a:spLocks noChangeArrowheads="1"/>
          </p:cNvSpPr>
          <p:nvPr/>
        </p:nvSpPr>
        <p:spPr bwMode="auto">
          <a:xfrm>
            <a:off x="1600201" y="990600"/>
            <a:ext cx="6172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ka-GE" altLang="en-US" sz="1600" b="1" dirty="0">
                <a:solidFill>
                  <a:schemeClr val="accent2"/>
                </a:solidFill>
                <a:latin typeface="BPG Banner Caps Alpha" pitchFamily="18" charset="0"/>
              </a:rPr>
              <a:t>უსაფრთხოების კვლევების </a:t>
            </a:r>
            <a:r>
              <a:rPr lang="ka-GE" altLang="en-US" sz="1600" b="1" dirty="0" smtClean="0">
                <a:latin typeface="BPG Banner Caps Alpha" pitchFamily="18" charset="0"/>
              </a:rPr>
              <a:t>სამაგისტრო პროგრამის </a:t>
            </a:r>
            <a:r>
              <a:rPr lang="ka-GE" altLang="en-US" sz="1600" b="1" dirty="0">
                <a:latin typeface="BPG Banner Caps Alpha" pitchFamily="18" charset="0"/>
              </a:rPr>
              <a:t>მოკლე მიმოხილვა</a:t>
            </a:r>
            <a:endParaRPr lang="ka-GE" altLang="en-US" sz="1600" dirty="0">
              <a:latin typeface="BPG Banner Caps Alpha" pitchFamily="18" charset="0"/>
            </a:endParaRPr>
          </a:p>
        </p:txBody>
      </p:sp>
      <p:sp>
        <p:nvSpPr>
          <p:cNvPr id="8" name="TextBox 7"/>
          <p:cNvSpPr txBox="1"/>
          <p:nvPr/>
        </p:nvSpPr>
        <p:spPr>
          <a:xfrm>
            <a:off x="381000" y="1752600"/>
            <a:ext cx="8229600" cy="4862870"/>
          </a:xfrm>
          <a:prstGeom prst="rect">
            <a:avLst/>
          </a:prstGeom>
          <a:noFill/>
        </p:spPr>
        <p:txBody>
          <a:bodyPr wrap="square" rtlCol="0">
            <a:spAutoFit/>
          </a:bodyPr>
          <a:lstStyle/>
          <a:p>
            <a:pPr algn="just">
              <a:spcAft>
                <a:spcPts val="600"/>
              </a:spcAft>
            </a:pPr>
            <a:r>
              <a:rPr lang="ka-GE" sz="1300" b="1" dirty="0" smtClean="0">
                <a:latin typeface="BPG Rioni" pitchFamily="34" charset="0"/>
              </a:rPr>
              <a:t>პროგრამის კურსდამთავრებულები </a:t>
            </a:r>
          </a:p>
          <a:p>
            <a:pPr marL="285750" indent="-285750" algn="just">
              <a:spcAft>
                <a:spcPts val="600"/>
              </a:spcAft>
              <a:buFont typeface="Arial" panose="020B0604020202020204" pitchFamily="34" charset="0"/>
              <a:buChar char="•"/>
            </a:pPr>
            <a:r>
              <a:rPr lang="ka-GE" sz="1300" dirty="0" smtClean="0">
                <a:latin typeface="BPG Rioni" pitchFamily="34" charset="0"/>
              </a:rPr>
              <a:t>შეძლებენ ეროვნული უსაფრთხოების პოლიტიკის შექმნისა და წარმოების კომპონენტების  განსაზღვრასა და გაანალიზებას;</a:t>
            </a:r>
          </a:p>
          <a:p>
            <a:pPr marL="285750" indent="-285750" algn="just">
              <a:spcAft>
                <a:spcPts val="600"/>
              </a:spcAft>
              <a:buFont typeface="Arial" panose="020B0604020202020204" pitchFamily="34" charset="0"/>
              <a:buChar char="•"/>
            </a:pPr>
            <a:r>
              <a:rPr lang="ka-GE" sz="1300" dirty="0" smtClean="0">
                <a:latin typeface="BPG Rioni" pitchFamily="34" charset="0"/>
              </a:rPr>
              <a:t>გააცნობიერებენ ეროვნულ უსაფრთხოებასთან დაკავშირებული ფუნდამენტური საკითხებს და შეიძენენ აღნიშნულ სფეროში საქმიანობისთვის აუცილებელ პრაქტიკული უნარ-ჩვევები;</a:t>
            </a:r>
          </a:p>
          <a:p>
            <a:pPr marL="285750" indent="-285750" algn="just">
              <a:spcAft>
                <a:spcPts val="600"/>
              </a:spcAft>
              <a:buFont typeface="Arial" panose="020B0604020202020204" pitchFamily="34" charset="0"/>
              <a:buChar char="•"/>
            </a:pPr>
            <a:r>
              <a:rPr lang="ka-GE" sz="1300" dirty="0" smtClean="0">
                <a:latin typeface="BPG Rioni" pitchFamily="34" charset="0"/>
              </a:rPr>
              <a:t>შეეძლებათ გაიაზრონ უსაფრთხოების სექტორის როლი და ადგილი სახელმწიფო მართვის სისტემაში;</a:t>
            </a:r>
          </a:p>
          <a:p>
            <a:pPr marL="285750" indent="-285750" algn="just">
              <a:spcAft>
                <a:spcPts val="600"/>
              </a:spcAft>
              <a:buFont typeface="Arial" panose="020B0604020202020204" pitchFamily="34" charset="0"/>
              <a:buChar char="•"/>
            </a:pPr>
            <a:r>
              <a:rPr lang="ka-GE" sz="1300" dirty="0" smtClean="0">
                <a:latin typeface="BPG Rioni" pitchFamily="34" charset="0"/>
              </a:rPr>
              <a:t>შეეძლებათ განსაზღვრონ ეროვნული უსაფრთხოების წინაშე არსებული ტრადიციული და თანამედროვე გამოწვევები, რისკები და მათზე რეაგირების მექანიზმები;</a:t>
            </a:r>
          </a:p>
          <a:p>
            <a:pPr marL="285750" indent="-285750" algn="just">
              <a:spcAft>
                <a:spcPts val="600"/>
              </a:spcAft>
              <a:buFont typeface="Arial" panose="020B0604020202020204" pitchFamily="34" charset="0"/>
              <a:buChar char="•"/>
            </a:pPr>
            <a:r>
              <a:rPr lang="ka-GE" sz="1300" dirty="0" smtClean="0">
                <a:latin typeface="BPG Rioni" pitchFamily="34" charset="0"/>
              </a:rPr>
              <a:t>შეეძლებათ </a:t>
            </a:r>
            <a:r>
              <a:rPr lang="ka-GE" sz="1300" dirty="0">
                <a:latin typeface="BPG Rioni" pitchFamily="34" charset="0"/>
              </a:rPr>
              <a:t>მონაწილეობა მიიღონ უსაფრთხოების პოლიტიკის, სამხედრო პოლიტიკისა და თავდაცვის სტრატეგიის დახვეწისა და განხორციელების პროცესში;</a:t>
            </a:r>
          </a:p>
          <a:p>
            <a:pPr marL="285750" indent="-285750" algn="just">
              <a:spcAft>
                <a:spcPts val="600"/>
              </a:spcAft>
              <a:buFont typeface="Arial" panose="020B0604020202020204" pitchFamily="34" charset="0"/>
              <a:buChar char="•"/>
            </a:pPr>
            <a:r>
              <a:rPr lang="ka-GE" sz="1300" dirty="0" smtClean="0">
                <a:latin typeface="BPG Rioni" pitchFamily="34" charset="0"/>
              </a:rPr>
              <a:t>შეძლებენ </a:t>
            </a:r>
            <a:r>
              <a:rPr lang="ka-GE" sz="1300" dirty="0">
                <a:latin typeface="BPG Rioni" pitchFamily="34" charset="0"/>
              </a:rPr>
              <a:t>გამოიყენონ მიღებული განათლება ქვეყნის თავდაცვისა და უსაფრთხოების სექტორის შესაძლებლობების  ასამაღლებლად;</a:t>
            </a:r>
          </a:p>
          <a:p>
            <a:pPr marL="285750" indent="-285750" algn="just">
              <a:spcAft>
                <a:spcPts val="600"/>
              </a:spcAft>
              <a:buFont typeface="Arial" panose="020B0604020202020204" pitchFamily="34" charset="0"/>
              <a:buChar char="•"/>
            </a:pPr>
            <a:r>
              <a:rPr lang="ka-GE" sz="1300" dirty="0" smtClean="0">
                <a:latin typeface="BPG Rioni" pitchFamily="34" charset="0"/>
              </a:rPr>
              <a:t>ექნებათ  </a:t>
            </a:r>
            <a:r>
              <a:rPr lang="ka-GE" sz="1300" dirty="0">
                <a:latin typeface="BPG Rioni" pitchFamily="34" charset="0"/>
              </a:rPr>
              <a:t>ღრმა სისტემური ცოდნა და შესაბამისი პროფესიული უნარ-ჩვევები უსაფრთხოების კვლევების სპეციალიზაციით; </a:t>
            </a:r>
          </a:p>
          <a:p>
            <a:pPr marL="285750" indent="-285750" algn="just">
              <a:spcAft>
                <a:spcPts val="600"/>
              </a:spcAft>
              <a:buFont typeface="Arial" panose="020B0604020202020204" pitchFamily="34" charset="0"/>
              <a:buChar char="•"/>
            </a:pPr>
            <a:r>
              <a:rPr lang="ka-GE" sz="1300" dirty="0" smtClean="0">
                <a:latin typeface="BPG Rioni" pitchFamily="34" charset="0"/>
              </a:rPr>
              <a:t>საქართველოს </a:t>
            </a:r>
            <a:r>
              <a:rPr lang="ka-GE" sz="1300" dirty="0">
                <a:latin typeface="BPG Rioni" pitchFamily="34" charset="0"/>
              </a:rPr>
              <a:t>კანონმდებლობით განსაზღვრულ უწყებათა კოორდინირებული მუშაობით შეეძლებათ უზრუნველყონ მოსალოდნელი კრიზისის პროგნოზირება და თავიდან აცილება, ხოლო კრიზისის წარმოქმნის შემთხვევაში – მისი ნეგატიური შედეგების უმოკლეს დროში ლიკვიდაციისა ან/და მინიმუმამდე შემცირების პროცესში მონაწილეობა. </a:t>
            </a:r>
          </a:p>
          <a:p>
            <a:pPr algn="just">
              <a:spcAft>
                <a:spcPts val="600"/>
              </a:spcAft>
            </a:pPr>
            <a:endParaRPr lang="ka-GE" sz="1300" b="1" dirty="0" smtClean="0">
              <a:latin typeface="BPG Rioni" pitchFamily="34" charset="0"/>
            </a:endParaRPr>
          </a:p>
          <a:p>
            <a:pPr marL="285750" indent="-285750" algn="just">
              <a:spcAft>
                <a:spcPts val="600"/>
              </a:spcAft>
              <a:buFont typeface="Arial" panose="020B0604020202020204" pitchFamily="34" charset="0"/>
              <a:buChar char="•"/>
            </a:pPr>
            <a:endParaRPr lang="ka-GE" sz="1300" dirty="0">
              <a:latin typeface="BPG Rioni" pitchFamily="34" charset="0"/>
            </a:endParaRPr>
          </a:p>
        </p:txBody>
      </p:sp>
    </p:spTree>
    <p:extLst>
      <p:ext uri="{BB962C8B-B14F-4D97-AF65-F5344CB8AC3E}">
        <p14:creationId xmlns:p14="http://schemas.microsoft.com/office/powerpoint/2010/main" val="287207754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 y="294894"/>
            <a:ext cx="9144000" cy="489204"/>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cstate="print">
            <a:extLst>
              <a:ext uri="{28A0092B-C50C-407E-A947-70E740481C1C}">
                <a14:useLocalDpi xmlns:a14="http://schemas.microsoft.com/office/drawing/2010/main" val="0"/>
              </a:ext>
            </a:extLst>
          </a:blip>
          <a:stretch>
            <a:fillRect/>
          </a:stretch>
        </p:blipFill>
        <p:spPr>
          <a:xfrm>
            <a:off x="7924804" y="184485"/>
            <a:ext cx="710022" cy="710022"/>
          </a:xfrm>
          <a:prstGeom prst="rect">
            <a:avLst/>
          </a:prstGeom>
        </p:spPr>
      </p:pic>
      <p:sp>
        <p:nvSpPr>
          <p:cNvPr id="6" name="Rectangle 5"/>
          <p:cNvSpPr/>
          <p:nvPr/>
        </p:nvSpPr>
        <p:spPr>
          <a:xfrm>
            <a:off x="609600" y="381000"/>
            <a:ext cx="7772400" cy="369332"/>
          </a:xfrm>
          <a:prstGeom prst="rect">
            <a:avLst/>
          </a:prstGeom>
        </p:spPr>
        <p:txBody>
          <a:bodyPr wrap="square">
            <a:spAutoFit/>
          </a:bodyPr>
          <a:lstStyle/>
          <a:p>
            <a:pPr algn="ctr"/>
            <a:r>
              <a:rPr lang="ka-GE" b="1" dirty="0" smtClean="0">
                <a:latin typeface="BPG Banner Caps Alpha" pitchFamily="18" charset="0"/>
              </a:rPr>
              <a:t>მაგისტრატურა</a:t>
            </a:r>
            <a:endParaRPr lang="en-US" b="1" dirty="0">
              <a:latin typeface="BPG Banner Caps Alpha" pitchFamily="18" charset="0"/>
            </a:endParaRPr>
          </a:p>
        </p:txBody>
      </p:sp>
      <p:pic>
        <p:nvPicPr>
          <p:cNvPr id="9" name="Picture 3" descr="d:\NJACHVADZE\Desktop\DzalebiLogo.png"/>
          <p:cNvPicPr>
            <a:picLocks noChangeAspect="1" noChangeArrowheads="1"/>
          </p:cNvPicPr>
          <p:nvPr/>
        </p:nvPicPr>
        <p:blipFill>
          <a:blip cstate="print"/>
          <a:srcRect/>
          <a:stretch>
            <a:fillRect/>
          </a:stretch>
        </p:blipFill>
        <p:spPr bwMode="auto">
          <a:xfrm>
            <a:off x="381004" y="178194"/>
            <a:ext cx="736206" cy="736206"/>
          </a:xfrm>
          <a:prstGeom prst="rect">
            <a:avLst/>
          </a:prstGeom>
          <a:ln>
            <a:noFill/>
          </a:ln>
          <a:effectLst/>
        </p:spPr>
      </p:pic>
      <p:sp>
        <p:nvSpPr>
          <p:cNvPr id="11" name="Rectangle 1"/>
          <p:cNvSpPr>
            <a:spLocks noChangeArrowheads="1"/>
          </p:cNvSpPr>
          <p:nvPr/>
        </p:nvSpPr>
        <p:spPr bwMode="auto">
          <a:xfrm>
            <a:off x="1117210" y="914400"/>
            <a:ext cx="665519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ka-GE" altLang="en-US" sz="1600" b="1" dirty="0">
                <a:solidFill>
                  <a:schemeClr val="accent2"/>
                </a:solidFill>
                <a:latin typeface="BPG Banner Caps Alpha" pitchFamily="18" charset="0"/>
              </a:rPr>
              <a:t>ეროვნული რესურსების მართვის</a:t>
            </a:r>
            <a:r>
              <a:rPr lang="ka-GE" altLang="en-US" sz="1600" b="1" dirty="0">
                <a:latin typeface="BPG Banner Caps Alpha" pitchFamily="18" charset="0"/>
              </a:rPr>
              <a:t> სამაგისტრო პროგრამა</a:t>
            </a:r>
            <a:endParaRPr lang="ka-GE" altLang="en-US" sz="1600" dirty="0">
              <a:latin typeface="BPG Banner Caps Alpha" pitchFamily="18" charset="0"/>
            </a:endParaRPr>
          </a:p>
        </p:txBody>
      </p:sp>
      <p:sp>
        <p:nvSpPr>
          <p:cNvPr id="8" name="TextBox 7"/>
          <p:cNvSpPr txBox="1"/>
          <p:nvPr/>
        </p:nvSpPr>
        <p:spPr>
          <a:xfrm>
            <a:off x="381000" y="1295400"/>
            <a:ext cx="8534400" cy="6294031"/>
          </a:xfrm>
          <a:prstGeom prst="rect">
            <a:avLst/>
          </a:prstGeom>
          <a:noFill/>
        </p:spPr>
        <p:txBody>
          <a:bodyPr wrap="square" rtlCol="0">
            <a:spAutoFit/>
          </a:bodyPr>
          <a:lstStyle/>
          <a:p>
            <a:pPr algn="just">
              <a:spcAft>
                <a:spcPts val="600"/>
              </a:spcAft>
            </a:pPr>
            <a:r>
              <a:rPr lang="ka-GE" sz="1300" b="1" dirty="0" smtClean="0">
                <a:latin typeface="BPG Rioni" pitchFamily="34" charset="0"/>
              </a:rPr>
              <a:t>პროგრამის აქტუალურობა</a:t>
            </a:r>
          </a:p>
          <a:p>
            <a:pPr algn="just">
              <a:spcAft>
                <a:spcPts val="600"/>
              </a:spcAft>
              <a:buClrTx/>
              <a:buSzTx/>
              <a:buFontTx/>
              <a:buNone/>
            </a:pPr>
            <a:r>
              <a:rPr lang="ka-GE" altLang="en-US" sz="1300" dirty="0" smtClean="0">
                <a:latin typeface="BPG Rioni" pitchFamily="34" charset="0"/>
              </a:rPr>
              <a:t>თანამედროვე გამოწვევები, რომელთა წინაშეც დგას საქართველოს სახელმწიფო უწყებები და მათ შორის საქართველოს თავდაცვის ძალები, დღის წესრიგში აყენებს ისეთი პროფესიონალების  მომზადებას, რომელთაც ექნებათ  ღრმა სისტემური ცოდნა და შესაბამისი პროფესიული უნარ-ჩვევები ეროვნული რესურსების მართის სფეროში და შეეძლებათ სტრატეგიულ დონეზე ახალ, გაუთვალისწინებელ გარემოში მოქმედება და კომპლექსური პრობლემების გადაწყვეტა.</a:t>
            </a:r>
          </a:p>
          <a:p>
            <a:pPr algn="just">
              <a:spcAft>
                <a:spcPts val="600"/>
              </a:spcAft>
              <a:buClrTx/>
              <a:buSzTx/>
              <a:buFontTx/>
              <a:buNone/>
            </a:pPr>
            <a:r>
              <a:rPr lang="ka-GE" altLang="en-US" sz="1300" b="1" dirty="0" smtClean="0">
                <a:latin typeface="BPG Rioni" pitchFamily="34" charset="0"/>
              </a:rPr>
              <a:t>პროგრამის მიზანი</a:t>
            </a:r>
          </a:p>
          <a:p>
            <a:pPr algn="just">
              <a:spcAft>
                <a:spcPts val="600"/>
              </a:spcAft>
            </a:pPr>
            <a:r>
              <a:rPr lang="ka-GE" altLang="en-US" sz="1300" dirty="0" smtClean="0">
                <a:latin typeface="BPG Rioni" pitchFamily="34" charset="0"/>
              </a:rPr>
              <a:t>ეროვნული რესურსების მართვის სამაგისტრო საგანმანათლებლო პროგრამის მიზანს წარმოადგენს რესურსებით უზრუნველყოფის სფეროს სტრატეგიული დონისთვის კვალიფიციური სამხედრო და სამოქალაქო კადრების მომზადება. </a:t>
            </a:r>
          </a:p>
          <a:p>
            <a:pPr>
              <a:spcAft>
                <a:spcPts val="600"/>
              </a:spcAft>
            </a:pPr>
            <a:r>
              <a:rPr lang="ka-GE" sz="1300" b="1" dirty="0" smtClean="0">
                <a:latin typeface="BPG Rioni" pitchFamily="34" charset="0"/>
              </a:rPr>
              <a:t>დასაქმების </a:t>
            </a:r>
            <a:r>
              <a:rPr lang="ka-GE" sz="1300" b="1" dirty="0">
                <a:latin typeface="BPG Rioni" pitchFamily="34" charset="0"/>
              </a:rPr>
              <a:t>სფერო</a:t>
            </a:r>
          </a:p>
          <a:p>
            <a:pPr marL="231775" algn="just">
              <a:spcAft>
                <a:spcPts val="600"/>
              </a:spcAft>
            </a:pPr>
            <a:r>
              <a:rPr lang="ka-GE" sz="1300" b="1" dirty="0" smtClean="0">
                <a:latin typeface="BPG Rioni" pitchFamily="34" charset="0"/>
              </a:rPr>
              <a:t>სახელმწიფო </a:t>
            </a:r>
            <a:r>
              <a:rPr lang="ka-GE" sz="1300" b="1" dirty="0">
                <a:latin typeface="BPG Rioni" pitchFamily="34" charset="0"/>
              </a:rPr>
              <a:t>უწყებები</a:t>
            </a:r>
          </a:p>
          <a:p>
            <a:pPr marL="231775" algn="just">
              <a:spcAft>
                <a:spcPts val="600"/>
              </a:spcAft>
              <a:buFont typeface="Arial" panose="020B0604020202020204" pitchFamily="34" charset="0"/>
              <a:buChar char="•"/>
              <a:defRPr/>
            </a:pPr>
            <a:r>
              <a:rPr lang="ka-GE" altLang="en-US" sz="1300" dirty="0">
                <a:latin typeface="BPG Rioni" pitchFamily="34" charset="0"/>
              </a:rPr>
              <a:t>სხვადასხვა სახელმწიფო უწყებების რესურსების მართვის სფეროს მმართველ თანამდებობებზე (განყოფილების უფროსი, სამმართველოს უფროსი, დეპარტამენტის უფროსი, უწყების ხელმძღვანელის მოადგილე რესურსების დარგში).</a:t>
            </a:r>
          </a:p>
          <a:p>
            <a:pPr marL="231775" algn="just">
              <a:spcAft>
                <a:spcPts val="600"/>
              </a:spcAft>
              <a:buFont typeface="Arial" panose="020B0604020202020204" pitchFamily="34" charset="0"/>
              <a:buChar char="•"/>
              <a:defRPr/>
            </a:pPr>
            <a:r>
              <a:rPr lang="ka-GE" altLang="en-US" sz="1300" dirty="0">
                <a:latin typeface="BPG Rioni" pitchFamily="34" charset="0"/>
              </a:rPr>
              <a:t>სხვადასხვა სახელმწიფო უწყებების ხელმძღვანელი პირების რესურსების მართვის სფეროში მრჩევლის თანამდებობაზე (პრეზიდენტის მრჩეველი, პარლამენტის წევრის ან საპარლემენტო კომიტეტის მრჩეველი, მინისტრის მრჩეველი, თავდაცვის ძალების მეთაურის მრჩეველი, სახელმწიფო დეპარტამენტის უფროსის მრჩეველი).</a:t>
            </a:r>
          </a:p>
          <a:p>
            <a:pPr marL="231775" algn="just">
              <a:spcAft>
                <a:spcPts val="600"/>
              </a:spcAft>
              <a:defRPr/>
            </a:pPr>
            <a:r>
              <a:rPr lang="ka-GE" sz="1300" b="1" dirty="0">
                <a:latin typeface="BPG Rioni" pitchFamily="34" charset="0"/>
              </a:rPr>
              <a:t>კერძო, კომერციული და არასამთავრობო ორგანიზაციები</a:t>
            </a:r>
          </a:p>
          <a:p>
            <a:pPr marL="231775" algn="just">
              <a:spcAft>
                <a:spcPts val="600"/>
              </a:spcAft>
              <a:buFont typeface="Arial" panose="020B0604020202020204" pitchFamily="34" charset="0"/>
              <a:buChar char="•"/>
              <a:defRPr/>
            </a:pPr>
            <a:r>
              <a:rPr lang="ka-GE" altLang="en-US" sz="1300" dirty="0">
                <a:latin typeface="BPG Rioni" pitchFamily="34" charset="0"/>
              </a:rPr>
              <a:t>სხვადასხვა კერძო და კომერციული ორგანიზაციების რესურსების მართვის სფეროს მმართველ თანამდებობებზე .</a:t>
            </a:r>
          </a:p>
          <a:p>
            <a:pPr marL="231775" algn="just">
              <a:spcAft>
                <a:spcPts val="600"/>
              </a:spcAft>
              <a:buFont typeface="Arial" panose="020B0604020202020204" pitchFamily="34" charset="0"/>
              <a:buChar char="•"/>
              <a:defRPr/>
            </a:pPr>
            <a:r>
              <a:rPr lang="ka-GE" altLang="en-US" sz="1300" dirty="0">
                <a:latin typeface="BPG Rioni" pitchFamily="34" charset="0"/>
              </a:rPr>
              <a:t>სხვადასხვა არასამთავრობო ორგანიზაციებში რესურსების მართვის სფეროს ექსპერტებათ.</a:t>
            </a:r>
            <a:endParaRPr lang="ka-GE" altLang="en-US" sz="1300" b="1" dirty="0">
              <a:effectLst>
                <a:outerShdw blurRad="38100" dist="38100" dir="2700000" algn="tl">
                  <a:srgbClr val="444D26"/>
                </a:outerShdw>
              </a:effectLst>
              <a:latin typeface="BPG Rioni" pitchFamily="34" charset="0"/>
            </a:endParaRPr>
          </a:p>
          <a:p>
            <a:pPr algn="just">
              <a:spcAft>
                <a:spcPts val="600"/>
              </a:spcAft>
            </a:pPr>
            <a:endParaRPr lang="en-US" altLang="en-US" sz="1300" dirty="0" smtClean="0">
              <a:latin typeface="BPG Rioni" pitchFamily="34" charset="0"/>
            </a:endParaRPr>
          </a:p>
          <a:p>
            <a:pPr marL="285750" indent="-285750" algn="just">
              <a:spcAft>
                <a:spcPts val="600"/>
              </a:spcAft>
              <a:buFont typeface="Arial" panose="020B0604020202020204" pitchFamily="34" charset="0"/>
              <a:buChar char="•"/>
            </a:pPr>
            <a:endParaRPr lang="ka-GE" sz="1300" dirty="0" smtClean="0">
              <a:latin typeface="BPG Rioni" pitchFamily="34" charset="0"/>
            </a:endParaRPr>
          </a:p>
          <a:p>
            <a:pPr marL="285750" indent="-285750" algn="just">
              <a:spcAft>
                <a:spcPts val="600"/>
              </a:spcAft>
              <a:buFont typeface="Arial" panose="020B0604020202020204" pitchFamily="34" charset="0"/>
              <a:buChar char="•"/>
            </a:pPr>
            <a:endParaRPr lang="ka-GE" sz="1300" dirty="0">
              <a:latin typeface="BPG Rioni" pitchFamily="34" charset="0"/>
            </a:endParaRPr>
          </a:p>
        </p:txBody>
      </p:sp>
    </p:spTree>
    <p:extLst>
      <p:ext uri="{BB962C8B-B14F-4D97-AF65-F5344CB8AC3E}">
        <p14:creationId xmlns:p14="http://schemas.microsoft.com/office/powerpoint/2010/main" val="3206109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 y="294894"/>
            <a:ext cx="9144000" cy="489204"/>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cstate="print">
            <a:extLst>
              <a:ext uri="{28A0092B-C50C-407E-A947-70E740481C1C}">
                <a14:useLocalDpi xmlns:a14="http://schemas.microsoft.com/office/drawing/2010/main" val="0"/>
              </a:ext>
            </a:extLst>
          </a:blip>
          <a:stretch>
            <a:fillRect/>
          </a:stretch>
        </p:blipFill>
        <p:spPr>
          <a:xfrm>
            <a:off x="7924804" y="184485"/>
            <a:ext cx="710022" cy="710022"/>
          </a:xfrm>
          <a:prstGeom prst="rect">
            <a:avLst/>
          </a:prstGeom>
        </p:spPr>
      </p:pic>
      <p:sp>
        <p:nvSpPr>
          <p:cNvPr id="6" name="Rectangle 5"/>
          <p:cNvSpPr/>
          <p:nvPr/>
        </p:nvSpPr>
        <p:spPr>
          <a:xfrm>
            <a:off x="609600" y="381000"/>
            <a:ext cx="7772400" cy="369332"/>
          </a:xfrm>
          <a:prstGeom prst="rect">
            <a:avLst/>
          </a:prstGeom>
        </p:spPr>
        <p:txBody>
          <a:bodyPr wrap="square">
            <a:spAutoFit/>
          </a:bodyPr>
          <a:lstStyle/>
          <a:p>
            <a:pPr algn="ctr"/>
            <a:r>
              <a:rPr lang="ka-GE" b="1" dirty="0" smtClean="0">
                <a:latin typeface="BPG Banner Caps Alpha" pitchFamily="18" charset="0"/>
              </a:rPr>
              <a:t>მაგისტრატურა</a:t>
            </a:r>
            <a:endParaRPr lang="en-US" b="1" dirty="0">
              <a:latin typeface="BPG Banner Caps Alpha" pitchFamily="18" charset="0"/>
            </a:endParaRPr>
          </a:p>
        </p:txBody>
      </p:sp>
      <p:pic>
        <p:nvPicPr>
          <p:cNvPr id="9" name="Picture 3" descr="d:\NJACHVADZE\Desktop\DzalebiLogo.png"/>
          <p:cNvPicPr>
            <a:picLocks noChangeAspect="1" noChangeArrowheads="1"/>
          </p:cNvPicPr>
          <p:nvPr/>
        </p:nvPicPr>
        <p:blipFill>
          <a:blip cstate="print"/>
          <a:srcRect/>
          <a:stretch>
            <a:fillRect/>
          </a:stretch>
        </p:blipFill>
        <p:spPr bwMode="auto">
          <a:xfrm>
            <a:off x="381004" y="178194"/>
            <a:ext cx="736206" cy="736206"/>
          </a:xfrm>
          <a:prstGeom prst="rect">
            <a:avLst/>
          </a:prstGeom>
          <a:ln>
            <a:noFill/>
          </a:ln>
          <a:effectLst/>
        </p:spPr>
      </p:pic>
      <p:sp>
        <p:nvSpPr>
          <p:cNvPr id="12" name="Rectangle 11"/>
          <p:cNvSpPr/>
          <p:nvPr/>
        </p:nvSpPr>
        <p:spPr>
          <a:xfrm>
            <a:off x="457200" y="1176658"/>
            <a:ext cx="8177626" cy="338554"/>
          </a:xfrm>
          <a:prstGeom prst="rect">
            <a:avLst/>
          </a:prstGeom>
        </p:spPr>
        <p:txBody>
          <a:bodyPr wrap="square">
            <a:spAutoFit/>
          </a:bodyPr>
          <a:lstStyle/>
          <a:p>
            <a:pPr algn="ctr"/>
            <a:r>
              <a:rPr lang="ka-GE" altLang="en-US" sz="1600" b="1" dirty="0">
                <a:solidFill>
                  <a:schemeClr val="accent2"/>
                </a:solidFill>
                <a:latin typeface="BPG Banner Caps Alpha" pitchFamily="18" charset="0"/>
              </a:rPr>
              <a:t>2020 წელს </a:t>
            </a:r>
            <a:r>
              <a:rPr lang="ka-GE" altLang="en-US" sz="1600" b="1" dirty="0" smtClean="0">
                <a:solidFill>
                  <a:schemeClr val="accent2"/>
                </a:solidFill>
                <a:latin typeface="BPG Banner Caps Alpha" pitchFamily="18" charset="0"/>
              </a:rPr>
              <a:t>შესრულებული </a:t>
            </a:r>
            <a:r>
              <a:rPr lang="ka-GE" altLang="en-US" sz="1600" b="1" dirty="0" smtClean="0">
                <a:latin typeface="BPG Banner Caps Alpha" pitchFamily="18" charset="0"/>
              </a:rPr>
              <a:t>მნიშნელოვანი </a:t>
            </a:r>
            <a:r>
              <a:rPr lang="ka-GE" altLang="en-US" sz="1600" b="1" dirty="0">
                <a:latin typeface="BPG Banner Caps Alpha" pitchFamily="18" charset="0"/>
              </a:rPr>
              <a:t>ღონისძიებები</a:t>
            </a:r>
            <a:endParaRPr lang="ka-GE" altLang="en-US" sz="1600" dirty="0">
              <a:latin typeface="BPG Banner Caps Alpha" pitchFamily="18" charset="0"/>
            </a:endParaRPr>
          </a:p>
        </p:txBody>
      </p:sp>
      <p:sp>
        <p:nvSpPr>
          <p:cNvPr id="13" name="Rectangle 12"/>
          <p:cNvSpPr/>
          <p:nvPr/>
        </p:nvSpPr>
        <p:spPr>
          <a:xfrm>
            <a:off x="381000" y="1644164"/>
            <a:ext cx="8305800" cy="4909036"/>
          </a:xfrm>
          <a:prstGeom prst="rect">
            <a:avLst/>
          </a:prstGeom>
        </p:spPr>
        <p:txBody>
          <a:bodyPr wrap="square">
            <a:spAutoFit/>
          </a:bodyPr>
          <a:lstStyle/>
          <a:p>
            <a:pPr marL="285750" indent="-285750" algn="just">
              <a:spcAft>
                <a:spcPts val="600"/>
              </a:spcAft>
              <a:buFont typeface="Arial" pitchFamily="34" charset="0"/>
              <a:buChar char="•"/>
            </a:pPr>
            <a:r>
              <a:rPr lang="ka-GE" sz="1300" dirty="0" smtClean="0">
                <a:latin typeface="BPG Rioni" pitchFamily="34" charset="0"/>
              </a:rPr>
              <a:t>განხორციელდა </a:t>
            </a:r>
            <a:r>
              <a:rPr lang="ka-GE" sz="1300" dirty="0">
                <a:latin typeface="BPG Rioni" pitchFamily="34" charset="0"/>
              </a:rPr>
              <a:t>აკადემიის შემადგენლობაში მაგისტრატურის ჩამოყლალიბება ცალკე მდგომ სასწავლო სტრუქტურულ ერთეულად, რომელმაც უნდა უზრუნველყოს უმაღლესი განათლების მეორე საფეხურზე სწავლის შესაძლებლობა თავდაცვის სამინისტროს და უსაფრთხოების სექტორის წარმომადგენლებისთვის.</a:t>
            </a:r>
            <a:endParaRPr lang="en-US" sz="1300" dirty="0">
              <a:latin typeface="BPG Rioni" pitchFamily="34" charset="0"/>
            </a:endParaRPr>
          </a:p>
          <a:p>
            <a:pPr marL="285750" indent="-285750" algn="just">
              <a:spcAft>
                <a:spcPts val="600"/>
              </a:spcAft>
              <a:buFont typeface="Arial" pitchFamily="34" charset="0"/>
              <a:buChar char="•"/>
            </a:pPr>
            <a:r>
              <a:rPr lang="ka-GE" sz="1300" dirty="0" smtClean="0">
                <a:latin typeface="BPG Rioni" pitchFamily="34" charset="0"/>
              </a:rPr>
              <a:t>განხორციელდა </a:t>
            </a:r>
            <a:r>
              <a:rPr lang="ka-GE" sz="1300" dirty="0">
                <a:latin typeface="BPG Rioni" pitchFamily="34" charset="0"/>
              </a:rPr>
              <a:t>თავდაცვის ანალიზის სამაგისტრო საგანმანათლებლო პროგრამის სასწავლო კურსების/კომპონენტის სილაბუსების ახალ სტანდარტებთან და  საკვალიფიკაციო ჩარჩოსთან შესაბამისობაში </a:t>
            </a:r>
            <a:r>
              <a:rPr lang="ka-GE" sz="1300" dirty="0" smtClean="0">
                <a:latin typeface="BPG Rioni" pitchFamily="34" charset="0"/>
              </a:rPr>
              <a:t>მოყვანა</a:t>
            </a:r>
          </a:p>
          <a:p>
            <a:pPr marL="285750" indent="-285750" algn="just">
              <a:spcAft>
                <a:spcPts val="600"/>
              </a:spcAft>
              <a:buFont typeface="Arial" pitchFamily="34" charset="0"/>
              <a:buChar char="•"/>
            </a:pPr>
            <a:r>
              <a:rPr lang="ka-GE" sz="1300" dirty="0" smtClean="0">
                <a:latin typeface="BPG Rioni" pitchFamily="34" charset="0"/>
              </a:rPr>
              <a:t>განხორციელდა </a:t>
            </a:r>
            <a:r>
              <a:rPr lang="ka-GE" sz="1300" dirty="0">
                <a:latin typeface="BPG Rioni" pitchFamily="34" charset="0"/>
              </a:rPr>
              <a:t>აკადემიის შემადგენლობაში მაგისტრატურის ჩამოყლალიბება ცალკე მდგომ სასწავლო სტრუქტურულ ერთეულად, რომელმაც უნდა უზრუნველყოს უმაღლესი განათლების მეორე საფეხურზე სწავლის შესაძლებლობა თავდაცვის სამინისტროს და უსაფრთხოების სექტორის წარმომადგენლებისთვის.</a:t>
            </a:r>
            <a:endParaRPr lang="en-US" sz="1300" dirty="0">
              <a:latin typeface="BPG Rioni" pitchFamily="34" charset="0"/>
            </a:endParaRPr>
          </a:p>
          <a:p>
            <a:pPr marL="285750" indent="-285750" algn="just">
              <a:spcAft>
                <a:spcPts val="600"/>
              </a:spcAft>
              <a:buFont typeface="Arial" pitchFamily="34" charset="0"/>
              <a:buChar char="•"/>
            </a:pPr>
            <a:r>
              <a:rPr lang="ka-GE" sz="1300" dirty="0" smtClean="0">
                <a:latin typeface="BPG Rioni" pitchFamily="34" charset="0"/>
              </a:rPr>
              <a:t>განხორციელდა </a:t>
            </a:r>
            <a:r>
              <a:rPr lang="ka-GE" sz="1300" dirty="0">
                <a:latin typeface="BPG Rioni" pitchFamily="34" charset="0"/>
              </a:rPr>
              <a:t>თავდაცვის ანალიზის სამაგისტრო საგანმანათლებლო პროგრამის სასწავლო კურსების/კომპონენტის სილაბუსების ახალ სტანდარტებთან და  საკვალიფიკაციო ჩარჩოსთან შესაბამისობაში </a:t>
            </a:r>
            <a:r>
              <a:rPr lang="ka-GE" sz="1300" dirty="0" smtClean="0">
                <a:latin typeface="BPG Rioni" pitchFamily="34" charset="0"/>
              </a:rPr>
              <a:t>მოყვანა</a:t>
            </a:r>
          </a:p>
          <a:p>
            <a:pPr marL="285750" indent="-285750" algn="just">
              <a:spcAft>
                <a:spcPts val="600"/>
              </a:spcAft>
              <a:buFont typeface="Arial" pitchFamily="34" charset="0"/>
              <a:buChar char="•"/>
            </a:pPr>
            <a:r>
              <a:rPr lang="ka-GE" sz="1300" dirty="0">
                <a:latin typeface="BPG Rioni" pitchFamily="34" charset="0"/>
              </a:rPr>
              <a:t>შემუშავდა უსაფრთხოების კვლევების ახალი სამაგისტრო  საგანმანათლებო პროგრამა, რომლიც დეკემბრის თვეში წარდგენილ იქნა განათლების ხარისხის განვითარების ეროვნულ ცენტრში აკრედიტაციის გასავლელად სამაგისტრო პროგრამის აკრედიტაციის გავლის მიზნით. </a:t>
            </a:r>
          </a:p>
          <a:p>
            <a:pPr marL="285750" indent="-285750" algn="just">
              <a:spcAft>
                <a:spcPts val="600"/>
              </a:spcAft>
              <a:buFont typeface="Arial" pitchFamily="34" charset="0"/>
              <a:buChar char="•"/>
            </a:pPr>
            <a:r>
              <a:rPr lang="ka-GE" sz="1300" dirty="0" smtClean="0">
                <a:latin typeface="BPG Rioni" pitchFamily="34" charset="0"/>
              </a:rPr>
              <a:t>მოხდა </a:t>
            </a:r>
            <a:r>
              <a:rPr lang="ka-GE" sz="1300" dirty="0">
                <a:latin typeface="BPG Rioni" pitchFamily="34" charset="0"/>
              </a:rPr>
              <a:t>უსაფრთხოების კვლევების სამაგისტრო პროგრაამის აკადემიური პერსონალით დაკომპლექტება </a:t>
            </a:r>
          </a:p>
          <a:p>
            <a:pPr marL="285750" indent="-285750" algn="just">
              <a:spcAft>
                <a:spcPts val="600"/>
              </a:spcAft>
              <a:buFont typeface="Arial" pitchFamily="34" charset="0"/>
              <a:buChar char="•"/>
            </a:pPr>
            <a:r>
              <a:rPr lang="ka-GE" sz="1300" dirty="0" smtClean="0">
                <a:latin typeface="BPG Rioni" pitchFamily="34" charset="0"/>
              </a:rPr>
              <a:t>მიღებულ </a:t>
            </a:r>
            <a:r>
              <a:rPr lang="ka-GE" sz="1300" dirty="0">
                <a:latin typeface="BPG Rioni" pitchFamily="34" charset="0"/>
              </a:rPr>
              <a:t>იქნა გადაწყვეტილება და დაიწყო ეროვნული რესურსების მართვის სამაგისტრო პროგრამის შემუშაევბასა და  აკრედიტაციაზე წარდგენისთვის მომზადებაზე.</a:t>
            </a:r>
          </a:p>
          <a:p>
            <a:pPr marL="285750" indent="-285750" algn="just">
              <a:spcAft>
                <a:spcPts val="600"/>
              </a:spcAft>
              <a:buFont typeface="Arial" pitchFamily="34" charset="0"/>
              <a:buChar char="•"/>
            </a:pPr>
            <a:endParaRPr lang="ka-GE" sz="1300" dirty="0">
              <a:latin typeface="BPG Rioni" pitchFamily="34" charset="0"/>
            </a:endParaRPr>
          </a:p>
          <a:p>
            <a:pPr marL="285750" indent="-285750" algn="just">
              <a:buFont typeface="Arial" pitchFamily="34" charset="0"/>
              <a:buChar char="•"/>
            </a:pPr>
            <a:endParaRPr lang="ka-GE" sz="1300" dirty="0">
              <a:latin typeface="BPG Rioni" pitchFamily="34" charset="0"/>
            </a:endParaRPr>
          </a:p>
          <a:p>
            <a:pPr marL="285750" indent="-285750" algn="just">
              <a:buFont typeface="Arial" pitchFamily="34" charset="0"/>
              <a:buChar char="•"/>
            </a:pPr>
            <a:endParaRPr lang="ka-GE" sz="1300" dirty="0">
              <a:latin typeface="BPG Rioni" pitchFamily="34" charset="0"/>
            </a:endParaRPr>
          </a:p>
        </p:txBody>
      </p:sp>
    </p:spTree>
    <p:extLst>
      <p:ext uri="{BB962C8B-B14F-4D97-AF65-F5344CB8AC3E}">
        <p14:creationId xmlns:p14="http://schemas.microsoft.com/office/powerpoint/2010/main" val="4380626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 y="294894"/>
            <a:ext cx="9144000" cy="489204"/>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cstate="print">
            <a:extLst>
              <a:ext uri="{28A0092B-C50C-407E-A947-70E740481C1C}">
                <a14:useLocalDpi xmlns:a14="http://schemas.microsoft.com/office/drawing/2010/main" val="0"/>
              </a:ext>
            </a:extLst>
          </a:blip>
          <a:stretch>
            <a:fillRect/>
          </a:stretch>
        </p:blipFill>
        <p:spPr>
          <a:xfrm>
            <a:off x="7924804" y="184485"/>
            <a:ext cx="710022" cy="710022"/>
          </a:xfrm>
          <a:prstGeom prst="rect">
            <a:avLst/>
          </a:prstGeom>
        </p:spPr>
      </p:pic>
      <p:sp>
        <p:nvSpPr>
          <p:cNvPr id="6" name="Rectangle 5"/>
          <p:cNvSpPr/>
          <p:nvPr/>
        </p:nvSpPr>
        <p:spPr>
          <a:xfrm>
            <a:off x="609600" y="381000"/>
            <a:ext cx="7772400" cy="369332"/>
          </a:xfrm>
          <a:prstGeom prst="rect">
            <a:avLst/>
          </a:prstGeom>
        </p:spPr>
        <p:txBody>
          <a:bodyPr wrap="square">
            <a:spAutoFit/>
          </a:bodyPr>
          <a:lstStyle/>
          <a:p>
            <a:pPr algn="ctr"/>
            <a:r>
              <a:rPr lang="ka-GE" b="1" dirty="0" smtClean="0">
                <a:latin typeface="BPG Banner Caps Alpha" pitchFamily="18" charset="0"/>
              </a:rPr>
              <a:t>მაგისტრატურა</a:t>
            </a:r>
            <a:endParaRPr lang="en-US" b="1" dirty="0">
              <a:latin typeface="BPG Banner Caps Alpha" pitchFamily="18" charset="0"/>
            </a:endParaRPr>
          </a:p>
        </p:txBody>
      </p:sp>
      <p:pic>
        <p:nvPicPr>
          <p:cNvPr id="9" name="Picture 3" descr="d:\NJACHVADZE\Desktop\DzalebiLogo.png"/>
          <p:cNvPicPr>
            <a:picLocks noChangeAspect="1" noChangeArrowheads="1"/>
          </p:cNvPicPr>
          <p:nvPr/>
        </p:nvPicPr>
        <p:blipFill>
          <a:blip cstate="print"/>
          <a:srcRect/>
          <a:stretch>
            <a:fillRect/>
          </a:stretch>
        </p:blipFill>
        <p:spPr bwMode="auto">
          <a:xfrm>
            <a:off x="381004" y="178194"/>
            <a:ext cx="736206" cy="736206"/>
          </a:xfrm>
          <a:prstGeom prst="rect">
            <a:avLst/>
          </a:prstGeom>
          <a:ln>
            <a:noFill/>
          </a:ln>
          <a:effectLst/>
        </p:spPr>
      </p:pic>
      <p:sp>
        <p:nvSpPr>
          <p:cNvPr id="12" name="Rectangle 11"/>
          <p:cNvSpPr/>
          <p:nvPr/>
        </p:nvSpPr>
        <p:spPr>
          <a:xfrm>
            <a:off x="457200" y="1176658"/>
            <a:ext cx="8177626" cy="338554"/>
          </a:xfrm>
          <a:prstGeom prst="rect">
            <a:avLst/>
          </a:prstGeom>
        </p:spPr>
        <p:txBody>
          <a:bodyPr wrap="square">
            <a:spAutoFit/>
          </a:bodyPr>
          <a:lstStyle/>
          <a:p>
            <a:pPr algn="ctr"/>
            <a:r>
              <a:rPr lang="ka-GE" altLang="en-US" sz="1600" b="1" dirty="0">
                <a:solidFill>
                  <a:schemeClr val="accent2"/>
                </a:solidFill>
                <a:latin typeface="BPG Banner Caps Alpha" pitchFamily="18" charset="0"/>
              </a:rPr>
              <a:t>2020 წელს </a:t>
            </a:r>
            <a:r>
              <a:rPr lang="ka-GE" altLang="en-US" sz="1600" b="1" dirty="0" smtClean="0">
                <a:solidFill>
                  <a:schemeClr val="accent2"/>
                </a:solidFill>
                <a:latin typeface="BPG Banner Caps Alpha" pitchFamily="18" charset="0"/>
              </a:rPr>
              <a:t>შესრულებული </a:t>
            </a:r>
            <a:r>
              <a:rPr lang="ka-GE" altLang="en-US" sz="1600" b="1" dirty="0" smtClean="0">
                <a:latin typeface="BPG Banner Caps Alpha" pitchFamily="18" charset="0"/>
              </a:rPr>
              <a:t>მნიშნელოვანი </a:t>
            </a:r>
            <a:r>
              <a:rPr lang="ka-GE" altLang="en-US" sz="1600" b="1" dirty="0">
                <a:latin typeface="BPG Banner Caps Alpha" pitchFamily="18" charset="0"/>
              </a:rPr>
              <a:t>ღონისძიებები</a:t>
            </a:r>
            <a:endParaRPr lang="ka-GE" altLang="en-US" sz="1600" dirty="0">
              <a:latin typeface="BPG Banner Caps Alpha" pitchFamily="18" charset="0"/>
            </a:endParaRPr>
          </a:p>
        </p:txBody>
      </p:sp>
      <p:sp>
        <p:nvSpPr>
          <p:cNvPr id="13" name="Rectangle 12"/>
          <p:cNvSpPr/>
          <p:nvPr/>
        </p:nvSpPr>
        <p:spPr>
          <a:xfrm>
            <a:off x="381000" y="1644164"/>
            <a:ext cx="8305800" cy="3830408"/>
          </a:xfrm>
          <a:prstGeom prst="rect">
            <a:avLst/>
          </a:prstGeom>
        </p:spPr>
        <p:txBody>
          <a:bodyPr wrap="square">
            <a:spAutoFit/>
          </a:bodyPr>
          <a:lstStyle/>
          <a:p>
            <a:pPr marR="0" lvl="0" algn="just">
              <a:spcAft>
                <a:spcPts val="600"/>
              </a:spcAft>
            </a:pPr>
            <a:r>
              <a:rPr lang="ka-GE" sz="1300" b="1" dirty="0">
                <a:latin typeface="BPG Rioni" pitchFamily="34" charset="0"/>
                <a:ea typeface="Times New Roman" panose="02020603050405020304" pitchFamily="18" charset="0"/>
                <a:cs typeface="Times New Roman" panose="02020603050405020304" pitchFamily="18" charset="0"/>
              </a:rPr>
              <a:t>ძირითადი ღონისძიებები</a:t>
            </a:r>
          </a:p>
          <a:p>
            <a:pPr marL="342900" marR="0" lvl="0" indent="-342900" algn="just">
              <a:spcAft>
                <a:spcPts val="600"/>
              </a:spcAft>
              <a:buFont typeface="Symbol" panose="05050102010706020507" pitchFamily="18" charset="2"/>
              <a:buChar char=""/>
            </a:pPr>
            <a:r>
              <a:rPr lang="ka-GE" sz="1300" dirty="0" smtClean="0">
                <a:latin typeface="BPG Rioni" pitchFamily="34" charset="0"/>
                <a:ea typeface="Times New Roman" panose="02020603050405020304" pitchFamily="18" charset="0"/>
                <a:cs typeface="Times New Roman" panose="02020603050405020304" pitchFamily="18" charset="0"/>
              </a:rPr>
              <a:t>ჩატარდა </a:t>
            </a:r>
            <a:r>
              <a:rPr lang="ka-GE" sz="1300" dirty="0">
                <a:latin typeface="BPG Rioni" pitchFamily="34" charset="0"/>
                <a:ea typeface="Times New Roman" panose="02020603050405020304" pitchFamily="18" charset="0"/>
                <a:cs typeface="Times New Roman" panose="02020603050405020304" pitchFamily="18" charset="0"/>
              </a:rPr>
              <a:t>გეგმიური შუალედური და დასკვნითი გამოცდები.</a:t>
            </a:r>
          </a:p>
          <a:p>
            <a:pPr marL="342900" marR="0" lvl="0" indent="-342900" algn="just">
              <a:spcAft>
                <a:spcPts val="600"/>
              </a:spcAft>
              <a:buFont typeface="Symbol" panose="05050102010706020507" pitchFamily="18" charset="2"/>
              <a:buChar char=""/>
            </a:pPr>
            <a:r>
              <a:rPr lang="ka-GE" sz="1300" dirty="0" smtClean="0">
                <a:latin typeface="BPG Rioni" pitchFamily="34" charset="0"/>
                <a:ea typeface="Times New Roman" panose="02020603050405020304" pitchFamily="18" charset="0"/>
                <a:cs typeface="Times New Roman" panose="02020603050405020304" pitchFamily="18" charset="0"/>
              </a:rPr>
              <a:t>ქვეყანაში </a:t>
            </a:r>
            <a:r>
              <a:rPr lang="ka-GE" sz="1300" dirty="0">
                <a:latin typeface="BPG Rioni" pitchFamily="34" charset="0"/>
                <a:ea typeface="Times New Roman" panose="02020603050405020304" pitchFamily="18" charset="0"/>
                <a:cs typeface="Times New Roman" panose="02020603050405020304" pitchFamily="18" charset="0"/>
              </a:rPr>
              <a:t>მიმდინარე პანდემიის მიუხედავად მაგისტრატურის ორივე კურსზე წარმატებით მიმდინარეობდა დისტანციური სწავლების პროცესი. </a:t>
            </a:r>
          </a:p>
          <a:p>
            <a:pPr marL="342900" marR="0" lvl="0" indent="-342900" algn="just">
              <a:spcAft>
                <a:spcPts val="600"/>
              </a:spcAft>
              <a:buFont typeface="Symbol" panose="05050102010706020507" pitchFamily="18" charset="2"/>
              <a:buChar char=""/>
            </a:pPr>
            <a:r>
              <a:rPr lang="ka-GE" sz="1300" dirty="0" smtClean="0">
                <a:latin typeface="BPG Rioni" pitchFamily="34" charset="0"/>
                <a:ea typeface="Times New Roman" panose="02020603050405020304" pitchFamily="18" charset="0"/>
                <a:cs typeface="Times New Roman" panose="02020603050405020304" pitchFamily="18" charset="0"/>
              </a:rPr>
              <a:t>შემუშავდა </a:t>
            </a:r>
            <a:r>
              <a:rPr lang="ka-GE" sz="1300" dirty="0">
                <a:latin typeface="BPG Rioni" pitchFamily="34" charset="0"/>
                <a:ea typeface="Times New Roman" panose="02020603050405020304" pitchFamily="18" charset="0"/>
                <a:cs typeface="Times New Roman" panose="02020603050405020304" pitchFamily="18" charset="0"/>
              </a:rPr>
              <a:t>და დამტკიცდა 2020-2021 სასწავლო წლის ძირითადი ღონისძიებების გეგმა-კალენდარი.</a:t>
            </a:r>
          </a:p>
          <a:p>
            <a:pPr marL="342900" marR="0" lvl="0" indent="-342900" algn="just">
              <a:spcAft>
                <a:spcPts val="600"/>
              </a:spcAft>
              <a:buFont typeface="Symbol" panose="05050102010706020507" pitchFamily="18" charset="2"/>
              <a:buChar char=""/>
            </a:pPr>
            <a:r>
              <a:rPr lang="ka-GE" sz="1300" dirty="0">
                <a:latin typeface="BPG Rioni" pitchFamily="34" charset="0"/>
                <a:ea typeface="Calibri" panose="020F0502020204030204" pitchFamily="34" charset="0"/>
                <a:cs typeface="Times New Roman" panose="02020603050405020304" pitchFamily="18" charset="0"/>
              </a:rPr>
              <a:t>შემუშავდა მაგისტრატურაში ელექტრონული სწავლების მარეგულირებელი ინსტრუქციის პროექტი</a:t>
            </a:r>
            <a:r>
              <a:rPr lang="ka-GE" sz="1300" dirty="0" smtClean="0">
                <a:latin typeface="BPG Rioni" pitchFamily="34" charset="0"/>
                <a:ea typeface="Calibri" panose="020F0502020204030204" pitchFamily="34" charset="0"/>
                <a:cs typeface="Times New Roman" panose="02020603050405020304" pitchFamily="18" charset="0"/>
              </a:rPr>
              <a:t>.</a:t>
            </a:r>
          </a:p>
          <a:p>
            <a:pPr marL="342900" indent="-342900" algn="just">
              <a:spcAft>
                <a:spcPts val="600"/>
              </a:spcAft>
              <a:buFont typeface="Symbol" panose="05050102010706020507" pitchFamily="18" charset="2"/>
              <a:buChar char=""/>
            </a:pPr>
            <a:r>
              <a:rPr lang="ka-GE" sz="1300" dirty="0">
                <a:latin typeface="BPG Rioni" pitchFamily="34" charset="0"/>
                <a:ea typeface="Calibri" panose="020F0502020204030204" pitchFamily="34" charset="0"/>
                <a:cs typeface="Times New Roman" panose="02020603050405020304" pitchFamily="18" charset="0"/>
              </a:rPr>
              <a:t>მაგისტრატურის პირად შემადგენლობასთან ლექციები ჩაატარეს (დისტანციურად) მოწვეულმა სტუმრებმა:</a:t>
            </a:r>
          </a:p>
          <a:p>
            <a:pPr marL="914400" indent="-174625" algn="just">
              <a:spcAft>
                <a:spcPts val="600"/>
              </a:spcAft>
              <a:buFontTx/>
              <a:buChar char="-"/>
            </a:pPr>
            <a:r>
              <a:rPr lang="ka-GE" sz="1300" dirty="0">
                <a:latin typeface="BPG Rioni" pitchFamily="34" charset="0"/>
                <a:ea typeface="Calibri" panose="020F0502020204030204" pitchFamily="34" charset="0"/>
                <a:cs typeface="Times New Roman" panose="02020603050405020304" pitchFamily="18" charset="0"/>
              </a:rPr>
              <a:t>საზოგადოებრივი ურთიერთობის დეპარტამენტიდან;</a:t>
            </a:r>
          </a:p>
          <a:p>
            <a:pPr marL="914400" indent="-174625" algn="just">
              <a:spcAft>
                <a:spcPts val="600"/>
              </a:spcAft>
              <a:buFontTx/>
              <a:buChar char="-"/>
            </a:pPr>
            <a:r>
              <a:rPr lang="ka-GE" sz="1300" dirty="0">
                <a:latin typeface="BPG Rioni" pitchFamily="34" charset="0"/>
                <a:ea typeface="Calibri" panose="020F0502020204030204" pitchFamily="34" charset="0"/>
                <a:cs typeface="Times New Roman" panose="02020603050405020304" pitchFamily="18" charset="0"/>
              </a:rPr>
              <a:t>სტრატეგიული კომუნიკაციების დეპარტამენტიდან;</a:t>
            </a:r>
          </a:p>
          <a:p>
            <a:pPr marL="914400" indent="-174625" algn="just">
              <a:spcAft>
                <a:spcPts val="600"/>
              </a:spcAft>
              <a:buFontTx/>
              <a:buChar char="-"/>
            </a:pPr>
            <a:r>
              <a:rPr lang="ka-GE" sz="1300" dirty="0">
                <a:latin typeface="BPG Rioni" pitchFamily="34" charset="0"/>
                <a:ea typeface="Calibri" panose="020F0502020204030204" pitchFamily="34" charset="0"/>
                <a:cs typeface="Times New Roman" panose="02020603050405020304" pitchFamily="18" charset="0"/>
              </a:rPr>
              <a:t>ნატოს სამოკავშირეო ოფისიდან;</a:t>
            </a:r>
          </a:p>
          <a:p>
            <a:pPr marL="914400" indent="-174625" algn="just">
              <a:spcAft>
                <a:spcPts val="600"/>
              </a:spcAft>
              <a:buFontTx/>
              <a:buChar char="-"/>
            </a:pPr>
            <a:r>
              <a:rPr lang="en-US" sz="1300" dirty="0">
                <a:latin typeface="BPG Rioni" pitchFamily="34" charset="0"/>
                <a:ea typeface="Calibri" panose="020F0502020204030204" pitchFamily="34" charset="0"/>
                <a:cs typeface="Times New Roman" panose="02020603050405020304" pitchFamily="18" charset="0"/>
              </a:rPr>
              <a:t>J</a:t>
            </a:r>
            <a:r>
              <a:rPr lang="ka-GE" sz="1300" dirty="0">
                <a:latin typeface="BPG Rioni" pitchFamily="34" charset="0"/>
                <a:ea typeface="Calibri" panose="020F0502020204030204" pitchFamily="34" charset="0"/>
                <a:cs typeface="Times New Roman" panose="02020603050405020304" pitchFamily="18" charset="0"/>
              </a:rPr>
              <a:t>5 სტრატეგიული დაგეგვის დეპარტამენტიდან;</a:t>
            </a:r>
          </a:p>
          <a:p>
            <a:pPr marL="914400" indent="-174625" algn="just">
              <a:spcAft>
                <a:spcPts val="600"/>
              </a:spcAft>
              <a:buFontTx/>
              <a:buChar char="-"/>
            </a:pPr>
            <a:r>
              <a:rPr lang="ka-GE" sz="1300" dirty="0">
                <a:latin typeface="BPG Rioni" pitchFamily="34" charset="0"/>
                <a:ea typeface="Calibri" panose="020F0502020204030204" pitchFamily="34" charset="0"/>
                <a:cs typeface="Times New Roman" panose="02020603050405020304" pitchFamily="18" charset="0"/>
              </a:rPr>
              <a:t>თავდაცვის ძალიების საზოგადოებრივი ურთიერთობის დეპარტამენტიდან;</a:t>
            </a:r>
          </a:p>
          <a:p>
            <a:pPr marL="914400" indent="-174625" algn="just">
              <a:spcAft>
                <a:spcPts val="600"/>
              </a:spcAft>
              <a:buFontTx/>
              <a:buChar char="-"/>
            </a:pPr>
            <a:r>
              <a:rPr lang="ka-GE" sz="1300" dirty="0">
                <a:latin typeface="BPG Rioni" pitchFamily="34" charset="0"/>
                <a:ea typeface="Calibri" panose="020F0502020204030204" pitchFamily="34" charset="0"/>
                <a:cs typeface="Times New Roman" panose="02020603050405020304" pitchFamily="18" charset="0"/>
              </a:rPr>
              <a:t>დაგეგმილია შეხვედრები ეკონომიკის სამინისტროსა და ეროვნული ბანკის წარმომადგენლებთან</a:t>
            </a:r>
            <a:r>
              <a:rPr lang="ka-GE" sz="1300" dirty="0" smtClean="0">
                <a:latin typeface="BPG Rioni" pitchFamily="34" charset="0"/>
                <a:ea typeface="Calibri" panose="020F0502020204030204" pitchFamily="34" charset="0"/>
                <a:cs typeface="Times New Roman" panose="02020603050405020304" pitchFamily="18" charset="0"/>
              </a:rPr>
              <a:t>.</a:t>
            </a:r>
            <a:endParaRPr lang="en-US" sz="1300" dirty="0">
              <a:latin typeface="BPG Rioni"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800"/>
              </a:spcAft>
              <a:buFont typeface="Symbol" panose="05050102010706020507" pitchFamily="18" charset="2"/>
              <a:buChar char=""/>
            </a:pPr>
            <a:endParaRPr lang="en-US" sz="1300" dirty="0">
              <a:latin typeface="BPG Rioni"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4638641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 y="294894"/>
            <a:ext cx="9144000" cy="489204"/>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cstate="print">
            <a:extLst>
              <a:ext uri="{28A0092B-C50C-407E-A947-70E740481C1C}">
                <a14:useLocalDpi xmlns:a14="http://schemas.microsoft.com/office/drawing/2010/main" val="0"/>
              </a:ext>
            </a:extLst>
          </a:blip>
          <a:stretch>
            <a:fillRect/>
          </a:stretch>
        </p:blipFill>
        <p:spPr>
          <a:xfrm>
            <a:off x="7924804" y="184485"/>
            <a:ext cx="710022" cy="710022"/>
          </a:xfrm>
          <a:prstGeom prst="rect">
            <a:avLst/>
          </a:prstGeom>
        </p:spPr>
      </p:pic>
      <p:sp>
        <p:nvSpPr>
          <p:cNvPr id="6" name="Rectangle 5"/>
          <p:cNvSpPr/>
          <p:nvPr/>
        </p:nvSpPr>
        <p:spPr>
          <a:xfrm>
            <a:off x="609600" y="381000"/>
            <a:ext cx="7772400" cy="369332"/>
          </a:xfrm>
          <a:prstGeom prst="rect">
            <a:avLst/>
          </a:prstGeom>
        </p:spPr>
        <p:txBody>
          <a:bodyPr wrap="square">
            <a:spAutoFit/>
          </a:bodyPr>
          <a:lstStyle/>
          <a:p>
            <a:pPr algn="ctr"/>
            <a:r>
              <a:rPr lang="ka-GE" b="1" dirty="0" smtClean="0">
                <a:latin typeface="BPG Banner Caps Alpha" pitchFamily="18" charset="0"/>
              </a:rPr>
              <a:t>მაგისტრატურა</a:t>
            </a:r>
            <a:endParaRPr lang="en-US" b="1" dirty="0">
              <a:latin typeface="BPG Banner Caps Alpha" pitchFamily="18" charset="0"/>
            </a:endParaRPr>
          </a:p>
        </p:txBody>
      </p:sp>
      <p:pic>
        <p:nvPicPr>
          <p:cNvPr id="9" name="Picture 3" descr="d:\NJACHVADZE\Desktop\DzalebiLogo.png"/>
          <p:cNvPicPr>
            <a:picLocks noChangeAspect="1" noChangeArrowheads="1"/>
          </p:cNvPicPr>
          <p:nvPr/>
        </p:nvPicPr>
        <p:blipFill>
          <a:blip cstate="print"/>
          <a:srcRect/>
          <a:stretch>
            <a:fillRect/>
          </a:stretch>
        </p:blipFill>
        <p:spPr bwMode="auto">
          <a:xfrm>
            <a:off x="381004" y="178194"/>
            <a:ext cx="736206" cy="736206"/>
          </a:xfrm>
          <a:prstGeom prst="rect">
            <a:avLst/>
          </a:prstGeom>
          <a:ln>
            <a:noFill/>
          </a:ln>
          <a:effectLst/>
        </p:spPr>
      </p:pic>
      <p:sp>
        <p:nvSpPr>
          <p:cNvPr id="12" name="Rectangle 11"/>
          <p:cNvSpPr/>
          <p:nvPr/>
        </p:nvSpPr>
        <p:spPr>
          <a:xfrm>
            <a:off x="457200" y="1176658"/>
            <a:ext cx="8177626" cy="338554"/>
          </a:xfrm>
          <a:prstGeom prst="rect">
            <a:avLst/>
          </a:prstGeom>
        </p:spPr>
        <p:txBody>
          <a:bodyPr wrap="square">
            <a:spAutoFit/>
          </a:bodyPr>
          <a:lstStyle/>
          <a:p>
            <a:pPr algn="ctr"/>
            <a:r>
              <a:rPr lang="ka-GE" altLang="en-US" sz="1600" b="1" dirty="0">
                <a:solidFill>
                  <a:schemeClr val="accent2"/>
                </a:solidFill>
                <a:latin typeface="BPG Banner Caps Alpha" pitchFamily="18" charset="0"/>
              </a:rPr>
              <a:t>2020 წელს </a:t>
            </a:r>
            <a:r>
              <a:rPr lang="ka-GE" altLang="en-US" sz="1600" b="1" dirty="0" smtClean="0">
                <a:solidFill>
                  <a:schemeClr val="accent2"/>
                </a:solidFill>
                <a:latin typeface="BPG Banner Caps Alpha" pitchFamily="18" charset="0"/>
              </a:rPr>
              <a:t>შესრულებული </a:t>
            </a:r>
            <a:r>
              <a:rPr lang="ka-GE" altLang="en-US" sz="1600" b="1" dirty="0" smtClean="0">
                <a:latin typeface="BPG Banner Caps Alpha" pitchFamily="18" charset="0"/>
              </a:rPr>
              <a:t>მნიშნელოვანი </a:t>
            </a:r>
            <a:r>
              <a:rPr lang="ka-GE" altLang="en-US" sz="1600" b="1" dirty="0">
                <a:latin typeface="BPG Banner Caps Alpha" pitchFamily="18" charset="0"/>
              </a:rPr>
              <a:t>ღონისძიებები</a:t>
            </a:r>
            <a:endParaRPr lang="ka-GE" altLang="en-US" sz="1600" dirty="0">
              <a:latin typeface="BPG Banner Caps Alpha" pitchFamily="18" charset="0"/>
            </a:endParaRPr>
          </a:p>
        </p:txBody>
      </p:sp>
      <p:sp>
        <p:nvSpPr>
          <p:cNvPr id="8" name="TextBox 7"/>
          <p:cNvSpPr txBox="1"/>
          <p:nvPr/>
        </p:nvSpPr>
        <p:spPr>
          <a:xfrm>
            <a:off x="304800" y="1554782"/>
            <a:ext cx="8256494" cy="3697679"/>
          </a:xfrm>
          <a:prstGeom prst="rect">
            <a:avLst/>
          </a:prstGeom>
          <a:noFill/>
        </p:spPr>
        <p:txBody>
          <a:bodyPr wrap="square" rtlCol="0">
            <a:spAutoFit/>
          </a:bodyPr>
          <a:lstStyle/>
          <a:p>
            <a:pPr marL="457200" marR="0" indent="-457200" algn="just">
              <a:lnSpc>
                <a:spcPct val="107000"/>
              </a:lnSpc>
              <a:spcBef>
                <a:spcPts val="0"/>
              </a:spcBef>
              <a:spcAft>
                <a:spcPts val="0"/>
              </a:spcAft>
            </a:pPr>
            <a:r>
              <a:rPr lang="ka-GE" sz="1300" b="1" dirty="0">
                <a:latin typeface="BPG Rioni" pitchFamily="34" charset="0"/>
                <a:ea typeface="Times New Roman" panose="02020603050405020304" pitchFamily="18" charset="0"/>
                <a:cs typeface="Times New Roman" panose="02020603050405020304" pitchFamily="18" charset="0"/>
              </a:rPr>
              <a:t>კონფერენციებში </a:t>
            </a:r>
            <a:r>
              <a:rPr lang="ka-GE" sz="1300" b="1" dirty="0" smtClean="0">
                <a:latin typeface="BPG Rioni" pitchFamily="34" charset="0"/>
                <a:ea typeface="Times New Roman" panose="02020603050405020304" pitchFamily="18" charset="0"/>
                <a:cs typeface="Times New Roman" panose="02020603050405020304" pitchFamily="18" charset="0"/>
              </a:rPr>
              <a:t>მონაწილწობა </a:t>
            </a:r>
          </a:p>
          <a:p>
            <a:pPr marL="457200" marR="0" indent="-457200" algn="just">
              <a:lnSpc>
                <a:spcPct val="107000"/>
              </a:lnSpc>
              <a:spcBef>
                <a:spcPts val="0"/>
              </a:spcBef>
              <a:spcAft>
                <a:spcPts val="0"/>
              </a:spcAft>
            </a:pPr>
            <a:endParaRPr lang="en-US" sz="1300" dirty="0">
              <a:latin typeface="BPG Rioni"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800"/>
              </a:spcAft>
              <a:buFont typeface="Symbol" panose="05050102010706020507" pitchFamily="18" charset="2"/>
              <a:buChar char=""/>
            </a:pPr>
            <a:r>
              <a:rPr lang="ka-GE" sz="1300" dirty="0">
                <a:latin typeface="BPG Rioni" pitchFamily="34" charset="0"/>
                <a:ea typeface="Times New Roman" panose="02020603050405020304" pitchFamily="18" charset="0"/>
                <a:cs typeface="Times New Roman" panose="02020603050405020304" pitchFamily="18" charset="0"/>
              </a:rPr>
              <a:t>მაგისტრატურის </a:t>
            </a:r>
            <a:r>
              <a:rPr lang="ka-GE" sz="1300" dirty="0" smtClean="0">
                <a:latin typeface="BPG Rioni" pitchFamily="34" charset="0"/>
                <a:ea typeface="Times New Roman" panose="02020603050405020304" pitchFamily="18" charset="0"/>
                <a:cs typeface="Times New Roman" panose="02020603050405020304" pitchFamily="18" charset="0"/>
              </a:rPr>
              <a:t>პროფესორებმა  </a:t>
            </a:r>
            <a:r>
              <a:rPr lang="ka-GE" sz="1300" dirty="0">
                <a:latin typeface="BPG Rioni" pitchFamily="34" charset="0"/>
                <a:ea typeface="Times New Roman" panose="02020603050405020304" pitchFamily="18" charset="0"/>
                <a:cs typeface="Times New Roman" panose="02020603050405020304" pitchFamily="18" charset="0"/>
              </a:rPr>
              <a:t>მონაწილეობა მიიღეს </a:t>
            </a:r>
            <a:r>
              <a:rPr lang="ka-GE" sz="1300" dirty="0" smtClean="0">
                <a:latin typeface="BPG Rioni" pitchFamily="34" charset="0"/>
                <a:ea typeface="Times New Roman" panose="02020603050405020304" pitchFamily="18" charset="0"/>
                <a:cs typeface="Times New Roman" panose="02020603050405020304" pitchFamily="18" charset="0"/>
              </a:rPr>
              <a:t>ეროვნული </a:t>
            </a:r>
            <a:r>
              <a:rPr lang="ka-GE" sz="1300" dirty="0">
                <a:latin typeface="BPG Rioni" pitchFamily="34" charset="0"/>
                <a:ea typeface="Times New Roman" panose="02020603050405020304" pitchFamily="18" charset="0"/>
                <a:cs typeface="Times New Roman" panose="02020603050405020304" pitchFamily="18" charset="0"/>
              </a:rPr>
              <a:t>თავდაცვის </a:t>
            </a:r>
            <a:r>
              <a:rPr lang="ka-GE" sz="1300" dirty="0" smtClean="0">
                <a:latin typeface="BPG Rioni" pitchFamily="34" charset="0"/>
                <a:ea typeface="Times New Roman" panose="02020603050405020304" pitchFamily="18" charset="0"/>
                <a:cs typeface="Times New Roman" panose="02020603050405020304" pitchFamily="18" charset="0"/>
              </a:rPr>
              <a:t>აკადემიის მიერ ორგანიზებულ </a:t>
            </a:r>
            <a:r>
              <a:rPr lang="ka-GE" sz="1300" b="1" dirty="0">
                <a:latin typeface="BPG Rioni" pitchFamily="34" charset="0"/>
                <a:ea typeface="Times New Roman" panose="02020603050405020304" pitchFamily="18" charset="0"/>
                <a:cs typeface="Times New Roman" panose="02020603050405020304" pitchFamily="18" charset="0"/>
              </a:rPr>
              <a:t>სამეცნიერო-პრაქტიკული კონფერენციაში</a:t>
            </a:r>
            <a:r>
              <a:rPr lang="ka-GE" sz="1300" dirty="0">
                <a:latin typeface="BPG Rioni" pitchFamily="34" charset="0"/>
                <a:ea typeface="Times New Roman" panose="02020603050405020304" pitchFamily="18" charset="0"/>
                <a:cs typeface="Times New Roman" panose="02020603050405020304" pitchFamily="18" charset="0"/>
              </a:rPr>
              <a:t>  </a:t>
            </a:r>
            <a:r>
              <a:rPr lang="ka-GE" sz="1300" b="1" dirty="0">
                <a:latin typeface="BPG Rioni" pitchFamily="34" charset="0"/>
                <a:ea typeface="Times New Roman" panose="02020603050405020304" pitchFamily="18" charset="0"/>
                <a:cs typeface="Times New Roman" panose="02020603050405020304" pitchFamily="18" charset="0"/>
              </a:rPr>
              <a:t>-  „ცოდნას მივყავართ გამარჯვებამდე</a:t>
            </a:r>
            <a:r>
              <a:rPr lang="ka-GE" sz="1300" b="1" dirty="0" smtClean="0">
                <a:latin typeface="BPG Rioni" pitchFamily="34" charset="0"/>
                <a:ea typeface="Times New Roman" panose="02020603050405020304" pitchFamily="18" charset="0"/>
                <a:cs typeface="Times New Roman" panose="02020603050405020304" pitchFamily="18" charset="0"/>
              </a:rPr>
              <a:t>“</a:t>
            </a:r>
            <a:r>
              <a:rPr lang="en-US" sz="1300" b="1" dirty="0" smtClean="0">
                <a:latin typeface="BPG Rioni" pitchFamily="34" charset="0"/>
                <a:ea typeface="Times New Roman" panose="02020603050405020304" pitchFamily="18" charset="0"/>
                <a:cs typeface="Times New Roman" panose="02020603050405020304" pitchFamily="18" charset="0"/>
              </a:rPr>
              <a:t> </a:t>
            </a:r>
            <a:r>
              <a:rPr lang="ka-GE" sz="1300" b="1" dirty="0" smtClean="0">
                <a:latin typeface="BPG Rioni" pitchFamily="34" charset="0"/>
                <a:ea typeface="Times New Roman" panose="02020603050405020304" pitchFamily="18" charset="0"/>
                <a:cs typeface="Times New Roman" panose="02020603050405020304" pitchFamily="18" charset="0"/>
              </a:rPr>
              <a:t>.</a:t>
            </a:r>
          </a:p>
          <a:p>
            <a:pPr marL="342900" indent="-342900" algn="just">
              <a:lnSpc>
                <a:spcPct val="107000"/>
              </a:lnSpc>
              <a:spcAft>
                <a:spcPts val="800"/>
              </a:spcAft>
              <a:buFont typeface="Symbol" panose="05050102010706020507" pitchFamily="18" charset="2"/>
              <a:buChar char=""/>
            </a:pPr>
            <a:r>
              <a:rPr lang="en-US" sz="1300" dirty="0">
                <a:latin typeface="BPG Rioni" pitchFamily="34" charset="0"/>
                <a:ea typeface="Times New Roman" panose="02020603050405020304" pitchFamily="18" charset="0"/>
                <a:cs typeface="Times New Roman" panose="02020603050405020304" pitchFamily="18" charset="0"/>
              </a:rPr>
              <a:t>2020 </a:t>
            </a:r>
            <a:r>
              <a:rPr lang="en-US" sz="1300" dirty="0" err="1">
                <a:latin typeface="BPG Rioni" pitchFamily="34" charset="0"/>
                <a:ea typeface="Times New Roman" panose="02020603050405020304" pitchFamily="18" charset="0"/>
                <a:cs typeface="Times New Roman" panose="02020603050405020304" pitchFamily="18" charset="0"/>
              </a:rPr>
              <a:t>წლის</a:t>
            </a:r>
            <a:r>
              <a:rPr lang="en-US" sz="1300" dirty="0">
                <a:latin typeface="BPG Rioni" pitchFamily="34" charset="0"/>
                <a:ea typeface="Times New Roman" panose="02020603050405020304" pitchFamily="18" charset="0"/>
                <a:cs typeface="Times New Roman" panose="02020603050405020304" pitchFamily="18" charset="0"/>
              </a:rPr>
              <a:t> </a:t>
            </a:r>
            <a:r>
              <a:rPr lang="ka-GE" sz="1300" dirty="0" smtClean="0">
                <a:latin typeface="BPG Rioni" pitchFamily="34" charset="0"/>
                <a:ea typeface="Times New Roman" panose="02020603050405020304" pitchFamily="18" charset="0"/>
                <a:cs typeface="Times New Roman" panose="02020603050405020304" pitchFamily="18" charset="0"/>
              </a:rPr>
              <a:t>დეკემბერში </a:t>
            </a:r>
            <a:r>
              <a:rPr lang="en-US" sz="1300" dirty="0" err="1" smtClean="0">
                <a:latin typeface="BPG Rioni" pitchFamily="34" charset="0"/>
                <a:ea typeface="Times New Roman" panose="02020603050405020304" pitchFamily="18" charset="0"/>
                <a:cs typeface="Times New Roman" panose="02020603050405020304" pitchFamily="18" charset="0"/>
              </a:rPr>
              <a:t>ეროვნული</a:t>
            </a:r>
            <a:r>
              <a:rPr lang="en-US" sz="1300" dirty="0" smtClean="0">
                <a:latin typeface="BPG Rioni" pitchFamily="34" charset="0"/>
                <a:ea typeface="Times New Roman" panose="02020603050405020304" pitchFamily="18" charset="0"/>
                <a:cs typeface="Times New Roman" panose="02020603050405020304" pitchFamily="18" charset="0"/>
              </a:rPr>
              <a:t> </a:t>
            </a:r>
            <a:r>
              <a:rPr lang="en-US" sz="1300" dirty="0" err="1">
                <a:latin typeface="BPG Rioni" pitchFamily="34" charset="0"/>
                <a:ea typeface="Times New Roman" panose="02020603050405020304" pitchFamily="18" charset="0"/>
                <a:cs typeface="Times New Roman" panose="02020603050405020304" pitchFamily="18" charset="0"/>
              </a:rPr>
              <a:t>თავდაცვის</a:t>
            </a:r>
            <a:r>
              <a:rPr lang="en-US" sz="1300" dirty="0">
                <a:latin typeface="BPG Rioni" pitchFamily="34" charset="0"/>
                <a:ea typeface="Times New Roman" panose="02020603050405020304" pitchFamily="18" charset="0"/>
                <a:cs typeface="Times New Roman" panose="02020603050405020304" pitchFamily="18" charset="0"/>
              </a:rPr>
              <a:t> </a:t>
            </a:r>
            <a:r>
              <a:rPr lang="en-US" sz="1300" dirty="0" err="1" smtClean="0">
                <a:latin typeface="BPG Rioni" pitchFamily="34" charset="0"/>
                <a:ea typeface="Times New Roman" panose="02020603050405020304" pitchFamily="18" charset="0"/>
                <a:cs typeface="Times New Roman" panose="02020603050405020304" pitchFamily="18" charset="0"/>
              </a:rPr>
              <a:t>აკადემი</a:t>
            </a:r>
            <a:r>
              <a:rPr lang="ka-GE" sz="1300" dirty="0" smtClean="0">
                <a:latin typeface="BPG Rioni" pitchFamily="34" charset="0"/>
                <a:ea typeface="Times New Roman" panose="02020603050405020304" pitchFamily="18" charset="0"/>
                <a:cs typeface="Times New Roman" panose="02020603050405020304" pitchFamily="18" charset="0"/>
              </a:rPr>
              <a:t>ის ორგანიზენით ჩატარდა </a:t>
            </a:r>
            <a:r>
              <a:rPr lang="ka-GE" sz="1300" b="1" dirty="0" smtClean="0">
                <a:latin typeface="BPG Rioni" pitchFamily="34" charset="0"/>
                <a:ea typeface="Times New Roman" panose="02020603050405020304" pitchFamily="18" charset="0"/>
                <a:cs typeface="Times New Roman" panose="02020603050405020304" pitchFamily="18" charset="0"/>
              </a:rPr>
              <a:t>2 სამეცნიერო კონფერენცია </a:t>
            </a:r>
            <a:r>
              <a:rPr lang="ka-GE" sz="1300" dirty="0" smtClean="0">
                <a:latin typeface="BPG Rioni" pitchFamily="34" charset="0"/>
                <a:ea typeface="Times New Roman" panose="02020603050405020304" pitchFamily="18" charset="0"/>
                <a:cs typeface="Times New Roman" panose="02020603050405020304" pitchFamily="18" charset="0"/>
              </a:rPr>
              <a:t>სადაც მონაწილეობენ, როგორც პროფესორები ასევე მაგისტრატურის პროფესორ-მასწავლებლები:</a:t>
            </a:r>
          </a:p>
          <a:p>
            <a:pPr marL="1143000" indent="-282575" algn="just">
              <a:lnSpc>
                <a:spcPct val="107000"/>
              </a:lnSpc>
              <a:spcAft>
                <a:spcPts val="800"/>
              </a:spcAft>
            </a:pPr>
            <a:r>
              <a:rPr lang="ka-GE" sz="1300" dirty="0" smtClean="0">
                <a:latin typeface="BPG Rioni" pitchFamily="34" charset="0"/>
                <a:ea typeface="Times New Roman" panose="02020603050405020304" pitchFamily="18" charset="0"/>
                <a:cs typeface="Times New Roman" panose="02020603050405020304" pitchFamily="18" charset="0"/>
              </a:rPr>
              <a:t>- </a:t>
            </a:r>
            <a:r>
              <a:rPr lang="en-US" sz="1300" b="1" dirty="0" smtClean="0">
                <a:latin typeface="BPG Rioni" pitchFamily="34" charset="0"/>
                <a:ea typeface="Times New Roman" panose="02020603050405020304" pitchFamily="18" charset="0"/>
                <a:cs typeface="Times New Roman" panose="02020603050405020304" pitchFamily="18" charset="0"/>
              </a:rPr>
              <a:t>,,</a:t>
            </a:r>
            <a:r>
              <a:rPr lang="en-US" sz="1300" b="1" dirty="0" err="1">
                <a:latin typeface="BPG Rioni" pitchFamily="34" charset="0"/>
                <a:ea typeface="Times New Roman" panose="02020603050405020304" pitchFamily="18" charset="0"/>
                <a:cs typeface="Times New Roman" panose="02020603050405020304" pitchFamily="18" charset="0"/>
              </a:rPr>
              <a:t>უნივერსიტეტთაშორისი</a:t>
            </a:r>
            <a:r>
              <a:rPr lang="en-US" sz="1300" b="1" dirty="0">
                <a:latin typeface="BPG Rioni" pitchFamily="34" charset="0"/>
                <a:ea typeface="Times New Roman" panose="02020603050405020304" pitchFamily="18" charset="0"/>
                <a:cs typeface="Times New Roman" panose="02020603050405020304" pitchFamily="18" charset="0"/>
              </a:rPr>
              <a:t> </a:t>
            </a:r>
            <a:r>
              <a:rPr lang="en-US" sz="1300" b="1" dirty="0" err="1">
                <a:latin typeface="BPG Rioni" pitchFamily="34" charset="0"/>
                <a:ea typeface="Times New Roman" panose="02020603050405020304" pitchFamily="18" charset="0"/>
                <a:cs typeface="Times New Roman" panose="02020603050405020304" pitchFamily="18" charset="0"/>
              </a:rPr>
              <a:t>სტუდენტური</a:t>
            </a:r>
            <a:r>
              <a:rPr lang="en-US" sz="1300" b="1" dirty="0">
                <a:latin typeface="BPG Rioni" pitchFamily="34" charset="0"/>
                <a:ea typeface="Times New Roman" panose="02020603050405020304" pitchFamily="18" charset="0"/>
                <a:cs typeface="Times New Roman" panose="02020603050405020304" pitchFamily="18" charset="0"/>
              </a:rPr>
              <a:t> </a:t>
            </a:r>
            <a:r>
              <a:rPr lang="en-US" sz="1300" b="1" dirty="0" err="1">
                <a:latin typeface="BPG Rioni" pitchFamily="34" charset="0"/>
                <a:ea typeface="Times New Roman" panose="02020603050405020304" pitchFamily="18" charset="0"/>
                <a:cs typeface="Times New Roman" panose="02020603050405020304" pitchFamily="18" charset="0"/>
              </a:rPr>
              <a:t>კონფერენცია</a:t>
            </a:r>
            <a:r>
              <a:rPr lang="en-US" sz="1300" b="1" dirty="0">
                <a:latin typeface="BPG Rioni" pitchFamily="34" charset="0"/>
                <a:ea typeface="Times New Roman" panose="02020603050405020304" pitchFamily="18" charset="0"/>
                <a:cs typeface="Times New Roman" panose="02020603050405020304" pitchFamily="18" charset="0"/>
              </a:rPr>
              <a:t> 2020 </a:t>
            </a:r>
            <a:r>
              <a:rPr lang="en-US" sz="1300" b="1" dirty="0" err="1">
                <a:latin typeface="BPG Rioni" pitchFamily="34" charset="0"/>
                <a:ea typeface="Times New Roman" panose="02020603050405020304" pitchFamily="18" charset="0"/>
                <a:cs typeface="Times New Roman" panose="02020603050405020304" pitchFamily="18" charset="0"/>
              </a:rPr>
              <a:t>წლის</a:t>
            </a:r>
            <a:r>
              <a:rPr lang="en-US" sz="1300" b="1" dirty="0">
                <a:latin typeface="BPG Rioni" pitchFamily="34" charset="0"/>
                <a:ea typeface="Times New Roman" panose="02020603050405020304" pitchFamily="18" charset="0"/>
                <a:cs typeface="Times New Roman" panose="02020603050405020304" pitchFamily="18" charset="0"/>
              </a:rPr>
              <a:t> </a:t>
            </a:r>
            <a:r>
              <a:rPr lang="en-US" sz="1300" b="1" dirty="0" err="1">
                <a:latin typeface="BPG Rioni" pitchFamily="34" charset="0"/>
                <a:ea typeface="Times New Roman" panose="02020603050405020304" pitchFamily="18" charset="0"/>
                <a:cs typeface="Times New Roman" panose="02020603050405020304" pitchFamily="18" charset="0"/>
              </a:rPr>
              <a:t>აქტუალურ</a:t>
            </a:r>
            <a:r>
              <a:rPr lang="en-US" sz="1300" b="1" dirty="0">
                <a:latin typeface="BPG Rioni" pitchFamily="34" charset="0"/>
                <a:ea typeface="Times New Roman" panose="02020603050405020304" pitchFamily="18" charset="0"/>
                <a:cs typeface="Times New Roman" panose="02020603050405020304" pitchFamily="18" charset="0"/>
              </a:rPr>
              <a:t> </a:t>
            </a:r>
            <a:r>
              <a:rPr lang="en-US" sz="1300" b="1" dirty="0" err="1" smtClean="0">
                <a:latin typeface="BPG Rioni" pitchFamily="34" charset="0"/>
                <a:ea typeface="Times New Roman" panose="02020603050405020304" pitchFamily="18" charset="0"/>
                <a:cs typeface="Times New Roman" panose="02020603050405020304" pitchFamily="18" charset="0"/>
              </a:rPr>
              <a:t>საკითხებზე</a:t>
            </a:r>
            <a:r>
              <a:rPr lang="ka-GE" sz="1300" b="1" dirty="0" smtClean="0">
                <a:latin typeface="BPG Rioni" pitchFamily="34" charset="0"/>
                <a:ea typeface="Times New Roman" panose="02020603050405020304" pitchFamily="18" charset="0"/>
                <a:cs typeface="Times New Roman" panose="02020603050405020304" pitchFamily="18" charset="0"/>
              </a:rPr>
              <a:t>“;</a:t>
            </a:r>
          </a:p>
          <a:p>
            <a:pPr marL="1143000" indent="-282575" algn="just">
              <a:lnSpc>
                <a:spcPct val="107000"/>
              </a:lnSpc>
              <a:spcAft>
                <a:spcPts val="800"/>
              </a:spcAft>
            </a:pPr>
            <a:r>
              <a:rPr lang="ka-GE" sz="1300" b="1" dirty="0" smtClean="0">
                <a:latin typeface="BPG Rioni" pitchFamily="34" charset="0"/>
                <a:ea typeface="Times New Roman" panose="02020603050405020304" pitchFamily="18" charset="0"/>
                <a:cs typeface="Times New Roman" panose="02020603050405020304" pitchFamily="18" charset="0"/>
              </a:rPr>
              <a:t>- „შავი ზღვის უსაფრთხოების გამოწვევები“.  </a:t>
            </a:r>
          </a:p>
          <a:p>
            <a:pPr marL="342900" marR="0" lvl="0" indent="-342900" algn="just">
              <a:lnSpc>
                <a:spcPct val="107000"/>
              </a:lnSpc>
              <a:spcBef>
                <a:spcPts val="0"/>
              </a:spcBef>
              <a:spcAft>
                <a:spcPts val="800"/>
              </a:spcAft>
              <a:buFont typeface="Symbol" panose="05050102010706020507" pitchFamily="18" charset="2"/>
              <a:buChar char=""/>
            </a:pPr>
            <a:r>
              <a:rPr lang="ka-GE" sz="1300" dirty="0" smtClean="0">
                <a:latin typeface="BPG Rioni" pitchFamily="34" charset="0"/>
                <a:ea typeface="Times New Roman" panose="02020603050405020304" pitchFamily="18" charset="0"/>
                <a:cs typeface="Times New Roman" panose="02020603050405020304" pitchFamily="18" charset="0"/>
              </a:rPr>
              <a:t>4-6 </a:t>
            </a:r>
            <a:r>
              <a:rPr lang="ka-GE" sz="1300" dirty="0">
                <a:latin typeface="BPG Rioni" pitchFamily="34" charset="0"/>
                <a:ea typeface="Times New Roman" panose="02020603050405020304" pitchFamily="18" charset="0"/>
                <a:cs typeface="Times New Roman" panose="02020603050405020304" pitchFamily="18" charset="0"/>
              </a:rPr>
              <a:t>ნოემბერს თავდაცვის ანალიზის ასოც. </a:t>
            </a:r>
            <a:r>
              <a:rPr lang="ka-GE" sz="1300" b="1" dirty="0">
                <a:latin typeface="BPG Rioni" pitchFamily="34" charset="0"/>
                <a:ea typeface="Times New Roman" panose="02020603050405020304" pitchFamily="18" charset="0"/>
                <a:cs typeface="Times New Roman" panose="02020603050405020304" pitchFamily="18" charset="0"/>
              </a:rPr>
              <a:t>პროფესორმა  ა. ჭკუასელმა </a:t>
            </a:r>
            <a:r>
              <a:rPr lang="ka-GE" sz="1300" dirty="0" smtClean="0">
                <a:latin typeface="BPG Rioni" pitchFamily="34" charset="0"/>
                <a:ea typeface="Times New Roman" panose="02020603050405020304" pitchFamily="18" charset="0"/>
                <a:cs typeface="Times New Roman" panose="02020603050405020304" pitchFamily="18" charset="0"/>
              </a:rPr>
              <a:t>მონაწილეობა </a:t>
            </a:r>
            <a:r>
              <a:rPr lang="ka-GE" sz="1300" dirty="0">
                <a:latin typeface="BPG Rioni" pitchFamily="34" charset="0"/>
                <a:ea typeface="Times New Roman" panose="02020603050405020304" pitchFamily="18" charset="0"/>
                <a:cs typeface="Times New Roman" panose="02020603050405020304" pitchFamily="18" charset="0"/>
              </a:rPr>
              <a:t>მიიღო პოლონეთის ომის სწავლების უნივერსიტეტის, უკრაინის თავდაცვის უნივერსიტეტის (კიევი), უკრაინის საჰაერო ძალების უნივერსიტეტის (ხარკოვი), კრაკოვის იაგიელონიანის უნივერსიტეტის, ნატო-ს (</a:t>
            </a:r>
            <a:r>
              <a:rPr lang="en-US" sz="1300" dirty="0">
                <a:latin typeface="BPG Rioni" pitchFamily="34" charset="0"/>
                <a:ea typeface="Times New Roman" panose="02020603050405020304" pitchFamily="18" charset="0"/>
                <a:cs typeface="Times New Roman" panose="02020603050405020304" pitchFamily="18" charset="0"/>
              </a:rPr>
              <a:t>DEEP) </a:t>
            </a:r>
            <a:r>
              <a:rPr lang="ka-GE" sz="1300" dirty="0">
                <a:latin typeface="BPG Rioni" pitchFamily="34" charset="0"/>
                <a:ea typeface="Times New Roman" panose="02020603050405020304" pitchFamily="18" charset="0"/>
                <a:cs typeface="Times New Roman" panose="02020603050405020304" pitchFamily="18" charset="0"/>
              </a:rPr>
              <a:t>თავდაცვის განათლების განვითარების პროგრამის, პოლონეთის მეცნიერებათა </a:t>
            </a:r>
            <a:r>
              <a:rPr lang="ka-GE" sz="1300" dirty="0" smtClean="0">
                <a:latin typeface="BPG Rioni" pitchFamily="34" charset="0"/>
                <a:ea typeface="Times New Roman" panose="02020603050405020304" pitchFamily="18" charset="0"/>
                <a:cs typeface="Times New Roman" panose="02020603050405020304" pitchFamily="18" charset="0"/>
              </a:rPr>
              <a:t>აკადემიის, უსაფრთხოებისა </a:t>
            </a:r>
            <a:r>
              <a:rPr lang="ka-GE" sz="1300" dirty="0">
                <a:latin typeface="BPG Rioni" pitchFamily="34" charset="0"/>
                <a:ea typeface="Times New Roman" panose="02020603050405020304" pitchFamily="18" charset="0"/>
                <a:cs typeface="Times New Roman" panose="02020603050405020304" pitchFamily="18" charset="0"/>
              </a:rPr>
              <a:t>და საერთაშორისო განვითარების ინსტიტუტის (</a:t>
            </a:r>
            <a:r>
              <a:rPr lang="en-US" sz="1300" dirty="0">
                <a:latin typeface="BPG Rioni" pitchFamily="34" charset="0"/>
                <a:ea typeface="Times New Roman" panose="02020603050405020304" pitchFamily="18" charset="0"/>
                <a:cs typeface="Times New Roman" panose="02020603050405020304" pitchFamily="18" charset="0"/>
              </a:rPr>
              <a:t>SDirect24)</a:t>
            </a:r>
            <a:r>
              <a:rPr lang="ka-GE" sz="1300" dirty="0">
                <a:latin typeface="BPG Rioni" pitchFamily="34" charset="0"/>
                <a:ea typeface="Times New Roman" panose="02020603050405020304" pitchFamily="18" charset="0"/>
                <a:cs typeface="Times New Roman" panose="02020603050405020304" pitchFamily="18" charset="0"/>
              </a:rPr>
              <a:t>) ორგანიზებით გამართულ </a:t>
            </a:r>
            <a:r>
              <a:rPr lang="ka-GE" sz="1300" b="1" dirty="0">
                <a:latin typeface="BPG Rioni" pitchFamily="34" charset="0"/>
                <a:ea typeface="Times New Roman" panose="02020603050405020304" pitchFamily="18" charset="0"/>
                <a:cs typeface="Times New Roman" panose="02020603050405020304" pitchFamily="18" charset="0"/>
              </a:rPr>
              <a:t>საერთაშორისო </a:t>
            </a:r>
            <a:r>
              <a:rPr lang="ka-GE" sz="1300" b="1" dirty="0" smtClean="0">
                <a:latin typeface="BPG Rioni" pitchFamily="34" charset="0"/>
                <a:ea typeface="Times New Roman" panose="02020603050405020304" pitchFamily="18" charset="0"/>
                <a:cs typeface="Times New Roman" panose="02020603050405020304" pitchFamily="18" charset="0"/>
              </a:rPr>
              <a:t>კონფერენციაზე.</a:t>
            </a:r>
          </a:p>
        </p:txBody>
      </p:sp>
    </p:spTree>
    <p:extLst>
      <p:ext uri="{BB962C8B-B14F-4D97-AF65-F5344CB8AC3E}">
        <p14:creationId xmlns:p14="http://schemas.microsoft.com/office/powerpoint/2010/main" val="309115787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 y="294894"/>
            <a:ext cx="9144000" cy="489204"/>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cstate="print">
            <a:extLst>
              <a:ext uri="{28A0092B-C50C-407E-A947-70E740481C1C}">
                <a14:useLocalDpi xmlns:a14="http://schemas.microsoft.com/office/drawing/2010/main" val="0"/>
              </a:ext>
            </a:extLst>
          </a:blip>
          <a:stretch>
            <a:fillRect/>
          </a:stretch>
        </p:blipFill>
        <p:spPr>
          <a:xfrm>
            <a:off x="7924804" y="184485"/>
            <a:ext cx="710022" cy="710022"/>
          </a:xfrm>
          <a:prstGeom prst="rect">
            <a:avLst/>
          </a:prstGeom>
        </p:spPr>
      </p:pic>
      <p:sp>
        <p:nvSpPr>
          <p:cNvPr id="6" name="Rectangle 5"/>
          <p:cNvSpPr/>
          <p:nvPr/>
        </p:nvSpPr>
        <p:spPr>
          <a:xfrm>
            <a:off x="609600" y="381000"/>
            <a:ext cx="7772400" cy="369332"/>
          </a:xfrm>
          <a:prstGeom prst="rect">
            <a:avLst/>
          </a:prstGeom>
        </p:spPr>
        <p:txBody>
          <a:bodyPr wrap="square">
            <a:spAutoFit/>
          </a:bodyPr>
          <a:lstStyle/>
          <a:p>
            <a:pPr algn="ctr"/>
            <a:r>
              <a:rPr lang="ka-GE" b="1" dirty="0" smtClean="0">
                <a:latin typeface="BPG Banner Caps Alpha" pitchFamily="18" charset="0"/>
              </a:rPr>
              <a:t>მაგისტრატურა</a:t>
            </a:r>
            <a:endParaRPr lang="en-US" b="1" dirty="0">
              <a:latin typeface="BPG Banner Caps Alpha" pitchFamily="18" charset="0"/>
            </a:endParaRPr>
          </a:p>
        </p:txBody>
      </p:sp>
      <p:pic>
        <p:nvPicPr>
          <p:cNvPr id="9" name="Picture 3" descr="d:\NJACHVADZE\Desktop\DzalebiLogo.png"/>
          <p:cNvPicPr>
            <a:picLocks noChangeAspect="1" noChangeArrowheads="1"/>
          </p:cNvPicPr>
          <p:nvPr/>
        </p:nvPicPr>
        <p:blipFill>
          <a:blip cstate="print"/>
          <a:srcRect/>
          <a:stretch>
            <a:fillRect/>
          </a:stretch>
        </p:blipFill>
        <p:spPr bwMode="auto">
          <a:xfrm>
            <a:off x="381004" y="178194"/>
            <a:ext cx="736206" cy="736206"/>
          </a:xfrm>
          <a:prstGeom prst="rect">
            <a:avLst/>
          </a:prstGeom>
          <a:ln>
            <a:noFill/>
          </a:ln>
          <a:effectLst/>
        </p:spPr>
      </p:pic>
      <p:sp>
        <p:nvSpPr>
          <p:cNvPr id="12" name="Rectangle 11"/>
          <p:cNvSpPr/>
          <p:nvPr/>
        </p:nvSpPr>
        <p:spPr>
          <a:xfrm>
            <a:off x="457200" y="914400"/>
            <a:ext cx="8177626" cy="338554"/>
          </a:xfrm>
          <a:prstGeom prst="rect">
            <a:avLst/>
          </a:prstGeom>
        </p:spPr>
        <p:txBody>
          <a:bodyPr wrap="square">
            <a:spAutoFit/>
          </a:bodyPr>
          <a:lstStyle/>
          <a:p>
            <a:pPr algn="ctr"/>
            <a:r>
              <a:rPr lang="ka-GE" altLang="en-US" sz="1600" b="1" dirty="0">
                <a:solidFill>
                  <a:schemeClr val="accent2"/>
                </a:solidFill>
                <a:latin typeface="BPG Banner Caps Alpha" pitchFamily="18" charset="0"/>
              </a:rPr>
              <a:t>2020 წელს </a:t>
            </a:r>
            <a:r>
              <a:rPr lang="ka-GE" altLang="en-US" sz="1600" b="1" dirty="0" smtClean="0">
                <a:solidFill>
                  <a:schemeClr val="accent2"/>
                </a:solidFill>
                <a:latin typeface="BPG Banner Caps Alpha" pitchFamily="18" charset="0"/>
              </a:rPr>
              <a:t>შესრულებული </a:t>
            </a:r>
            <a:r>
              <a:rPr lang="ka-GE" altLang="en-US" sz="1600" b="1" dirty="0" smtClean="0">
                <a:latin typeface="BPG Banner Caps Alpha" pitchFamily="18" charset="0"/>
              </a:rPr>
              <a:t>მნიშნელოვანი </a:t>
            </a:r>
            <a:r>
              <a:rPr lang="ka-GE" altLang="en-US" sz="1600" b="1" dirty="0">
                <a:latin typeface="BPG Banner Caps Alpha" pitchFamily="18" charset="0"/>
              </a:rPr>
              <a:t>ღონისძიებები</a:t>
            </a:r>
            <a:endParaRPr lang="ka-GE" altLang="en-US" sz="1600" dirty="0">
              <a:latin typeface="BPG Banner Caps Alpha" pitchFamily="18" charset="0"/>
            </a:endParaRPr>
          </a:p>
        </p:txBody>
      </p:sp>
      <p:sp>
        <p:nvSpPr>
          <p:cNvPr id="10" name="TextBox 9"/>
          <p:cNvSpPr txBox="1"/>
          <p:nvPr/>
        </p:nvSpPr>
        <p:spPr>
          <a:xfrm>
            <a:off x="354106" y="1342958"/>
            <a:ext cx="8256494" cy="4143442"/>
          </a:xfrm>
          <a:prstGeom prst="rect">
            <a:avLst/>
          </a:prstGeom>
          <a:noFill/>
        </p:spPr>
        <p:txBody>
          <a:bodyPr wrap="square" rtlCol="0">
            <a:spAutoFit/>
          </a:bodyPr>
          <a:lstStyle/>
          <a:p>
            <a:pPr marR="0" algn="just">
              <a:lnSpc>
                <a:spcPct val="107000"/>
              </a:lnSpc>
              <a:spcBef>
                <a:spcPts val="0"/>
              </a:spcBef>
              <a:spcAft>
                <a:spcPts val="0"/>
              </a:spcAft>
            </a:pPr>
            <a:r>
              <a:rPr lang="ka-GE" sz="1300" b="1" dirty="0" smtClean="0">
                <a:latin typeface="BPG Rioni" pitchFamily="34" charset="0"/>
                <a:ea typeface="Times New Roman" panose="02020603050405020304" pitchFamily="18" charset="0"/>
                <a:cs typeface="Times New Roman" panose="02020603050405020304" pitchFamily="18" charset="0"/>
              </a:rPr>
              <a:t>სამეცნიერო ნაშრომები</a:t>
            </a:r>
          </a:p>
          <a:p>
            <a:pPr marR="0" algn="just">
              <a:lnSpc>
                <a:spcPct val="107000"/>
              </a:lnSpc>
              <a:spcBef>
                <a:spcPts val="0"/>
              </a:spcBef>
              <a:spcAft>
                <a:spcPts val="0"/>
              </a:spcAft>
            </a:pPr>
            <a:endParaRPr lang="ka-GE" sz="1300" b="1" dirty="0" smtClean="0">
              <a:latin typeface="BPG Rioni" pitchFamily="34" charset="0"/>
              <a:ea typeface="Times New Roman" panose="02020603050405020304" pitchFamily="18" charset="0"/>
              <a:cs typeface="Times New Roman" panose="02020603050405020304" pitchFamily="18" charset="0"/>
            </a:endParaRPr>
          </a:p>
          <a:p>
            <a:pPr marL="342900" marR="0" lvl="0" indent="-342900" algn="just">
              <a:lnSpc>
                <a:spcPct val="107000"/>
              </a:lnSpc>
              <a:spcBef>
                <a:spcPts val="0"/>
              </a:spcBef>
              <a:spcAft>
                <a:spcPts val="0"/>
              </a:spcAft>
              <a:buFont typeface="Symbol" panose="05050102010706020507" pitchFamily="18" charset="2"/>
              <a:buChar char=""/>
            </a:pPr>
            <a:r>
              <a:rPr lang="ka-GE" sz="1300" dirty="0" smtClean="0">
                <a:latin typeface="BPG Rioni" pitchFamily="34" charset="0"/>
                <a:ea typeface="Times New Roman" panose="02020603050405020304" pitchFamily="18" charset="0"/>
                <a:cs typeface="Times New Roman" panose="02020603050405020304" pitchFamily="18" charset="0"/>
              </a:rPr>
              <a:t>ასოცირებულმა პროფესორმა შადიმან ბიწაძემ მონაწილეობა მიიღო </a:t>
            </a:r>
            <a:r>
              <a:rPr lang="ka-GE" sz="1300" b="1" dirty="0" smtClean="0">
                <a:latin typeface="BPG Rioni" pitchFamily="34" charset="0"/>
                <a:ea typeface="Times New Roman" panose="02020603050405020304" pitchFamily="18" charset="0"/>
                <a:cs typeface="Times New Roman" panose="02020603050405020304" pitchFamily="18" charset="0"/>
              </a:rPr>
              <a:t>კონფერენციაში შავი ზღვის უსაფრთხოების გამოწვევები.</a:t>
            </a:r>
          </a:p>
          <a:p>
            <a:pPr marL="342900" marR="0" lvl="0" indent="-342900" algn="just">
              <a:lnSpc>
                <a:spcPct val="107000"/>
              </a:lnSpc>
              <a:spcBef>
                <a:spcPts val="0"/>
              </a:spcBef>
              <a:spcAft>
                <a:spcPts val="0"/>
              </a:spcAft>
              <a:buFont typeface="Symbol" panose="05050102010706020507" pitchFamily="18" charset="2"/>
              <a:buChar char=""/>
            </a:pPr>
            <a:r>
              <a:rPr lang="ka-GE" sz="1300" b="1" dirty="0" smtClean="0">
                <a:latin typeface="BPG Rioni" pitchFamily="34" charset="0"/>
                <a:ea typeface="Times New Roman" panose="02020603050405020304" pitchFamily="18" charset="0"/>
                <a:cs typeface="Times New Roman" panose="02020603050405020304" pitchFamily="18" charset="0"/>
              </a:rPr>
              <a:t>პროფესორ </a:t>
            </a:r>
            <a:r>
              <a:rPr lang="ka-GE" sz="1300" b="1" dirty="0">
                <a:latin typeface="BPG Rioni" pitchFamily="34" charset="0"/>
                <a:ea typeface="Times New Roman" panose="02020603050405020304" pitchFamily="18" charset="0"/>
                <a:cs typeface="Times New Roman" panose="02020603050405020304" pitchFamily="18" charset="0"/>
              </a:rPr>
              <a:t>ნ. სამხარაძის </a:t>
            </a:r>
            <a:r>
              <a:rPr lang="ka-GE" sz="1300" dirty="0">
                <a:latin typeface="BPG Rioni" pitchFamily="34" charset="0"/>
                <a:ea typeface="Times New Roman" panose="02020603050405020304" pitchFamily="18" charset="0"/>
                <a:cs typeface="Times New Roman" panose="02020603050405020304" pitchFamily="18" charset="0"/>
              </a:rPr>
              <a:t>ინიციატივით გაფორმდა ხელშეკრულება გერმანულ გამომცემლობა „იბიდემ“-თან, სადაც </a:t>
            </a:r>
            <a:r>
              <a:rPr lang="en-US" sz="1300" dirty="0">
                <a:latin typeface="BPG Rioni" pitchFamily="34" charset="0"/>
                <a:ea typeface="Times New Roman" panose="02020603050405020304" pitchFamily="18" charset="0"/>
                <a:cs typeface="Times New Roman" panose="02020603050405020304" pitchFamily="18" charset="0"/>
              </a:rPr>
              <a:t>2021 </a:t>
            </a:r>
            <a:r>
              <a:rPr lang="ka-GE" sz="1300" dirty="0">
                <a:latin typeface="BPG Rioni" pitchFamily="34" charset="0"/>
                <a:ea typeface="Times New Roman" panose="02020603050405020304" pitchFamily="18" charset="0"/>
                <a:cs typeface="Times New Roman" panose="02020603050405020304" pitchFamily="18" charset="0"/>
              </a:rPr>
              <a:t>წელს გამოქვეყნდება მისი მონოგრაფია ინგლისურ ენაზე</a:t>
            </a:r>
            <a:r>
              <a:rPr lang="ka-GE" sz="1300" dirty="0">
                <a:latin typeface="BPG Rioni" pitchFamily="34" charset="0"/>
                <a:ea typeface="Calibri" panose="020F0502020204030204" pitchFamily="34" charset="0"/>
                <a:cs typeface="Times New Roman" panose="02020603050405020304" pitchFamily="18" charset="0"/>
              </a:rPr>
              <a:t> </a:t>
            </a:r>
            <a:r>
              <a:rPr lang="ka-GE" sz="1300" b="1" dirty="0">
                <a:latin typeface="BPG Rioni" pitchFamily="34" charset="0"/>
                <a:ea typeface="Calibri" panose="020F0502020204030204" pitchFamily="34" charset="0"/>
                <a:cs typeface="Times New Roman" panose="02020603050405020304" pitchFamily="18" charset="0"/>
              </a:rPr>
              <a:t>„რუსეთის მიერ აფხაზეთის და სამხრეთ ოსეთის აღიარება - მოსკოვის ტრადიციული აღიარების პოლიტიკიდან გადახვევის მიზეზები“. </a:t>
            </a:r>
            <a:endParaRPr lang="ka-GE" sz="1300" dirty="0">
              <a:solidFill>
                <a:srgbClr val="FF0000"/>
              </a:solidFill>
              <a:latin typeface="BPG Rioni" pitchFamily="34" charset="0"/>
              <a:ea typeface="Calibri" panose="020F0502020204030204" pitchFamily="34" charset="0"/>
              <a:cs typeface="Times New Roman" panose="02020603050405020304" pitchFamily="18" charset="0"/>
            </a:endParaRPr>
          </a:p>
          <a:p>
            <a:pPr marR="0" algn="just">
              <a:lnSpc>
                <a:spcPct val="107000"/>
              </a:lnSpc>
              <a:spcBef>
                <a:spcPts val="0"/>
              </a:spcBef>
              <a:spcAft>
                <a:spcPts val="0"/>
              </a:spcAft>
            </a:pPr>
            <a:endParaRPr lang="en-US" sz="1300" dirty="0">
              <a:solidFill>
                <a:srgbClr val="FF0000"/>
              </a:solidFill>
              <a:latin typeface="BPG Rioni"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Symbol" panose="05050102010706020507" pitchFamily="18" charset="2"/>
              <a:buChar char=""/>
            </a:pPr>
            <a:r>
              <a:rPr lang="ka-GE" sz="1300" b="1" dirty="0" smtClean="0">
                <a:solidFill>
                  <a:srgbClr val="000000"/>
                </a:solidFill>
                <a:latin typeface="BPG Rioni" pitchFamily="34" charset="0"/>
                <a:ea typeface="Times New Roman" panose="02020603050405020304" pitchFamily="18" charset="0"/>
                <a:cs typeface="Times New Roman" panose="02020603050405020304" pitchFamily="18" charset="0"/>
              </a:rPr>
              <a:t>ასისტენტ - პროფესორმა </a:t>
            </a:r>
            <a:r>
              <a:rPr lang="ka-GE" sz="1300" b="1" dirty="0">
                <a:solidFill>
                  <a:srgbClr val="000000"/>
                </a:solidFill>
                <a:latin typeface="BPG Rioni" pitchFamily="34" charset="0"/>
                <a:ea typeface="Times New Roman" panose="02020603050405020304" pitchFamily="18" charset="0"/>
                <a:cs typeface="Times New Roman" panose="02020603050405020304" pitchFamily="18" charset="0"/>
              </a:rPr>
              <a:t>ნ. ოხანაშვილმა</a:t>
            </a:r>
            <a:r>
              <a:rPr lang="ka-GE" sz="1300" dirty="0">
                <a:solidFill>
                  <a:srgbClr val="000000"/>
                </a:solidFill>
                <a:latin typeface="BPG Rioni" pitchFamily="34" charset="0"/>
                <a:ea typeface="Times New Roman" panose="02020603050405020304" pitchFamily="18" charset="0"/>
                <a:cs typeface="Times New Roman" panose="02020603050405020304" pitchFamily="18" charset="0"/>
              </a:rPr>
              <a:t> გამოაქვეყნა შრომები</a:t>
            </a:r>
            <a:r>
              <a:rPr lang="ka-GE" sz="1300" b="1" dirty="0">
                <a:solidFill>
                  <a:srgbClr val="000000"/>
                </a:solidFill>
                <a:latin typeface="BPG Rioni" pitchFamily="34" charset="0"/>
                <a:ea typeface="Times New Roman" panose="02020603050405020304" pitchFamily="18" charset="0"/>
                <a:cs typeface="Times New Roman" panose="02020603050405020304" pitchFamily="18" charset="0"/>
              </a:rPr>
              <a:t>:</a:t>
            </a:r>
            <a:r>
              <a:rPr lang="en-US" sz="1300" i="1" dirty="0">
                <a:solidFill>
                  <a:srgbClr val="000000"/>
                </a:solidFill>
                <a:latin typeface="BPG Rioni" pitchFamily="34" charset="0"/>
                <a:ea typeface="Times New Roman" panose="02020603050405020304" pitchFamily="18" charset="0"/>
                <a:cs typeface="Times New Roman" panose="02020603050405020304" pitchFamily="18" charset="0"/>
              </a:rPr>
              <a:t> “</a:t>
            </a:r>
            <a:endParaRPr lang="en-US" sz="1300" dirty="0">
              <a:latin typeface="BPG Rioni"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Sylfaen" panose="010A0502050306030303" pitchFamily="18" charset="0"/>
              <a:buChar char="-"/>
            </a:pPr>
            <a:r>
              <a:rPr lang="en-US" sz="1300" dirty="0">
                <a:solidFill>
                  <a:srgbClr val="000000"/>
                </a:solidFill>
                <a:latin typeface="BPG Rioni" pitchFamily="34" charset="0"/>
                <a:ea typeface="Times New Roman" panose="02020603050405020304" pitchFamily="18" charset="0"/>
                <a:cs typeface="Times New Roman" panose="02020603050405020304" pitchFamily="18" charset="0"/>
              </a:rPr>
              <a:t>Analyzing Russia’s Foreign Policy in Georgia and Ukraine after the “Color Revolutions””</a:t>
            </a:r>
            <a:r>
              <a:rPr lang="ka-GE" sz="1300" dirty="0">
                <a:solidFill>
                  <a:srgbClr val="000000"/>
                </a:solidFill>
                <a:latin typeface="BPG Rioni" pitchFamily="34" charset="0"/>
                <a:ea typeface="Times New Roman" panose="02020603050405020304" pitchFamily="18" charset="0"/>
                <a:cs typeface="Times New Roman" panose="02020603050405020304" pitchFamily="18" charset="0"/>
              </a:rPr>
              <a:t>, Instytut Bezpieczeństwa i Rozwoju Międzynarodowego</a:t>
            </a:r>
            <a:r>
              <a:rPr lang="en-US" sz="1300" dirty="0">
                <a:solidFill>
                  <a:srgbClr val="000000"/>
                </a:solidFill>
                <a:latin typeface="BPG Rioni" pitchFamily="34" charset="0"/>
                <a:ea typeface="Times New Roman" panose="02020603050405020304" pitchFamily="18" charset="0"/>
                <a:cs typeface="Times New Roman" panose="02020603050405020304" pitchFamily="18" charset="0"/>
              </a:rPr>
              <a:t>. 2020.</a:t>
            </a:r>
            <a:endParaRPr lang="en-US" sz="1300" dirty="0">
              <a:latin typeface="BPG Rioni" pitchFamily="34" charset="0"/>
              <a:ea typeface="Times New Roman" panose="02020603050405020304" pitchFamily="18" charset="0"/>
              <a:cs typeface="Times New Roman" panose="02020603050405020304" pitchFamily="18" charset="0"/>
            </a:endParaRPr>
          </a:p>
          <a:p>
            <a:pPr marL="342900" marR="0" lvl="0" indent="-342900" algn="just">
              <a:lnSpc>
                <a:spcPct val="107000"/>
              </a:lnSpc>
              <a:spcBef>
                <a:spcPts val="0"/>
              </a:spcBef>
              <a:spcAft>
                <a:spcPts val="0"/>
              </a:spcAft>
              <a:buFont typeface="Sylfaen" panose="010A0502050306030303" pitchFamily="18" charset="0"/>
              <a:buChar char="-"/>
            </a:pPr>
            <a:r>
              <a:rPr lang="en-US" sz="1300" dirty="0">
                <a:solidFill>
                  <a:srgbClr val="000000"/>
                </a:solidFill>
                <a:latin typeface="BPG Rioni" pitchFamily="34" charset="0"/>
                <a:ea typeface="Times New Roman" panose="02020603050405020304" pitchFamily="18" charset="0"/>
                <a:cs typeface="Times New Roman" panose="02020603050405020304" pitchFamily="18" charset="0"/>
              </a:rPr>
              <a:t>“Analyzing the Potential Causes of Ethno-Political Conflicts in the South Caucasus”</a:t>
            </a:r>
            <a:r>
              <a:rPr lang="ka-GE" sz="1300" dirty="0">
                <a:solidFill>
                  <a:srgbClr val="000000"/>
                </a:solidFill>
                <a:latin typeface="BPG Rioni" pitchFamily="34" charset="0"/>
                <a:ea typeface="Times New Roman" panose="02020603050405020304" pitchFamily="18" charset="0"/>
                <a:cs typeface="Times New Roman" panose="02020603050405020304" pitchFamily="18" charset="0"/>
              </a:rPr>
              <a:t>, </a:t>
            </a:r>
            <a:r>
              <a:rPr lang="en-US" sz="1300" dirty="0">
                <a:solidFill>
                  <a:srgbClr val="000000"/>
                </a:solidFill>
                <a:latin typeface="BPG Rioni" pitchFamily="34" charset="0"/>
                <a:ea typeface="Times New Roman" panose="02020603050405020304" pitchFamily="18" charset="0"/>
                <a:cs typeface="Times New Roman" panose="02020603050405020304" pitchFamily="18" charset="0"/>
              </a:rPr>
              <a:t>Columbia University Press. 2020.</a:t>
            </a:r>
            <a:endParaRPr lang="en-US" sz="1300" dirty="0">
              <a:latin typeface="BPG Rioni" pitchFamily="34" charset="0"/>
              <a:ea typeface="Times New Roman" panose="02020603050405020304" pitchFamily="18" charset="0"/>
              <a:cs typeface="Times New Roman" panose="02020603050405020304" pitchFamily="18" charset="0"/>
            </a:endParaRPr>
          </a:p>
          <a:p>
            <a:pPr algn="just">
              <a:lnSpc>
                <a:spcPct val="107000"/>
              </a:lnSpc>
            </a:pPr>
            <a:r>
              <a:rPr lang="en-US" sz="1300" dirty="0">
                <a:solidFill>
                  <a:srgbClr val="000000"/>
                </a:solidFill>
                <a:latin typeface="BPG Rioni" pitchFamily="34" charset="0"/>
                <a:ea typeface="Times New Roman" panose="02020603050405020304" pitchFamily="18" charset="0"/>
                <a:cs typeface="Times New Roman" panose="02020603050405020304" pitchFamily="18" charset="0"/>
              </a:rPr>
              <a:t> </a:t>
            </a:r>
            <a:endParaRPr lang="en-US" sz="1300" dirty="0">
              <a:latin typeface="BPG Rioni"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ka-GE" sz="1300" b="1" dirty="0" smtClean="0">
                <a:latin typeface="BPG Rioni" pitchFamily="34" charset="0"/>
                <a:ea typeface="Calibri" panose="020F0502020204030204" pitchFamily="34" charset="0"/>
                <a:cs typeface="Times New Roman" panose="02020603050405020304" pitchFamily="18" charset="0"/>
              </a:rPr>
              <a:t>ასოცირებულმა პროფესორმა </a:t>
            </a:r>
            <a:r>
              <a:rPr lang="ka-GE" sz="1300" b="1" dirty="0">
                <a:latin typeface="BPG Rioni" pitchFamily="34" charset="0"/>
                <a:ea typeface="Calibri" panose="020F0502020204030204" pitchFamily="34" charset="0"/>
                <a:cs typeface="Times New Roman" panose="02020603050405020304" pitchFamily="18" charset="0"/>
              </a:rPr>
              <a:t>ა. </a:t>
            </a:r>
            <a:r>
              <a:rPr lang="ka-GE" sz="1300" b="1" dirty="0" smtClean="0">
                <a:latin typeface="BPG Rioni" pitchFamily="34" charset="0"/>
                <a:ea typeface="Calibri" panose="020F0502020204030204" pitchFamily="34" charset="0"/>
                <a:cs typeface="Times New Roman" panose="02020603050405020304" pitchFamily="18" charset="0"/>
              </a:rPr>
              <a:t>ჭკუასელმა</a:t>
            </a:r>
            <a:r>
              <a:rPr lang="ka-GE" sz="1300" dirty="0" smtClean="0">
                <a:latin typeface="BPG Rioni" pitchFamily="34" charset="0"/>
                <a:ea typeface="Calibri" panose="020F0502020204030204" pitchFamily="34" charset="0"/>
                <a:cs typeface="Times New Roman" panose="02020603050405020304" pitchFamily="18" charset="0"/>
              </a:rPr>
              <a:t> </a:t>
            </a:r>
            <a:r>
              <a:rPr lang="ka-GE" sz="1300" dirty="0">
                <a:latin typeface="BPG Rioni" pitchFamily="34" charset="0"/>
                <a:ea typeface="Calibri" panose="020F0502020204030204" pitchFamily="34" charset="0"/>
                <a:cs typeface="Times New Roman" panose="02020603050405020304" pitchFamily="18" charset="0"/>
              </a:rPr>
              <a:t>საერთაშორისო სამეცინიერო ჟურნალში (</a:t>
            </a:r>
            <a:r>
              <a:rPr lang="en-US" sz="1300" dirty="0">
                <a:latin typeface="BPG Rioni" pitchFamily="34" charset="0"/>
                <a:ea typeface="Calibri" panose="020F0502020204030204" pitchFamily="34" charset="0"/>
                <a:cs typeface="Times New Roman" panose="02020603050405020304" pitchFamily="18" charset="0"/>
              </a:rPr>
              <a:t>SDirect24) </a:t>
            </a:r>
            <a:r>
              <a:rPr lang="ka-GE" sz="1300" dirty="0" smtClean="0">
                <a:latin typeface="BPG Rioni" pitchFamily="34" charset="0"/>
                <a:ea typeface="Calibri" panose="020F0502020204030204" pitchFamily="34" charset="0"/>
                <a:cs typeface="Times New Roman" panose="02020603050405020304" pitchFamily="18" charset="0"/>
              </a:rPr>
              <a:t>წარადგინა სტატია  </a:t>
            </a:r>
            <a:r>
              <a:rPr lang="ka-GE" sz="1300" b="1" dirty="0" smtClean="0">
                <a:latin typeface="BPG Rioni" pitchFamily="34" charset="0"/>
                <a:ea typeface="Calibri" panose="020F0502020204030204" pitchFamily="34" charset="0"/>
                <a:cs typeface="Times New Roman" panose="02020603050405020304" pitchFamily="18" charset="0"/>
              </a:rPr>
              <a:t>„ქვეყნების </a:t>
            </a:r>
            <a:r>
              <a:rPr lang="ka-GE" sz="1300" b="1" dirty="0">
                <a:latin typeface="BPG Rioni" pitchFamily="34" charset="0"/>
                <a:ea typeface="Calibri" panose="020F0502020204030204" pitchFamily="34" charset="0"/>
                <a:cs typeface="Times New Roman" panose="02020603050405020304" pitchFamily="18" charset="0"/>
              </a:rPr>
              <a:t>და საერთაშორის </a:t>
            </a:r>
            <a:r>
              <a:rPr lang="ka-GE" sz="1300" b="1" dirty="0" smtClean="0">
                <a:latin typeface="BPG Rioni" pitchFamily="34" charset="0"/>
                <a:ea typeface="Calibri" panose="020F0502020204030204" pitchFamily="34" charset="0"/>
                <a:cs typeface="Times New Roman" panose="02020603050405020304" pitchFamily="18" charset="0"/>
              </a:rPr>
              <a:t>ორგანიზაციების</a:t>
            </a:r>
            <a:r>
              <a:rPr lang="ka-GE" sz="1300" b="1" dirty="0">
                <a:latin typeface="BPG Rioni" pitchFamily="34" charset="0"/>
                <a:ea typeface="Calibri" panose="020F0502020204030204" pitchFamily="34" charset="0"/>
                <a:cs typeface="Times New Roman" panose="02020603050405020304" pitchFamily="18" charset="0"/>
              </a:rPr>
              <a:t> დიპლომატიური და საერთაშორისო  ქმედებები </a:t>
            </a:r>
            <a:r>
              <a:rPr lang="ka-GE" sz="1300" b="1" dirty="0" smtClean="0">
                <a:latin typeface="BPG Rioni" pitchFamily="34" charset="0"/>
                <a:ea typeface="Calibri" panose="020F0502020204030204" pitchFamily="34" charset="0"/>
                <a:cs typeface="Times New Roman" panose="02020603050405020304" pitchFamily="18" charset="0"/>
              </a:rPr>
              <a:t>ჰიბრიდული </a:t>
            </a:r>
            <a:r>
              <a:rPr lang="ka-GE" sz="1300" b="1" dirty="0">
                <a:latin typeface="BPG Rioni" pitchFamily="34" charset="0"/>
                <a:ea typeface="Calibri" panose="020F0502020204030204" pitchFamily="34" charset="0"/>
                <a:cs typeface="Times New Roman" panose="02020603050405020304" pitchFamily="18" charset="0"/>
              </a:rPr>
              <a:t>საფრთხეების წინააღმდეგ (საქართველოში ჰიბრიდული ომის მაგალითებით)“. </a:t>
            </a:r>
            <a:endParaRPr lang="en-US" sz="1300" b="1" dirty="0">
              <a:effectLst/>
              <a:latin typeface="BPG Rioni"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762446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tile tx="0" ty="0" sx="100000" sy="100000" flip="none" algn="tl"/>
        </a:blipFill>
        <a:effectLst/>
      </p:bgPr>
    </p:bg>
    <p:spTree>
      <p:nvGrpSpPr>
        <p:cNvPr id="1" name=""/>
        <p:cNvGrpSpPr/>
        <p:nvPr/>
      </p:nvGrpSpPr>
      <p:grpSpPr>
        <a:xfrm>
          <a:off x="0" y="0"/>
          <a:ext cx="0" cy="0"/>
          <a:chOff x="0" y="0"/>
          <a:chExt cx="0" cy="0"/>
        </a:xfrm>
      </p:grpSpPr>
      <p:sp>
        <p:nvSpPr>
          <p:cNvPr id="4" name="Rectangle 3"/>
          <p:cNvSpPr/>
          <p:nvPr/>
        </p:nvSpPr>
        <p:spPr>
          <a:xfrm>
            <a:off x="0" y="294894"/>
            <a:ext cx="9144000" cy="489204"/>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cstate="print">
            <a:extLst>
              <a:ext uri="{28A0092B-C50C-407E-A947-70E740481C1C}">
                <a14:useLocalDpi xmlns:a14="http://schemas.microsoft.com/office/drawing/2010/main" val="0"/>
              </a:ext>
            </a:extLst>
          </a:blip>
          <a:stretch>
            <a:fillRect/>
          </a:stretch>
        </p:blipFill>
        <p:spPr>
          <a:xfrm>
            <a:off x="7924800" y="184485"/>
            <a:ext cx="710022" cy="710022"/>
          </a:xfrm>
          <a:prstGeom prst="rect">
            <a:avLst/>
          </a:prstGeom>
        </p:spPr>
      </p:pic>
      <p:sp>
        <p:nvSpPr>
          <p:cNvPr id="6" name="Rectangle 5"/>
          <p:cNvSpPr/>
          <p:nvPr/>
        </p:nvSpPr>
        <p:spPr>
          <a:xfrm>
            <a:off x="3278779" y="354830"/>
            <a:ext cx="2778325" cy="369332"/>
          </a:xfrm>
          <a:prstGeom prst="rect">
            <a:avLst/>
          </a:prstGeom>
        </p:spPr>
        <p:txBody>
          <a:bodyPr wrap="none">
            <a:spAutoFit/>
          </a:bodyPr>
          <a:lstStyle/>
          <a:p>
            <a:pPr algn="ctr"/>
            <a:r>
              <a:rPr lang="ka-GE" b="1" dirty="0" smtClean="0">
                <a:latin typeface="BPG SuperSquare Caps 2013" pitchFamily="18" charset="0"/>
              </a:rPr>
              <a:t>შტაბის </a:t>
            </a:r>
            <a:r>
              <a:rPr lang="en-US" b="1" dirty="0" smtClean="0">
                <a:latin typeface="BPG SuperSquare Caps 2013" pitchFamily="18" charset="0"/>
              </a:rPr>
              <a:t>G-</a:t>
            </a:r>
            <a:r>
              <a:rPr lang="ka-GE" b="1" dirty="0" smtClean="0">
                <a:latin typeface="BPG SuperSquare Caps 2013" pitchFamily="18" charset="0"/>
              </a:rPr>
              <a:t>5</a:t>
            </a:r>
            <a:r>
              <a:rPr lang="en-US" b="1" dirty="0" smtClean="0">
                <a:latin typeface="BPG SuperSquare Caps 2013" pitchFamily="18" charset="0"/>
              </a:rPr>
              <a:t> </a:t>
            </a:r>
            <a:r>
              <a:rPr lang="ka-GE" b="1" dirty="0" smtClean="0">
                <a:latin typeface="BPG SuperSquare Caps 2013" pitchFamily="18" charset="0"/>
              </a:rPr>
              <a:t>სამსახური</a:t>
            </a:r>
            <a:endParaRPr lang="ka-GE" b="1" dirty="0">
              <a:latin typeface="BPG SuperSquare Caps 2013" pitchFamily="18" charset="0"/>
            </a:endParaRPr>
          </a:p>
        </p:txBody>
      </p:sp>
      <p:pic>
        <p:nvPicPr>
          <p:cNvPr id="9" name="Picture 3" descr="d:\NJACHVADZE\Desktop\DzalebiLogo.png"/>
          <p:cNvPicPr>
            <a:picLocks noChangeAspect="1" noChangeArrowheads="1"/>
          </p:cNvPicPr>
          <p:nvPr/>
        </p:nvPicPr>
        <p:blipFill>
          <a:blip cstate="print"/>
          <a:srcRect/>
          <a:stretch>
            <a:fillRect/>
          </a:stretch>
        </p:blipFill>
        <p:spPr bwMode="auto">
          <a:xfrm>
            <a:off x="381000" y="178194"/>
            <a:ext cx="736206" cy="736206"/>
          </a:xfrm>
          <a:prstGeom prst="rect">
            <a:avLst/>
          </a:prstGeom>
          <a:ln>
            <a:noFill/>
          </a:ln>
          <a:effectLst/>
        </p:spPr>
      </p:pic>
      <p:sp>
        <p:nvSpPr>
          <p:cNvPr id="10" name="Rectangle 9"/>
          <p:cNvSpPr/>
          <p:nvPr/>
        </p:nvSpPr>
        <p:spPr>
          <a:xfrm>
            <a:off x="1595868" y="847725"/>
            <a:ext cx="5952270" cy="369332"/>
          </a:xfrm>
          <a:prstGeom prst="rect">
            <a:avLst/>
          </a:prstGeom>
        </p:spPr>
        <p:txBody>
          <a:bodyPr wrap="none">
            <a:spAutoFit/>
          </a:bodyPr>
          <a:lstStyle/>
          <a:p>
            <a:pPr algn="ctr"/>
            <a:r>
              <a:rPr lang="ka-GE" b="1" dirty="0" smtClean="0">
                <a:latin typeface="BPG SuperSquare Caps 2013" pitchFamily="18" charset="0"/>
              </a:rPr>
              <a:t>2020 წელს შესრულებული ძირითადი ღონისძიებები</a:t>
            </a:r>
            <a:endParaRPr lang="en-US" b="1" dirty="0">
              <a:latin typeface="BPG SuperSquare Caps 2013" pitchFamily="18" charset="0"/>
            </a:endParaRPr>
          </a:p>
        </p:txBody>
      </p:sp>
      <p:graphicFrame>
        <p:nvGraphicFramePr>
          <p:cNvPr id="16" name="Table 15"/>
          <p:cNvGraphicFramePr>
            <a:graphicFrameLocks noGrp="1"/>
          </p:cNvGraphicFramePr>
          <p:nvPr>
            <p:extLst>
              <p:ext uri="{D42A27DB-BD31-4B8C-83A1-F6EECF244321}">
                <p14:modId xmlns:p14="http://schemas.microsoft.com/office/powerpoint/2010/main" val="1428798474"/>
              </p:ext>
            </p:extLst>
          </p:nvPr>
        </p:nvGraphicFramePr>
        <p:xfrm>
          <a:off x="223888" y="1258848"/>
          <a:ext cx="8615312" cy="5334000"/>
        </p:xfrm>
        <a:graphic>
          <a:graphicData uri="http://schemas.openxmlformats.org/drawingml/2006/table">
            <a:tbl>
              <a:tblPr firstRow="1" bandRow="1">
                <a:tableStyleId>{5940675A-B579-460E-94D1-54222C63F5DA}</a:tableStyleId>
              </a:tblPr>
              <a:tblGrid>
                <a:gridCol w="8615312"/>
              </a:tblGrid>
              <a:tr h="2741443">
                <a:tc>
                  <a:txBody>
                    <a:bodyPr/>
                    <a:lstStyle/>
                    <a:p>
                      <a:pPr marL="285750" marR="0" indent="-285750" algn="just" defTabSz="914400" rtl="0" eaLnBrk="1" fontAlgn="auto" latinLnBrk="0" hangingPunct="1">
                        <a:lnSpc>
                          <a:spcPct val="100000"/>
                        </a:lnSpc>
                        <a:spcBef>
                          <a:spcPts val="300"/>
                        </a:spcBef>
                        <a:spcAft>
                          <a:spcPts val="300"/>
                        </a:spcAft>
                        <a:buClrTx/>
                        <a:buSzTx/>
                        <a:buFont typeface="Wingdings" pitchFamily="2" charset="2"/>
                        <a:buChar char="Ø"/>
                        <a:tabLst/>
                        <a:defRPr/>
                      </a:pPr>
                      <a:r>
                        <a:rPr lang="ka-GE" sz="1300" dirty="0" smtClean="0">
                          <a:latin typeface="BPG Rioni" pitchFamily="34" charset="0"/>
                        </a:rPr>
                        <a:t> ფრანგი კადეტების ვიზიტი აკადემიაში</a:t>
                      </a:r>
                      <a:r>
                        <a:rPr lang="en-US" sz="1300" dirty="0" smtClean="0">
                          <a:latin typeface="BPG Rioni" pitchFamily="34" charset="0"/>
                        </a:rPr>
                        <a:t> - </a:t>
                      </a:r>
                      <a:r>
                        <a:rPr lang="ka-GE" sz="1300" dirty="0" smtClean="0">
                          <a:latin typeface="BPG Rioni" pitchFamily="34" charset="0"/>
                        </a:rPr>
                        <a:t>13 იანვარი – 7 თებერვალი,</a:t>
                      </a:r>
                      <a:r>
                        <a:rPr lang="ka-GE" sz="1300" baseline="0" dirty="0" smtClean="0">
                          <a:latin typeface="BPG Rioni" pitchFamily="34" charset="0"/>
                        </a:rPr>
                        <a:t> </a:t>
                      </a:r>
                      <a:r>
                        <a:rPr lang="ka-GE" sz="1300" dirty="0" smtClean="0">
                          <a:latin typeface="BPG Rioni" pitchFamily="34" charset="0"/>
                        </a:rPr>
                        <a:t>2020</a:t>
                      </a:r>
                      <a:r>
                        <a:rPr lang="en-US" sz="1300" dirty="0" smtClean="0">
                          <a:latin typeface="BPG Rioni" pitchFamily="34" charset="0"/>
                        </a:rPr>
                        <a:t>;</a:t>
                      </a:r>
                      <a:endParaRPr lang="en-US" sz="1300" dirty="0">
                        <a:latin typeface="BPG Rioni" pitchFamily="34" charset="0"/>
                      </a:endParaRPr>
                    </a:p>
                    <a:p>
                      <a:pPr marL="285750" marR="0" indent="-285750" algn="just" defTabSz="914400" rtl="0" eaLnBrk="1" fontAlgn="auto" latinLnBrk="0" hangingPunct="1">
                        <a:lnSpc>
                          <a:spcPct val="100000"/>
                        </a:lnSpc>
                        <a:spcBef>
                          <a:spcPts val="300"/>
                        </a:spcBef>
                        <a:spcAft>
                          <a:spcPts val="300"/>
                        </a:spcAft>
                        <a:buClrTx/>
                        <a:buSzTx/>
                        <a:buFont typeface="Wingdings" pitchFamily="2" charset="2"/>
                        <a:buChar char="Ø"/>
                        <a:tabLst/>
                        <a:defRPr/>
                      </a:pPr>
                      <a:r>
                        <a:rPr lang="ka-GE" sz="1300" dirty="0" smtClean="0">
                          <a:latin typeface="BPG Rioni" pitchFamily="34" charset="0"/>
                        </a:rPr>
                        <a:t> ქართველი იუნკერების</a:t>
                      </a:r>
                      <a:r>
                        <a:rPr lang="ka-GE" sz="1300" baseline="0" dirty="0" smtClean="0">
                          <a:latin typeface="BPG Rioni" pitchFamily="34" charset="0"/>
                        </a:rPr>
                        <a:t> </a:t>
                      </a:r>
                      <a:r>
                        <a:rPr lang="ka-GE" sz="1300" dirty="0" smtClean="0">
                          <a:latin typeface="BPG Rioni" pitchFamily="34" charset="0"/>
                        </a:rPr>
                        <a:t>ვიზიტი საფრანგეთის სენ-სირის სამხედრო სკოლაში (საველე სწავლება)</a:t>
                      </a:r>
                      <a:r>
                        <a:rPr lang="en-US" sz="1300" dirty="0" smtClean="0">
                          <a:latin typeface="BPG Rioni" pitchFamily="34" charset="0"/>
                        </a:rPr>
                        <a:t> - </a:t>
                      </a:r>
                      <a:r>
                        <a:rPr lang="ka-GE" sz="1300" dirty="0" smtClean="0">
                          <a:latin typeface="BPG Rioni" pitchFamily="34" charset="0"/>
                        </a:rPr>
                        <a:t>23.01 – 14.02 / 27.02 – 13.03.2020</a:t>
                      </a:r>
                      <a:r>
                        <a:rPr lang="en-US" sz="1300" dirty="0" smtClean="0">
                          <a:latin typeface="BPG Rioni" pitchFamily="34" charset="0"/>
                        </a:rPr>
                        <a:t>;</a:t>
                      </a:r>
                      <a:endParaRPr lang="en-US" sz="1300" dirty="0">
                        <a:latin typeface="BPG Rioni" pitchFamily="34" charset="0"/>
                      </a:endParaRPr>
                    </a:p>
                    <a:p>
                      <a:pPr marL="285750" marR="0" indent="-285750" algn="just" defTabSz="914400" rtl="0" eaLnBrk="1" fontAlgn="auto" latinLnBrk="0" hangingPunct="1">
                        <a:lnSpc>
                          <a:spcPct val="100000"/>
                        </a:lnSpc>
                        <a:spcBef>
                          <a:spcPts val="300"/>
                        </a:spcBef>
                        <a:spcAft>
                          <a:spcPts val="300"/>
                        </a:spcAft>
                        <a:buClrTx/>
                        <a:buSzTx/>
                        <a:buFont typeface="Wingdings" pitchFamily="2" charset="2"/>
                        <a:buChar char="Ø"/>
                        <a:tabLst/>
                        <a:defRPr/>
                      </a:pPr>
                      <a:r>
                        <a:rPr lang="ka-GE" sz="1300" dirty="0" smtClean="0">
                          <a:latin typeface="BPG Rioni" pitchFamily="34" charset="0"/>
                        </a:rPr>
                        <a:t>ინგლისურის ენის სწავლების განვითარების მიზნით აკადემიის ბაკალავრიატის მასწავლებლების ტრენინგი (</a:t>
                      </a:r>
                      <a:r>
                        <a:rPr lang="en-US" sz="1300" dirty="0" smtClean="0">
                          <a:latin typeface="BPG Rioni" pitchFamily="34" charset="0"/>
                        </a:rPr>
                        <a:t>PLTCE) - </a:t>
                      </a:r>
                      <a:r>
                        <a:rPr lang="ka-GE" sz="1300" dirty="0" smtClean="0">
                          <a:latin typeface="BPG Rioni" pitchFamily="34" charset="0"/>
                        </a:rPr>
                        <a:t>17-21 თებერვალი, 2020</a:t>
                      </a:r>
                      <a:r>
                        <a:rPr lang="en-US" sz="1300" dirty="0" smtClean="0">
                          <a:latin typeface="BPG Rioni" pitchFamily="34" charset="0"/>
                        </a:rPr>
                        <a:t>;</a:t>
                      </a:r>
                      <a:r>
                        <a:rPr lang="ka-GE" sz="1300" dirty="0" smtClean="0">
                          <a:latin typeface="BPG Rioni" pitchFamily="34" charset="0"/>
                        </a:rPr>
                        <a:t> </a:t>
                      </a:r>
                      <a:endParaRPr lang="en-US" sz="1300" dirty="0">
                        <a:latin typeface="BPG Rioni" pitchFamily="34" charset="0"/>
                      </a:endParaRPr>
                    </a:p>
                    <a:p>
                      <a:pPr marL="285750" marR="0" indent="-285750" algn="just" defTabSz="914400" rtl="0" eaLnBrk="1" fontAlgn="auto" latinLnBrk="0" hangingPunct="1">
                        <a:lnSpc>
                          <a:spcPct val="100000"/>
                        </a:lnSpc>
                        <a:spcBef>
                          <a:spcPts val="300"/>
                        </a:spcBef>
                        <a:spcAft>
                          <a:spcPts val="300"/>
                        </a:spcAft>
                        <a:buClrTx/>
                        <a:buSzTx/>
                        <a:buFont typeface="Wingdings" pitchFamily="2" charset="2"/>
                        <a:buChar char="Ø"/>
                        <a:tabLst/>
                        <a:defRPr/>
                      </a:pPr>
                      <a:r>
                        <a:rPr lang="ka-GE" sz="1300" dirty="0" smtClean="0">
                          <a:latin typeface="BPG Rioni" pitchFamily="34" charset="0"/>
                        </a:rPr>
                        <a:t>ქართველი იუნკერების ვიზიტი საფრანგეთის სენ-სირის სამხედრო სკოლაში (საერთაშორისო კვირეული)</a:t>
                      </a:r>
                      <a:r>
                        <a:rPr lang="en-US" sz="1300" dirty="0" smtClean="0">
                          <a:latin typeface="BPG Rioni" pitchFamily="34" charset="0"/>
                        </a:rPr>
                        <a:t> - </a:t>
                      </a:r>
                      <a:r>
                        <a:rPr lang="ka-GE" sz="1300" dirty="0" smtClean="0">
                          <a:latin typeface="BPG Rioni" pitchFamily="34" charset="0"/>
                        </a:rPr>
                        <a:t>27 თებერვალი – 13 მარტი, 2020</a:t>
                      </a:r>
                      <a:r>
                        <a:rPr lang="en-US" sz="1300" dirty="0" smtClean="0">
                          <a:latin typeface="BPG Rioni" pitchFamily="34" charset="0"/>
                        </a:rPr>
                        <a:t>;</a:t>
                      </a:r>
                      <a:endParaRPr lang="en-US" sz="1300" dirty="0">
                        <a:latin typeface="BPG Rioni" pitchFamily="34" charset="0"/>
                      </a:endParaRPr>
                    </a:p>
                    <a:p>
                      <a:pPr marL="285750" marR="0" indent="-285750" algn="just" defTabSz="914400" rtl="0" eaLnBrk="1" fontAlgn="auto" latinLnBrk="0" hangingPunct="1">
                        <a:lnSpc>
                          <a:spcPct val="100000"/>
                        </a:lnSpc>
                        <a:spcBef>
                          <a:spcPts val="300"/>
                        </a:spcBef>
                        <a:spcAft>
                          <a:spcPts val="300"/>
                        </a:spcAft>
                        <a:buClrTx/>
                        <a:buSzTx/>
                        <a:buFont typeface="Wingdings" pitchFamily="2" charset="2"/>
                        <a:buChar char="Ø"/>
                        <a:tabLst/>
                        <a:defRPr/>
                      </a:pPr>
                      <a:r>
                        <a:rPr lang="ka-GE" sz="1300" dirty="0" smtClean="0">
                          <a:latin typeface="BPG Rioni" pitchFamily="34" charset="0"/>
                        </a:rPr>
                        <a:t>აკადემიაში ჩატარდა ქართული ენის ინტენსიური კურსი  თურქი სამხედრო მოსამსახურეებისთვის</a:t>
                      </a:r>
                      <a:r>
                        <a:rPr lang="en-US" sz="1300" dirty="0" smtClean="0">
                          <a:latin typeface="BPG Rioni" pitchFamily="34" charset="0"/>
                        </a:rPr>
                        <a:t> - </a:t>
                      </a:r>
                      <a:r>
                        <a:rPr lang="ka-GE" sz="1300" dirty="0" smtClean="0">
                          <a:latin typeface="BPG Rioni" pitchFamily="34" charset="0"/>
                        </a:rPr>
                        <a:t>16 სექტემბერი,</a:t>
                      </a:r>
                      <a:r>
                        <a:rPr lang="ka-GE" sz="1300" baseline="0" dirty="0" smtClean="0">
                          <a:latin typeface="BPG Rioni" pitchFamily="34" charset="0"/>
                        </a:rPr>
                        <a:t> </a:t>
                      </a:r>
                      <a:r>
                        <a:rPr lang="ka-GE" sz="1300" dirty="0" smtClean="0">
                          <a:latin typeface="BPG Rioni" pitchFamily="34" charset="0"/>
                        </a:rPr>
                        <a:t>2019 - 6 მარტი,</a:t>
                      </a:r>
                      <a:r>
                        <a:rPr lang="ka-GE" sz="1300" baseline="0" dirty="0" smtClean="0">
                          <a:latin typeface="BPG Rioni" pitchFamily="34" charset="0"/>
                        </a:rPr>
                        <a:t> 2020</a:t>
                      </a:r>
                      <a:r>
                        <a:rPr lang="en-US" sz="1300" baseline="0" dirty="0" smtClean="0">
                          <a:latin typeface="BPG Rioni" pitchFamily="34" charset="0"/>
                        </a:rPr>
                        <a:t>;</a:t>
                      </a:r>
                      <a:endParaRPr lang="en-US" sz="1300" dirty="0">
                        <a:latin typeface="BPG Rioni" pitchFamily="34" charset="0"/>
                      </a:endParaRPr>
                    </a:p>
                    <a:p>
                      <a:pPr marL="285750" marR="0" indent="-285750" algn="just" defTabSz="914400" rtl="0" eaLnBrk="1" fontAlgn="auto" latinLnBrk="0" hangingPunct="1">
                        <a:lnSpc>
                          <a:spcPct val="100000"/>
                        </a:lnSpc>
                        <a:spcBef>
                          <a:spcPts val="300"/>
                        </a:spcBef>
                        <a:spcAft>
                          <a:spcPts val="300"/>
                        </a:spcAft>
                        <a:buClrTx/>
                        <a:buSzTx/>
                        <a:buFont typeface="Wingdings" pitchFamily="2" charset="2"/>
                        <a:buChar char="Ø"/>
                        <a:tabLst/>
                        <a:defRPr/>
                      </a:pPr>
                      <a:r>
                        <a:rPr lang="ka-GE" sz="1300" dirty="0" smtClean="0">
                          <a:latin typeface="BPG Rioni" pitchFamily="34" charset="0"/>
                        </a:rPr>
                        <a:t>აკადემიის ენობრივი მომზადების სკოლისა და ენობრივი მომზადების განყოფილების ინგლისური ენის მასწავლებლების მივლინება კანადაში, ქ.ოტავაში, „ენის მასწავლებლის მომზადების კურსზე“</a:t>
                      </a:r>
                      <a:r>
                        <a:rPr lang="ka-GE" sz="1300" dirty="0" smtClean="0">
                          <a:solidFill>
                            <a:schemeClr val="accent2"/>
                          </a:solidFill>
                          <a:latin typeface="BPG Rioni" pitchFamily="34" charset="0"/>
                        </a:rPr>
                        <a:t> (კურსი შეწყდა მსოფლიოში კორონავირუსის გავრცელების გამო)</a:t>
                      </a:r>
                      <a:r>
                        <a:rPr lang="en-US" sz="1300" dirty="0" smtClean="0">
                          <a:solidFill>
                            <a:schemeClr val="accent2"/>
                          </a:solidFill>
                          <a:latin typeface="BPG Rioni" pitchFamily="34" charset="0"/>
                        </a:rPr>
                        <a:t> -</a:t>
                      </a:r>
                      <a:r>
                        <a:rPr lang="en-US" sz="1300" dirty="0" smtClean="0">
                          <a:solidFill>
                            <a:srgbClr val="FF0000"/>
                          </a:solidFill>
                          <a:latin typeface="BPG Rioni" pitchFamily="34" charset="0"/>
                        </a:rPr>
                        <a:t> </a:t>
                      </a:r>
                      <a:r>
                        <a:rPr lang="ka-GE" sz="1300" dirty="0" smtClean="0">
                          <a:latin typeface="BPG Rioni" pitchFamily="34" charset="0"/>
                        </a:rPr>
                        <a:t>11 იანვარი-11 მაისი, </a:t>
                      </a:r>
                      <a:r>
                        <a:rPr lang="en-US" sz="1300" dirty="0" smtClean="0">
                          <a:latin typeface="BPG Rioni" pitchFamily="34" charset="0"/>
                        </a:rPr>
                        <a:t>2020;</a:t>
                      </a:r>
                      <a:endParaRPr lang="en-US" sz="1300" dirty="0">
                        <a:solidFill>
                          <a:srgbClr val="FF0000"/>
                        </a:solidFill>
                        <a:latin typeface="BPG Rioni" pitchFamily="34" charset="0"/>
                      </a:endParaRPr>
                    </a:p>
                    <a:p>
                      <a:pPr marL="285750" marR="0" indent="-285750" algn="just" defTabSz="914400" rtl="0" eaLnBrk="1" fontAlgn="auto" latinLnBrk="0" hangingPunct="1">
                        <a:lnSpc>
                          <a:spcPct val="100000"/>
                        </a:lnSpc>
                        <a:spcBef>
                          <a:spcPts val="300"/>
                        </a:spcBef>
                        <a:spcAft>
                          <a:spcPts val="300"/>
                        </a:spcAft>
                        <a:buClrTx/>
                        <a:buSzTx/>
                        <a:buFont typeface="Wingdings" pitchFamily="2" charset="2"/>
                        <a:buChar char="Ø"/>
                        <a:tabLst/>
                        <a:defRPr/>
                      </a:pPr>
                      <a:r>
                        <a:rPr lang="ka-GE" sz="1300" dirty="0" smtClean="0">
                          <a:latin typeface="BPG Rioni" pitchFamily="34" charset="0"/>
                        </a:rPr>
                        <a:t>აკადემიის ფრანგული ენის მასწავლებლის მივლინება როშფორის ფრანგული ენის ცენტრში, ფრანგული ენის პედაგოგიურ კურსზე დასასწრებად </a:t>
                      </a:r>
                      <a:r>
                        <a:rPr lang="ka-GE" sz="1300" dirty="0" smtClean="0">
                          <a:solidFill>
                            <a:schemeClr val="accent2"/>
                          </a:solidFill>
                          <a:latin typeface="BPG Rioni" pitchFamily="34" charset="0"/>
                        </a:rPr>
                        <a:t>(კურსი შეწყდა მსოფლიოში კორონავირუსის გავრცელების გამო)</a:t>
                      </a:r>
                      <a:r>
                        <a:rPr lang="en-US" sz="1300" dirty="0" smtClean="0">
                          <a:solidFill>
                            <a:schemeClr val="accent2"/>
                          </a:solidFill>
                          <a:latin typeface="BPG Rioni" pitchFamily="34" charset="0"/>
                        </a:rPr>
                        <a:t> - </a:t>
                      </a:r>
                      <a:r>
                        <a:rPr lang="ka-GE" sz="1300" dirty="0" smtClean="0">
                          <a:latin typeface="BPG Rioni" pitchFamily="34" charset="0"/>
                        </a:rPr>
                        <a:t>19 თებერვალი- 10 ივნისი, </a:t>
                      </a:r>
                      <a:r>
                        <a:rPr lang="en-US" sz="1300" dirty="0" smtClean="0">
                          <a:latin typeface="BPG Rioni" pitchFamily="34" charset="0"/>
                        </a:rPr>
                        <a:t>2020.</a:t>
                      </a:r>
                      <a:endParaRPr lang="ka-GE" sz="1300" dirty="0" smtClean="0">
                        <a:latin typeface="BPG Rioni" pitchFamily="34" charset="0"/>
                      </a:endParaRPr>
                    </a:p>
                    <a:p>
                      <a:pPr marL="285750" marR="0" indent="-285750" algn="just" defTabSz="914400" rtl="0" eaLnBrk="1" fontAlgn="auto" latinLnBrk="0" hangingPunct="1">
                        <a:lnSpc>
                          <a:spcPct val="100000"/>
                        </a:lnSpc>
                        <a:spcBef>
                          <a:spcPts val="300"/>
                        </a:spcBef>
                        <a:spcAft>
                          <a:spcPts val="300"/>
                        </a:spcAft>
                        <a:buClrTx/>
                        <a:buSzTx/>
                        <a:buFont typeface="Wingdings" pitchFamily="2" charset="2"/>
                        <a:buChar char="Ø"/>
                        <a:tabLst/>
                        <a:defRPr/>
                      </a:pPr>
                      <a:r>
                        <a:rPr lang="ka-GE" sz="1300" dirty="0" smtClean="0">
                          <a:latin typeface="BPG Rioni" pitchFamily="34" charset="0"/>
                        </a:rPr>
                        <a:t>ჩატარდა ნატო-ს თავდაცვის განათლების განვითარების პროგრამის (</a:t>
                      </a:r>
                      <a:r>
                        <a:rPr lang="en-US" sz="1300" dirty="0" smtClean="0">
                          <a:latin typeface="BPG Rioni" pitchFamily="34" charset="0"/>
                        </a:rPr>
                        <a:t>DEEP) </a:t>
                      </a:r>
                      <a:r>
                        <a:rPr lang="ka-GE" sz="1300" dirty="0" smtClean="0">
                          <a:latin typeface="BPG Rioni" pitchFamily="34" charset="0"/>
                        </a:rPr>
                        <a:t>მიერ დაგეგმილი ვირტუალური სამუშაო შეხვედრა (</a:t>
                      </a:r>
                      <a:r>
                        <a:rPr lang="en-US" sz="1300" dirty="0" smtClean="0">
                          <a:latin typeface="BPG Rioni" pitchFamily="34" charset="0"/>
                        </a:rPr>
                        <a:t>Virtual Best Practices and Lessons Learned Workshop)</a:t>
                      </a:r>
                      <a:r>
                        <a:rPr lang="ka-GE" sz="1300" dirty="0" smtClean="0">
                          <a:latin typeface="BPG Rioni" pitchFamily="34" charset="0"/>
                        </a:rPr>
                        <a:t> - 16-18 ნოემბერი,</a:t>
                      </a:r>
                      <a:r>
                        <a:rPr lang="ka-GE" sz="1300" baseline="0" dirty="0" smtClean="0">
                          <a:latin typeface="BPG Rioni" pitchFamily="34" charset="0"/>
                        </a:rPr>
                        <a:t> 2020;</a:t>
                      </a:r>
                      <a:endParaRPr lang="en-US" sz="1300" dirty="0" smtClean="0">
                        <a:latin typeface="BPG Rioni" pitchFamily="34" charset="0"/>
                      </a:endParaRPr>
                    </a:p>
                    <a:p>
                      <a:pPr marL="285750" marR="0" indent="-285750" algn="just" defTabSz="914400" rtl="0" eaLnBrk="1" fontAlgn="auto" latinLnBrk="0" hangingPunct="1">
                        <a:lnSpc>
                          <a:spcPct val="100000"/>
                        </a:lnSpc>
                        <a:spcBef>
                          <a:spcPts val="300"/>
                        </a:spcBef>
                        <a:spcAft>
                          <a:spcPts val="300"/>
                        </a:spcAft>
                        <a:buClrTx/>
                        <a:buSzTx/>
                        <a:buFont typeface="Wingdings" pitchFamily="2" charset="2"/>
                        <a:buChar char="Ø"/>
                        <a:tabLst/>
                        <a:defRPr/>
                      </a:pPr>
                      <a:r>
                        <a:rPr lang="ka-GE" sz="1300" dirty="0" smtClean="0">
                          <a:latin typeface="BPG Rioni" pitchFamily="34" charset="0"/>
                        </a:rPr>
                        <a:t>ონლაინ რეჟიმში ჩატარდა  მესამე საერთაშორისო სამეცნიერო კონფერენცია „დისტანციური სწავლების გამოწვევები და განხორციელება უმაღლეს სამხედრო განათლებაში“ (ნორვეგიის თავდაცვის ძალები, აშშ ჯეფერსონის ინსტიტუტი) - 4-6 ნოემბერი,</a:t>
                      </a:r>
                      <a:r>
                        <a:rPr lang="ka-GE" sz="1300" baseline="0" dirty="0" smtClean="0">
                          <a:latin typeface="BPG Rioni" pitchFamily="34" charset="0"/>
                        </a:rPr>
                        <a:t> 2020;</a:t>
                      </a:r>
                      <a:endParaRPr lang="en-US" sz="1300" dirty="0" smtClean="0">
                        <a:latin typeface="BPG Rioni" pitchFamily="34" charset="0"/>
                      </a:endParaRPr>
                    </a:p>
                    <a:p>
                      <a:pPr marL="285750" marR="0" indent="-285750" algn="just" defTabSz="914400" rtl="0" eaLnBrk="1" fontAlgn="auto" latinLnBrk="0" hangingPunct="1">
                        <a:lnSpc>
                          <a:spcPct val="100000"/>
                        </a:lnSpc>
                        <a:spcBef>
                          <a:spcPts val="300"/>
                        </a:spcBef>
                        <a:spcAft>
                          <a:spcPts val="300"/>
                        </a:spcAft>
                        <a:buClrTx/>
                        <a:buSzTx/>
                        <a:buFont typeface="Wingdings" pitchFamily="2" charset="2"/>
                        <a:buChar char="Ø"/>
                        <a:tabLst/>
                        <a:defRPr/>
                      </a:pPr>
                      <a:r>
                        <a:rPr lang="ka-GE" sz="1300" dirty="0" smtClean="0">
                          <a:latin typeface="BPG Rioni" pitchFamily="34" charset="0"/>
                        </a:rPr>
                        <a:t>თავდაცვის განათლების განვითარების (</a:t>
                      </a:r>
                      <a:r>
                        <a:rPr lang="en-US" sz="1300" dirty="0" smtClean="0">
                          <a:latin typeface="BPG Rioni" pitchFamily="34" charset="0"/>
                        </a:rPr>
                        <a:t>DEEP) </a:t>
                      </a:r>
                      <a:r>
                        <a:rPr lang="ka-GE" sz="1300" dirty="0" smtClean="0">
                          <a:latin typeface="BPG Rioni" pitchFamily="34" charset="0"/>
                        </a:rPr>
                        <a:t>პროგრამის ფარგლებში ჩატარდა ონლაინ სამეცნიერო კონფერენცია „საჯარო ადმინისტრაციისა და შეიარაღებული ძალების მომზადება ჰიბრიდული საფრთხეებისთვის“ - 4-6 ნოემბერი, 2020.</a:t>
                      </a:r>
                    </a:p>
                  </a:txBody>
                  <a:tcPr>
                    <a:lnL w="12700" cmpd="sng">
                      <a:noFill/>
                    </a:lnL>
                    <a:lnR w="12700" cmpd="sng">
                      <a:noFill/>
                    </a:lnR>
                    <a:lnT w="12700" cmpd="sng">
                      <a:noFill/>
                    </a:lnT>
                    <a:lnB w="12700" cmpd="sng">
                      <a:noFill/>
                    </a:lnB>
                  </a:tcPr>
                </a:tc>
              </a:tr>
            </a:tbl>
          </a:graphicData>
        </a:graphic>
      </p:graphicFrame>
    </p:spTree>
    <p:extLst>
      <p:ext uri="{BB962C8B-B14F-4D97-AF65-F5344CB8AC3E}">
        <p14:creationId xmlns:p14="http://schemas.microsoft.com/office/powerpoint/2010/main" val="11460685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 y="294894"/>
            <a:ext cx="9144000" cy="489204"/>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cstate="print">
            <a:extLst>
              <a:ext uri="{28A0092B-C50C-407E-A947-70E740481C1C}">
                <a14:useLocalDpi xmlns:a14="http://schemas.microsoft.com/office/drawing/2010/main" val="0"/>
              </a:ext>
            </a:extLst>
          </a:blip>
          <a:stretch>
            <a:fillRect/>
          </a:stretch>
        </p:blipFill>
        <p:spPr>
          <a:xfrm>
            <a:off x="7924804" y="184485"/>
            <a:ext cx="710022" cy="710022"/>
          </a:xfrm>
          <a:prstGeom prst="rect">
            <a:avLst/>
          </a:prstGeom>
        </p:spPr>
      </p:pic>
      <p:sp>
        <p:nvSpPr>
          <p:cNvPr id="6" name="Rectangle 5"/>
          <p:cNvSpPr/>
          <p:nvPr/>
        </p:nvSpPr>
        <p:spPr>
          <a:xfrm>
            <a:off x="609600" y="381000"/>
            <a:ext cx="7772400" cy="369332"/>
          </a:xfrm>
          <a:prstGeom prst="rect">
            <a:avLst/>
          </a:prstGeom>
        </p:spPr>
        <p:txBody>
          <a:bodyPr wrap="square">
            <a:spAutoFit/>
          </a:bodyPr>
          <a:lstStyle/>
          <a:p>
            <a:pPr algn="ctr"/>
            <a:r>
              <a:rPr lang="ka-GE" b="1" dirty="0" smtClean="0">
                <a:latin typeface="BPG Banner Caps Alpha" pitchFamily="18" charset="0"/>
              </a:rPr>
              <a:t>მაგისტრატურა</a:t>
            </a:r>
            <a:endParaRPr lang="en-US" b="1" dirty="0">
              <a:latin typeface="BPG Banner Caps Alpha" pitchFamily="18" charset="0"/>
            </a:endParaRPr>
          </a:p>
        </p:txBody>
      </p:sp>
      <p:pic>
        <p:nvPicPr>
          <p:cNvPr id="9" name="Picture 3" descr="d:\NJACHVADZE\Desktop\DzalebiLogo.png"/>
          <p:cNvPicPr>
            <a:picLocks noChangeAspect="1" noChangeArrowheads="1"/>
          </p:cNvPicPr>
          <p:nvPr/>
        </p:nvPicPr>
        <p:blipFill>
          <a:blip cstate="print"/>
          <a:srcRect/>
          <a:stretch>
            <a:fillRect/>
          </a:stretch>
        </p:blipFill>
        <p:spPr bwMode="auto">
          <a:xfrm>
            <a:off x="381004" y="178194"/>
            <a:ext cx="736206" cy="736206"/>
          </a:xfrm>
          <a:prstGeom prst="rect">
            <a:avLst/>
          </a:prstGeom>
          <a:ln>
            <a:noFill/>
          </a:ln>
          <a:effectLst/>
        </p:spPr>
      </p:pic>
      <p:sp>
        <p:nvSpPr>
          <p:cNvPr id="12" name="Rectangle 11"/>
          <p:cNvSpPr/>
          <p:nvPr/>
        </p:nvSpPr>
        <p:spPr>
          <a:xfrm>
            <a:off x="457200" y="914400"/>
            <a:ext cx="8177626" cy="338554"/>
          </a:xfrm>
          <a:prstGeom prst="rect">
            <a:avLst/>
          </a:prstGeom>
        </p:spPr>
        <p:txBody>
          <a:bodyPr wrap="square">
            <a:spAutoFit/>
          </a:bodyPr>
          <a:lstStyle/>
          <a:p>
            <a:pPr algn="ctr"/>
            <a:r>
              <a:rPr lang="ka-GE" altLang="en-US" sz="1600" b="1" dirty="0">
                <a:solidFill>
                  <a:schemeClr val="accent2"/>
                </a:solidFill>
                <a:latin typeface="BPG Banner Caps Alpha" pitchFamily="18" charset="0"/>
              </a:rPr>
              <a:t>2020 წელს </a:t>
            </a:r>
            <a:r>
              <a:rPr lang="ka-GE" altLang="en-US" sz="1600" b="1" dirty="0" smtClean="0">
                <a:solidFill>
                  <a:schemeClr val="accent2"/>
                </a:solidFill>
                <a:latin typeface="BPG Banner Caps Alpha" pitchFamily="18" charset="0"/>
              </a:rPr>
              <a:t>შესრულებული </a:t>
            </a:r>
            <a:r>
              <a:rPr lang="ka-GE" altLang="en-US" sz="1600" b="1" dirty="0" smtClean="0">
                <a:latin typeface="BPG Banner Caps Alpha" pitchFamily="18" charset="0"/>
              </a:rPr>
              <a:t>მნიშნელოვანი </a:t>
            </a:r>
            <a:r>
              <a:rPr lang="ka-GE" altLang="en-US" sz="1600" b="1" dirty="0">
                <a:latin typeface="BPG Banner Caps Alpha" pitchFamily="18" charset="0"/>
              </a:rPr>
              <a:t>ღონისძიებები</a:t>
            </a:r>
            <a:endParaRPr lang="ka-GE" altLang="en-US" sz="1600" dirty="0">
              <a:latin typeface="BPG Banner Caps Alpha" pitchFamily="18" charset="0"/>
            </a:endParaRPr>
          </a:p>
        </p:txBody>
      </p:sp>
      <p:sp>
        <p:nvSpPr>
          <p:cNvPr id="8" name="TextBox 7"/>
          <p:cNvSpPr txBox="1"/>
          <p:nvPr/>
        </p:nvSpPr>
        <p:spPr>
          <a:xfrm>
            <a:off x="304800" y="1371600"/>
            <a:ext cx="8534400" cy="5693866"/>
          </a:xfrm>
          <a:prstGeom prst="rect">
            <a:avLst/>
          </a:prstGeom>
          <a:noFill/>
        </p:spPr>
        <p:txBody>
          <a:bodyPr wrap="square" rtlCol="0">
            <a:spAutoFit/>
          </a:bodyPr>
          <a:lstStyle/>
          <a:p>
            <a:r>
              <a:rPr lang="ka-GE" sz="1300" b="1" dirty="0" smtClean="0">
                <a:latin typeface="BPG Rioni" pitchFamily="34" charset="0"/>
              </a:rPr>
              <a:t>პროფესორი არჩილ ჩაჩხიანის მიერ 2020 წელს გამოქვეყნებული სამეცნიერო ნაშრომები</a:t>
            </a:r>
          </a:p>
          <a:p>
            <a:endParaRPr lang="ka-GE" sz="1300" dirty="0">
              <a:latin typeface="BPG Rioni" pitchFamily="34" charset="0"/>
            </a:endParaRPr>
          </a:p>
          <a:p>
            <a:pPr marL="285750" indent="-285750">
              <a:buFont typeface="Arial" panose="020B0604020202020204" pitchFamily="34" charset="0"/>
              <a:buChar char="•"/>
            </a:pPr>
            <a:r>
              <a:rPr lang="ka-GE" sz="1300" dirty="0" smtClean="0">
                <a:latin typeface="BPG Rioni" pitchFamily="34" charset="0"/>
              </a:rPr>
              <a:t>მონოგრაფია ,,</a:t>
            </a:r>
            <a:r>
              <a:rPr lang="ka-GE" sz="1300" b="1" dirty="0" smtClean="0">
                <a:latin typeface="BPG Rioni" pitchFamily="34" charset="0"/>
              </a:rPr>
              <a:t>მწვანე ნახევარმთვარე წითელი ვარსკვლავის ორბიტაზე - ისლამინტერნი, რევოლუციური პანისლამიზმი თუ დიდი თურანი?„ </a:t>
            </a:r>
            <a:r>
              <a:rPr lang="ka-GE" sz="1300" dirty="0" smtClean="0">
                <a:latin typeface="BPG Rioni" pitchFamily="34" charset="0"/>
              </a:rPr>
              <a:t>(იბეჭედება </a:t>
            </a:r>
            <a:r>
              <a:rPr lang="ka-GE" sz="1300" dirty="0">
                <a:latin typeface="BPG Rioni" pitchFamily="34" charset="0"/>
              </a:rPr>
              <a:t>თავდაცვის სამინისტროს </a:t>
            </a:r>
            <a:r>
              <a:rPr lang="ka-GE" sz="1300" dirty="0" smtClean="0">
                <a:latin typeface="BPG Rioni" pitchFamily="34" charset="0"/>
              </a:rPr>
              <a:t>სტამბაში).</a:t>
            </a:r>
          </a:p>
          <a:p>
            <a:pPr marL="285750" indent="-285750">
              <a:buFont typeface="Arial" panose="020B0604020202020204" pitchFamily="34" charset="0"/>
              <a:buChar char="•"/>
            </a:pPr>
            <a:endParaRPr lang="ka-GE" sz="1300" dirty="0">
              <a:latin typeface="BPG Rioni" pitchFamily="34" charset="0"/>
            </a:endParaRPr>
          </a:p>
          <a:p>
            <a:pPr marL="285750" indent="-285750" algn="just">
              <a:buFont typeface="Arial" panose="020B0604020202020204" pitchFamily="34" charset="0"/>
              <a:buChar char="•"/>
            </a:pPr>
            <a:r>
              <a:rPr lang="ka-GE" sz="1300" dirty="0" smtClean="0">
                <a:latin typeface="BPG Rioni" pitchFamily="34" charset="0"/>
              </a:rPr>
              <a:t>სტატია </a:t>
            </a:r>
            <a:r>
              <a:rPr lang="ka-GE" sz="1300" dirty="0">
                <a:latin typeface="BPG Rioni" pitchFamily="34" charset="0"/>
              </a:rPr>
              <a:t>,,</a:t>
            </a:r>
            <a:r>
              <a:rPr lang="ka-GE" sz="1300" b="1" dirty="0">
                <a:latin typeface="BPG Rioni" pitchFamily="34" charset="0"/>
              </a:rPr>
              <a:t>არშემდგარი სამხედრო პროექტი - ,,ამიერკავკასიის მოხალისეთა ინტერნაციონალური არმია"</a:t>
            </a:r>
            <a:r>
              <a:rPr lang="ka-GE" sz="1300" dirty="0">
                <a:latin typeface="BPG Rioni" pitchFamily="34" charset="0"/>
              </a:rPr>
              <a:t>. </a:t>
            </a:r>
            <a:r>
              <a:rPr lang="ka-GE" sz="1300" dirty="0" smtClean="0">
                <a:latin typeface="BPG Rioni" pitchFamily="34" charset="0"/>
              </a:rPr>
              <a:t>კრებული </a:t>
            </a:r>
            <a:r>
              <a:rPr lang="ka-GE" sz="1300" dirty="0">
                <a:latin typeface="BPG Rioni" pitchFamily="34" charset="0"/>
              </a:rPr>
              <a:t>,,ახალი და უახლესი ისტორიის საკითხები". ივანე ჯავახიშვილის სახელობის თბილისის სახელმწიფო უნივერსიტეტი. ივ. ჯავახიშვილის ისტორიისა და ეთნოლოგიის ინსტიტუტი. გამომცემლობა ,,უნივერსალი". 1 (25). თბილისი. </a:t>
            </a:r>
            <a:r>
              <a:rPr lang="ka-GE" sz="1300" dirty="0" smtClean="0">
                <a:latin typeface="BPG Rioni" pitchFamily="34" charset="0"/>
              </a:rPr>
              <a:t>2020.</a:t>
            </a:r>
          </a:p>
          <a:p>
            <a:pPr marL="285750" indent="-285750" algn="just">
              <a:buFont typeface="Arial" panose="020B0604020202020204" pitchFamily="34" charset="0"/>
              <a:buChar char="•"/>
            </a:pPr>
            <a:endParaRPr lang="ka-GE" sz="1300" dirty="0" smtClean="0">
              <a:latin typeface="BPG Rioni" pitchFamily="34" charset="0"/>
            </a:endParaRPr>
          </a:p>
          <a:p>
            <a:pPr marL="285750" indent="-285750" algn="just">
              <a:buFont typeface="Arial" panose="020B0604020202020204" pitchFamily="34" charset="0"/>
              <a:buChar char="•"/>
            </a:pPr>
            <a:r>
              <a:rPr lang="ka-GE" sz="1300" dirty="0" smtClean="0">
                <a:latin typeface="BPG Rioni" pitchFamily="34" charset="0"/>
              </a:rPr>
              <a:t>სტატია </a:t>
            </a:r>
            <a:r>
              <a:rPr lang="ka-GE" sz="1300" b="1" dirty="0">
                <a:latin typeface="BPG Rioni" pitchFamily="34" charset="0"/>
              </a:rPr>
              <a:t>,,გენერალი მუსტაფა ქემალი (ათათურქი) და ანატოლიის ,,ნაციონალური </a:t>
            </a:r>
            <a:r>
              <a:rPr lang="ka-GE" sz="1300" b="1" dirty="0" smtClean="0">
                <a:latin typeface="BPG Rioni" pitchFamily="34" charset="0"/>
              </a:rPr>
              <a:t>ძალები„ </a:t>
            </a:r>
            <a:r>
              <a:rPr lang="ka-GE" sz="1300" dirty="0" smtClean="0">
                <a:latin typeface="BPG Rioni" pitchFamily="34" charset="0"/>
              </a:rPr>
              <a:t>კრებული </a:t>
            </a:r>
            <a:r>
              <a:rPr lang="ka-GE" sz="1300" dirty="0">
                <a:latin typeface="BPG Rioni" pitchFamily="34" charset="0"/>
              </a:rPr>
              <a:t>,,ახალი და უახლესი ისტორიის საკითხები". ივანე ჯავახიშვილის სახელობის თბილისის სახელმწიფო უნივერსიტეტი. ივ. ჯავახიშვილის ისტორიისა და ეთნოლოგიის ინსტიტუტი. გამომცემლობა ,,უნივერსალი". 1 (25). თბილისი. 2020</a:t>
            </a:r>
            <a:r>
              <a:rPr lang="ka-GE" sz="1300" dirty="0" smtClean="0">
                <a:latin typeface="BPG Rioni" pitchFamily="34" charset="0"/>
              </a:rPr>
              <a:t>.</a:t>
            </a:r>
          </a:p>
          <a:p>
            <a:pPr marL="285750" indent="-285750" algn="just">
              <a:buFont typeface="Arial" panose="020B0604020202020204" pitchFamily="34" charset="0"/>
              <a:buChar char="•"/>
            </a:pPr>
            <a:endParaRPr lang="ka-GE" sz="1300" dirty="0" smtClean="0">
              <a:latin typeface="BPG Rioni" pitchFamily="34" charset="0"/>
            </a:endParaRPr>
          </a:p>
          <a:p>
            <a:pPr marL="285750" indent="-285750" algn="just">
              <a:buFont typeface="Arial" panose="020B0604020202020204" pitchFamily="34" charset="0"/>
              <a:buChar char="•"/>
            </a:pPr>
            <a:r>
              <a:rPr lang="ka-GE" sz="1300" dirty="0">
                <a:latin typeface="BPG Rioni" pitchFamily="34" charset="0"/>
              </a:rPr>
              <a:t>სტატია </a:t>
            </a:r>
            <a:r>
              <a:rPr lang="ka-GE" sz="1300" b="1" dirty="0">
                <a:latin typeface="BPG Rioni" pitchFamily="34" charset="0"/>
              </a:rPr>
              <a:t>,,საქართველოს შეიარაღებული ძალების ჩამოყალიბება და ჯარების საორგანიზაციო-საბრძოლო სტრუქტურა 1918 წელს"</a:t>
            </a:r>
            <a:r>
              <a:rPr lang="ka-GE" sz="1300" dirty="0">
                <a:latin typeface="BPG Rioni" pitchFamily="34" charset="0"/>
              </a:rPr>
              <a:t>. კრებული ,,ანალები". ისტორიის, ეთნოლოგიის, რელიგიის შესწავლისა და პროპაგანდის ცენტრი. გამომცემლობა ,,უნივერსალი". თბილისი. (16). თბილისი. 2020.</a:t>
            </a:r>
          </a:p>
          <a:p>
            <a:pPr marL="285750" indent="-285750" algn="just">
              <a:buFont typeface="Arial" panose="020B0604020202020204" pitchFamily="34" charset="0"/>
              <a:buChar char="•"/>
            </a:pPr>
            <a:endParaRPr lang="ka-GE" sz="1300" dirty="0">
              <a:latin typeface="BPG Rioni" pitchFamily="34" charset="0"/>
            </a:endParaRPr>
          </a:p>
          <a:p>
            <a:pPr marL="285750" indent="-285750" algn="just">
              <a:buFont typeface="Arial" panose="020B0604020202020204" pitchFamily="34" charset="0"/>
              <a:buChar char="•"/>
            </a:pPr>
            <a:r>
              <a:rPr lang="ka-GE" sz="1300" dirty="0">
                <a:latin typeface="BPG Rioni" pitchFamily="34" charset="0"/>
              </a:rPr>
              <a:t>სტატია </a:t>
            </a:r>
            <a:r>
              <a:rPr lang="ka-GE" sz="1300" b="1" dirty="0">
                <a:latin typeface="BPG Rioni" pitchFamily="34" charset="0"/>
              </a:rPr>
              <a:t>,,ნაპოლეონ ბონაპარტის ეგვიპტური ლაშქრობა - სტრატეგიული ნახტომი, სამხედრო ავანტიურა თუ სამეცნიერი ექსპედიცია</a:t>
            </a:r>
            <a:r>
              <a:rPr lang="ka-GE" sz="1300" dirty="0">
                <a:latin typeface="BPG Rioni" pitchFamily="34" charset="0"/>
              </a:rPr>
              <a:t>?„ კრებული ,,ჩემი სამყარო". საქართველოს სტრატეგიის და საერთაშორისო ურთიერთობების კვლევის ცენტრი. აშშ-ის საელჩო. (27). თბილისი. 2020. </a:t>
            </a:r>
          </a:p>
          <a:p>
            <a:pPr marL="285750" indent="-285750" algn="just">
              <a:buFont typeface="Arial" panose="020B0604020202020204" pitchFamily="34" charset="0"/>
              <a:buChar char="•"/>
            </a:pPr>
            <a:endParaRPr lang="ka-GE" sz="1300" dirty="0">
              <a:latin typeface="BPG Rioni" pitchFamily="34" charset="0"/>
            </a:endParaRPr>
          </a:p>
          <a:p>
            <a:pPr marL="285750" indent="-285750" algn="just">
              <a:buFont typeface="Arial" panose="020B0604020202020204" pitchFamily="34" charset="0"/>
              <a:buChar char="•"/>
            </a:pPr>
            <a:r>
              <a:rPr lang="ka-GE" sz="1300" dirty="0">
                <a:latin typeface="BPG Rioni" pitchFamily="34" charset="0"/>
              </a:rPr>
              <a:t>სტატია </a:t>
            </a:r>
            <a:r>
              <a:rPr lang="ka-GE" sz="1300" b="1" dirty="0">
                <a:latin typeface="BPG Rioni" pitchFamily="34" charset="0"/>
              </a:rPr>
              <a:t>,,წითელი მარში დასავლეთისკენ - საბჭოთა რუსეთ-პოლონეთის ომი„ </a:t>
            </a:r>
            <a:r>
              <a:rPr lang="ka-GE" sz="1300" dirty="0">
                <a:latin typeface="BPG Rioni" pitchFamily="34" charset="0"/>
              </a:rPr>
              <a:t>კრებული ,,ჩემი სამყარო". საქართველოს სტრატეგიის და საერთაშორისო ურთიერთობების კვლევის ცენტრი. აშშ-ის საელჩო. (28). თბილისი. 2020.</a:t>
            </a:r>
          </a:p>
          <a:p>
            <a:pPr algn="just"/>
            <a:r>
              <a:rPr lang="ka-GE" sz="1300" dirty="0">
                <a:latin typeface="BPG Rioni" pitchFamily="34" charset="0"/>
              </a:rPr>
              <a:t/>
            </a:r>
            <a:br>
              <a:rPr lang="ka-GE" sz="1300" dirty="0">
                <a:latin typeface="BPG Rioni" pitchFamily="34" charset="0"/>
              </a:rPr>
            </a:br>
            <a:endParaRPr lang="ka-GE" sz="1300" dirty="0">
              <a:latin typeface="BPG Rioni" pitchFamily="34" charset="0"/>
            </a:endParaRPr>
          </a:p>
        </p:txBody>
      </p:sp>
    </p:spTree>
    <p:extLst>
      <p:ext uri="{BB962C8B-B14F-4D97-AF65-F5344CB8AC3E}">
        <p14:creationId xmlns:p14="http://schemas.microsoft.com/office/powerpoint/2010/main" val="23882387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 y="294894"/>
            <a:ext cx="9144000" cy="489204"/>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cstate="print">
            <a:extLst>
              <a:ext uri="{28A0092B-C50C-407E-A947-70E740481C1C}">
                <a14:useLocalDpi xmlns:a14="http://schemas.microsoft.com/office/drawing/2010/main" val="0"/>
              </a:ext>
            </a:extLst>
          </a:blip>
          <a:stretch>
            <a:fillRect/>
          </a:stretch>
        </p:blipFill>
        <p:spPr>
          <a:xfrm>
            <a:off x="7924804" y="184485"/>
            <a:ext cx="710022" cy="710022"/>
          </a:xfrm>
          <a:prstGeom prst="rect">
            <a:avLst/>
          </a:prstGeom>
        </p:spPr>
      </p:pic>
      <p:sp>
        <p:nvSpPr>
          <p:cNvPr id="6" name="Rectangle 5"/>
          <p:cNvSpPr/>
          <p:nvPr/>
        </p:nvSpPr>
        <p:spPr>
          <a:xfrm>
            <a:off x="609600" y="381000"/>
            <a:ext cx="7772400" cy="369332"/>
          </a:xfrm>
          <a:prstGeom prst="rect">
            <a:avLst/>
          </a:prstGeom>
        </p:spPr>
        <p:txBody>
          <a:bodyPr wrap="square">
            <a:spAutoFit/>
          </a:bodyPr>
          <a:lstStyle/>
          <a:p>
            <a:pPr algn="ctr"/>
            <a:r>
              <a:rPr lang="ka-GE" b="1" dirty="0" smtClean="0">
                <a:latin typeface="BPG Banner Caps Alpha" pitchFamily="18" charset="0"/>
              </a:rPr>
              <a:t>მაგისტრატურა</a:t>
            </a:r>
            <a:endParaRPr lang="en-US" b="1" dirty="0">
              <a:latin typeface="BPG Banner Caps Alpha" pitchFamily="18" charset="0"/>
            </a:endParaRPr>
          </a:p>
        </p:txBody>
      </p:sp>
      <p:pic>
        <p:nvPicPr>
          <p:cNvPr id="9" name="Picture 3" descr="d:\NJACHVADZE\Desktop\DzalebiLogo.png"/>
          <p:cNvPicPr>
            <a:picLocks noChangeAspect="1" noChangeArrowheads="1"/>
          </p:cNvPicPr>
          <p:nvPr/>
        </p:nvPicPr>
        <p:blipFill>
          <a:blip cstate="print"/>
          <a:srcRect/>
          <a:stretch>
            <a:fillRect/>
          </a:stretch>
        </p:blipFill>
        <p:spPr bwMode="auto">
          <a:xfrm>
            <a:off x="381004" y="178194"/>
            <a:ext cx="736206" cy="736206"/>
          </a:xfrm>
          <a:prstGeom prst="rect">
            <a:avLst/>
          </a:prstGeom>
          <a:ln>
            <a:noFill/>
          </a:ln>
          <a:effectLst/>
        </p:spPr>
      </p:pic>
      <p:sp>
        <p:nvSpPr>
          <p:cNvPr id="12" name="Rectangle 11"/>
          <p:cNvSpPr/>
          <p:nvPr/>
        </p:nvSpPr>
        <p:spPr>
          <a:xfrm>
            <a:off x="457200" y="1066800"/>
            <a:ext cx="8177626" cy="338554"/>
          </a:xfrm>
          <a:prstGeom prst="rect">
            <a:avLst/>
          </a:prstGeom>
        </p:spPr>
        <p:txBody>
          <a:bodyPr wrap="square">
            <a:spAutoFit/>
          </a:bodyPr>
          <a:lstStyle/>
          <a:p>
            <a:pPr lvl="0" algn="ctr" fontAlgn="base">
              <a:spcBef>
                <a:spcPct val="0"/>
              </a:spcBef>
              <a:spcAft>
                <a:spcPct val="0"/>
              </a:spcAft>
            </a:pPr>
            <a:r>
              <a:rPr lang="ka-GE" sz="1600" b="1" dirty="0">
                <a:latin typeface="BPG Banner Caps Alpha" pitchFamily="18" charset="0"/>
                <a:ea typeface="Times New Roman" pitchFamily="18" charset="0"/>
                <a:cs typeface="Arial" pitchFamily="34" charset="0"/>
              </a:rPr>
              <a:t>2021 წელს </a:t>
            </a:r>
            <a:r>
              <a:rPr lang="ka-GE" sz="1600" b="1" dirty="0" smtClean="0">
                <a:solidFill>
                  <a:schemeClr val="accent2"/>
                </a:solidFill>
                <a:latin typeface="BPG Banner Caps Alpha" pitchFamily="18" charset="0"/>
                <a:ea typeface="Times New Roman" pitchFamily="18" charset="0"/>
                <a:cs typeface="Arial" pitchFamily="34" charset="0"/>
              </a:rPr>
              <a:t>დაგეგმილი</a:t>
            </a:r>
            <a:r>
              <a:rPr lang="en-US" sz="1600" b="1" dirty="0" smtClean="0">
                <a:solidFill>
                  <a:schemeClr val="accent2"/>
                </a:solidFill>
                <a:latin typeface="BPG Banner Caps Alpha" pitchFamily="18" charset="0"/>
                <a:ea typeface="Times New Roman" pitchFamily="18" charset="0"/>
                <a:cs typeface="Arial" pitchFamily="34" charset="0"/>
              </a:rPr>
              <a:t> </a:t>
            </a:r>
            <a:r>
              <a:rPr lang="ka-GE" sz="1600" b="1" dirty="0" smtClean="0">
                <a:latin typeface="BPG Banner Caps Alpha" pitchFamily="18" charset="0"/>
                <a:ea typeface="Times New Roman" pitchFamily="18" charset="0"/>
                <a:cs typeface="Arial" pitchFamily="34" charset="0"/>
              </a:rPr>
              <a:t>ღონისძიებები</a:t>
            </a:r>
            <a:endParaRPr lang="ka-GE" sz="1600" b="1" dirty="0">
              <a:latin typeface="BPG Banner Caps Alpha" pitchFamily="18" charset="0"/>
              <a:ea typeface="Times New Roman" pitchFamily="18" charset="0"/>
              <a:cs typeface="Arial" pitchFamily="34" charset="0"/>
            </a:endParaRPr>
          </a:p>
        </p:txBody>
      </p:sp>
      <p:sp>
        <p:nvSpPr>
          <p:cNvPr id="8" name="TextBox 7"/>
          <p:cNvSpPr txBox="1"/>
          <p:nvPr/>
        </p:nvSpPr>
        <p:spPr>
          <a:xfrm>
            <a:off x="304800" y="1635234"/>
            <a:ext cx="8534400" cy="5832366"/>
          </a:xfrm>
          <a:prstGeom prst="rect">
            <a:avLst/>
          </a:prstGeom>
          <a:noFill/>
        </p:spPr>
        <p:txBody>
          <a:bodyPr wrap="square" rtlCol="0">
            <a:spAutoFit/>
          </a:bodyPr>
          <a:lstStyle/>
          <a:p>
            <a:pPr marL="285750" lvl="0" indent="-285750" algn="just">
              <a:spcAft>
                <a:spcPts val="600"/>
              </a:spcAft>
              <a:buFont typeface="Arial" panose="020B0604020202020204" pitchFamily="34" charset="0"/>
              <a:buChar char="•"/>
            </a:pPr>
            <a:r>
              <a:rPr lang="ka-GE" sz="1400" b="1" dirty="0">
                <a:latin typeface="BPG Rioni" pitchFamily="34" charset="0"/>
              </a:rPr>
              <a:t>უსაფრთხოების კვლევებისა და ეროვნული რესურსების მართვის სამაგისტრო საგანმანათლებლო პროგრამების აკრედიტაცია</a:t>
            </a:r>
          </a:p>
          <a:p>
            <a:pPr marL="285750" lvl="0" indent="-285750" algn="just">
              <a:spcAft>
                <a:spcPts val="600"/>
              </a:spcAft>
              <a:buFont typeface="Arial" panose="020B0604020202020204" pitchFamily="34" charset="0"/>
              <a:buChar char="•"/>
            </a:pPr>
            <a:r>
              <a:rPr lang="ka-GE" sz="1400" b="1" dirty="0" smtClean="0">
                <a:latin typeface="BPG Rioni" pitchFamily="34" charset="0"/>
              </a:rPr>
              <a:t>მაგისტრატურის </a:t>
            </a:r>
            <a:r>
              <a:rPr lang="ka-GE" sz="1400" b="1" dirty="0">
                <a:latin typeface="BPG Rioni" pitchFamily="34" charset="0"/>
              </a:rPr>
              <a:t>ინფრასტრუქტურისა და მატერიალურ ტექნიკური ბაზის განვითარება თანამედროვე სასწავლო გარემოს შექმნის მიზნით.</a:t>
            </a:r>
          </a:p>
          <a:p>
            <a:pPr marL="285750" lvl="0" indent="-285750" algn="just">
              <a:spcAft>
                <a:spcPts val="600"/>
              </a:spcAft>
              <a:buFont typeface="Arial" panose="020B0604020202020204" pitchFamily="34" charset="0"/>
              <a:buChar char="•"/>
            </a:pPr>
            <a:r>
              <a:rPr lang="ka-GE" sz="1400" dirty="0" smtClean="0">
                <a:latin typeface="BPG Rioni" pitchFamily="34" charset="0"/>
              </a:rPr>
              <a:t>„</a:t>
            </a:r>
            <a:r>
              <a:rPr lang="en-US" sz="1400" dirty="0">
                <a:latin typeface="BPG Rioni" pitchFamily="34" charset="0"/>
              </a:rPr>
              <a:t>ILIAS</a:t>
            </a:r>
            <a:r>
              <a:rPr lang="ka-GE" sz="1400" dirty="0">
                <a:latin typeface="BPG Rioni" pitchFamily="34" charset="0"/>
              </a:rPr>
              <a:t>“ და „</a:t>
            </a:r>
            <a:r>
              <a:rPr lang="en-US" sz="1400" dirty="0">
                <a:latin typeface="BPG Rioni" pitchFamily="34" charset="0"/>
              </a:rPr>
              <a:t>MOODL</a:t>
            </a:r>
            <a:r>
              <a:rPr lang="ka-GE" sz="1400" dirty="0">
                <a:latin typeface="BPG Rioni" pitchFamily="34" charset="0"/>
              </a:rPr>
              <a:t>“ სასწავლო ელექტრონული პლატფორმების  მაგისტარტურის სასწავლო პროგრამებში ინტერგირება და აღნიშნული პლატფორმების </a:t>
            </a:r>
            <a:r>
              <a:rPr lang="ka-GE" sz="1400" dirty="0" smtClean="0">
                <a:latin typeface="BPG Rioni" pitchFamily="34" charset="0"/>
              </a:rPr>
              <a:t>განვითარება</a:t>
            </a:r>
            <a:endParaRPr lang="en-US" sz="1400" dirty="0" smtClean="0">
              <a:latin typeface="BPG Rioni" pitchFamily="34" charset="0"/>
            </a:endParaRPr>
          </a:p>
          <a:p>
            <a:pPr marL="285750" lvl="0" indent="-285750" algn="just">
              <a:spcAft>
                <a:spcPts val="600"/>
              </a:spcAft>
              <a:buFont typeface="Arial" panose="020B0604020202020204" pitchFamily="34" charset="0"/>
              <a:buChar char="•"/>
            </a:pPr>
            <a:r>
              <a:rPr lang="ka-GE" sz="1400" b="1" dirty="0" smtClean="0">
                <a:latin typeface="BPG Rioni" pitchFamily="34" charset="0"/>
              </a:rPr>
              <a:t>ინტენსიური </a:t>
            </a:r>
            <a:r>
              <a:rPr lang="ka-GE" sz="1400" b="1" dirty="0">
                <a:latin typeface="BPG Rioni" pitchFamily="34" charset="0"/>
              </a:rPr>
              <a:t>მუშაობა თავდაცვის სამინისტროს </a:t>
            </a:r>
            <a:r>
              <a:rPr lang="en-US" sz="1400" b="1" dirty="0">
                <a:latin typeface="BPG Rioni" pitchFamily="34" charset="0"/>
              </a:rPr>
              <a:t>HR-</a:t>
            </a:r>
            <a:r>
              <a:rPr lang="ka-GE" sz="1400" b="1" dirty="0">
                <a:latin typeface="BPG Rioni" pitchFamily="34" charset="0"/>
              </a:rPr>
              <a:t>თან და პერსონალის მართვის ცენტრთან </a:t>
            </a:r>
            <a:r>
              <a:rPr lang="ka-GE" sz="1400" dirty="0">
                <a:latin typeface="BPG Rioni" pitchFamily="34" charset="0"/>
              </a:rPr>
              <a:t>აკადემიური, სამეცნიერო და მოწვეული პერსონალის განვითარების მიზნით განსახორციელებული ღონისძიებების შესახებ ინფორმაციის მოპოვების კუთხით</a:t>
            </a:r>
          </a:p>
          <a:p>
            <a:pPr marL="285750" lvl="0" indent="-285750" algn="just">
              <a:spcAft>
                <a:spcPts val="600"/>
              </a:spcAft>
              <a:buFont typeface="Arial" panose="020B0604020202020204" pitchFamily="34" charset="0"/>
              <a:buChar char="•"/>
            </a:pPr>
            <a:r>
              <a:rPr lang="ka-GE" sz="1400" dirty="0" smtClean="0">
                <a:latin typeface="BPG Rioni" pitchFamily="34" charset="0"/>
              </a:rPr>
              <a:t>ახალი </a:t>
            </a:r>
            <a:r>
              <a:rPr lang="ka-GE" sz="1400" dirty="0">
                <a:latin typeface="BPG Rioni" pitchFamily="34" charset="0"/>
              </a:rPr>
              <a:t>პროგრამების კატალოგის მომზადება</a:t>
            </a:r>
          </a:p>
          <a:p>
            <a:pPr marL="285750" lvl="0" indent="-285750" algn="just">
              <a:spcAft>
                <a:spcPts val="600"/>
              </a:spcAft>
              <a:buFont typeface="Arial" panose="020B0604020202020204" pitchFamily="34" charset="0"/>
              <a:buChar char="•"/>
            </a:pPr>
            <a:r>
              <a:rPr lang="ka-GE" sz="1400" dirty="0" smtClean="0">
                <a:latin typeface="BPG Rioni" pitchFamily="34" charset="0"/>
              </a:rPr>
              <a:t>ახალ </a:t>
            </a:r>
            <a:r>
              <a:rPr lang="ka-GE" sz="1400" dirty="0">
                <a:latin typeface="BPG Rioni" pitchFamily="34" charset="0"/>
              </a:rPr>
              <a:t>პროგრამების პოპულარიზაციის მიზნით თავდაცვის სამინისტროს და სხვა სახელმწიფო უწყებებთან გაცნობითი ხასიათის ბრიფინგების ჩატარება</a:t>
            </a:r>
          </a:p>
          <a:p>
            <a:pPr marL="285750" lvl="0" indent="-285750" algn="just">
              <a:spcAft>
                <a:spcPts val="600"/>
              </a:spcAft>
              <a:buFont typeface="Arial" panose="020B0604020202020204" pitchFamily="34" charset="0"/>
              <a:buChar char="•"/>
            </a:pPr>
            <a:r>
              <a:rPr lang="ka-GE" sz="1400" dirty="0" smtClean="0">
                <a:latin typeface="BPG Rioni" pitchFamily="34" charset="0"/>
              </a:rPr>
              <a:t>მაგისტრატურის </a:t>
            </a:r>
            <a:r>
              <a:rPr lang="ka-GE" sz="1400" dirty="0">
                <a:latin typeface="BPG Rioni" pitchFamily="34" charset="0"/>
              </a:rPr>
              <a:t>მიერ საერთაშორისო კონფერენციების ორგანიზება და ჩატარება</a:t>
            </a:r>
          </a:p>
          <a:p>
            <a:pPr marL="285750" lvl="0" indent="-285750" algn="just">
              <a:spcAft>
                <a:spcPts val="600"/>
              </a:spcAft>
              <a:buFont typeface="Arial" panose="020B0604020202020204" pitchFamily="34" charset="0"/>
              <a:buChar char="•"/>
            </a:pPr>
            <a:r>
              <a:rPr lang="ka-GE" sz="1400" dirty="0" smtClean="0">
                <a:latin typeface="BPG Rioni" pitchFamily="34" charset="0"/>
              </a:rPr>
              <a:t>2021 </a:t>
            </a:r>
            <a:r>
              <a:rPr lang="ka-GE" sz="1400" dirty="0">
                <a:latin typeface="BPG Rioni" pitchFamily="34" charset="0"/>
              </a:rPr>
              <a:t>წელს დაგეგმილ ეროვნულ და საერთაშორისო კონფერენციებში მონაწილეობა</a:t>
            </a:r>
          </a:p>
          <a:p>
            <a:pPr marL="285750" lvl="0" indent="-285750">
              <a:spcAft>
                <a:spcPts val="600"/>
              </a:spcAft>
              <a:buFont typeface="Arial" panose="020B0604020202020204" pitchFamily="34" charset="0"/>
              <a:buChar char="•"/>
            </a:pPr>
            <a:r>
              <a:rPr lang="ka-GE" sz="1400" dirty="0" smtClean="0">
                <a:latin typeface="BPG Rioni" pitchFamily="34" charset="0"/>
              </a:rPr>
              <a:t>ურთიერთთანამშრომლობის </a:t>
            </a:r>
            <a:r>
              <a:rPr lang="ka-GE" sz="1400" dirty="0">
                <a:latin typeface="BPG Rioni" pitchFamily="34" charset="0"/>
              </a:rPr>
              <a:t>მემორანდუმების გაფორმება წამყვან უმაღლეს სასწავლებლების მაგისტრატურებთან</a:t>
            </a:r>
          </a:p>
          <a:p>
            <a:pPr marL="285750" lvl="0" indent="-285750">
              <a:spcAft>
                <a:spcPts val="600"/>
              </a:spcAft>
              <a:buFont typeface="Arial" panose="020B0604020202020204" pitchFamily="34" charset="0"/>
              <a:buChar char="•"/>
            </a:pPr>
            <a:r>
              <a:rPr lang="ka-GE" sz="1400" dirty="0" smtClean="0">
                <a:latin typeface="BPG Rioni" pitchFamily="34" charset="0"/>
              </a:rPr>
              <a:t>მაგისტრატურის </a:t>
            </a:r>
            <a:r>
              <a:rPr lang="ka-GE" sz="1400" dirty="0">
                <a:latin typeface="BPG Rioni" pitchFamily="34" charset="0"/>
              </a:rPr>
              <a:t>იუნკერების ჩართვა წამყვანი ინსტიტუტების მიერ დაგეგმილ კონფერენციებში, შეხვედრებსა და ვორკშოპებში</a:t>
            </a:r>
          </a:p>
          <a:p>
            <a:pPr marL="285750" lvl="0" indent="-285750" algn="just">
              <a:spcAft>
                <a:spcPts val="600"/>
              </a:spcAft>
              <a:buFont typeface="Arial" panose="020B0604020202020204" pitchFamily="34" charset="0"/>
              <a:buChar char="•"/>
            </a:pPr>
            <a:endParaRPr lang="ka-GE" sz="1400" b="1" dirty="0">
              <a:latin typeface="BPG Rioni" pitchFamily="34" charset="0"/>
            </a:endParaRPr>
          </a:p>
          <a:p>
            <a:pPr marL="285750" lvl="0" indent="-285750" algn="just">
              <a:spcAft>
                <a:spcPts val="600"/>
              </a:spcAft>
              <a:buFont typeface="Arial" panose="020B0604020202020204" pitchFamily="34" charset="0"/>
              <a:buChar char="•"/>
            </a:pPr>
            <a:endParaRPr lang="en-US" sz="1400" dirty="0">
              <a:latin typeface="BPG Rioni" pitchFamily="34" charset="0"/>
            </a:endParaRPr>
          </a:p>
          <a:p>
            <a:pPr marL="285750" indent="-285750" algn="just">
              <a:spcAft>
                <a:spcPts val="600"/>
              </a:spcAft>
              <a:buFont typeface="Arial" panose="020B0604020202020204" pitchFamily="34" charset="0"/>
              <a:buChar char="•"/>
            </a:pPr>
            <a:endParaRPr lang="en-US" sz="1400" dirty="0">
              <a:latin typeface="BPG Rioni" pitchFamily="34" charset="0"/>
            </a:endParaRPr>
          </a:p>
          <a:p>
            <a:pPr marL="285750" lvl="0" indent="-285750" algn="just">
              <a:spcAft>
                <a:spcPts val="600"/>
              </a:spcAft>
              <a:buFont typeface="Arial" panose="020B0604020202020204" pitchFamily="34" charset="0"/>
              <a:buChar char="•"/>
            </a:pPr>
            <a:endParaRPr lang="ka-GE" sz="1400" dirty="0">
              <a:latin typeface="BPG Rioni" pitchFamily="34" charset="0"/>
            </a:endParaRPr>
          </a:p>
        </p:txBody>
      </p:sp>
    </p:spTree>
    <p:extLst>
      <p:ext uri="{BB962C8B-B14F-4D97-AF65-F5344CB8AC3E}">
        <p14:creationId xmlns:p14="http://schemas.microsoft.com/office/powerpoint/2010/main" val="12019482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 y="294894"/>
            <a:ext cx="9144000" cy="489204"/>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cstate="print">
            <a:extLst>
              <a:ext uri="{28A0092B-C50C-407E-A947-70E740481C1C}">
                <a14:useLocalDpi xmlns:a14="http://schemas.microsoft.com/office/drawing/2010/main" val="0"/>
              </a:ext>
            </a:extLst>
          </a:blip>
          <a:stretch>
            <a:fillRect/>
          </a:stretch>
        </p:blipFill>
        <p:spPr>
          <a:xfrm>
            <a:off x="7924804" y="184485"/>
            <a:ext cx="710022" cy="710022"/>
          </a:xfrm>
          <a:prstGeom prst="rect">
            <a:avLst/>
          </a:prstGeom>
        </p:spPr>
      </p:pic>
      <p:sp>
        <p:nvSpPr>
          <p:cNvPr id="6" name="Rectangle 5"/>
          <p:cNvSpPr/>
          <p:nvPr/>
        </p:nvSpPr>
        <p:spPr>
          <a:xfrm>
            <a:off x="609600" y="381000"/>
            <a:ext cx="7772400" cy="369332"/>
          </a:xfrm>
          <a:prstGeom prst="rect">
            <a:avLst/>
          </a:prstGeom>
        </p:spPr>
        <p:txBody>
          <a:bodyPr wrap="square">
            <a:spAutoFit/>
          </a:bodyPr>
          <a:lstStyle/>
          <a:p>
            <a:pPr algn="ctr"/>
            <a:r>
              <a:rPr lang="ka-GE" b="1" dirty="0" smtClean="0">
                <a:latin typeface="BPG Banner Caps Alpha" pitchFamily="18" charset="0"/>
              </a:rPr>
              <a:t>მაგისტრატურა</a:t>
            </a:r>
            <a:endParaRPr lang="en-US" b="1" dirty="0">
              <a:latin typeface="BPG Banner Caps Alpha" pitchFamily="18" charset="0"/>
            </a:endParaRPr>
          </a:p>
        </p:txBody>
      </p:sp>
      <p:pic>
        <p:nvPicPr>
          <p:cNvPr id="9" name="Picture 3" descr="d:\NJACHVADZE\Desktop\DzalebiLogo.png"/>
          <p:cNvPicPr>
            <a:picLocks noChangeAspect="1" noChangeArrowheads="1"/>
          </p:cNvPicPr>
          <p:nvPr/>
        </p:nvPicPr>
        <p:blipFill>
          <a:blip cstate="print"/>
          <a:srcRect/>
          <a:stretch>
            <a:fillRect/>
          </a:stretch>
        </p:blipFill>
        <p:spPr bwMode="auto">
          <a:xfrm>
            <a:off x="381004" y="178194"/>
            <a:ext cx="736206" cy="736206"/>
          </a:xfrm>
          <a:prstGeom prst="rect">
            <a:avLst/>
          </a:prstGeom>
          <a:ln>
            <a:noFill/>
          </a:ln>
          <a:effectLst/>
        </p:spPr>
      </p:pic>
      <p:sp>
        <p:nvSpPr>
          <p:cNvPr id="12" name="Rectangle 11"/>
          <p:cNvSpPr/>
          <p:nvPr/>
        </p:nvSpPr>
        <p:spPr>
          <a:xfrm>
            <a:off x="457200" y="1066800"/>
            <a:ext cx="8177626" cy="338554"/>
          </a:xfrm>
          <a:prstGeom prst="rect">
            <a:avLst/>
          </a:prstGeom>
        </p:spPr>
        <p:txBody>
          <a:bodyPr wrap="square">
            <a:spAutoFit/>
          </a:bodyPr>
          <a:lstStyle/>
          <a:p>
            <a:pPr lvl="0" algn="ctr" fontAlgn="base">
              <a:spcBef>
                <a:spcPct val="0"/>
              </a:spcBef>
              <a:spcAft>
                <a:spcPct val="0"/>
              </a:spcAft>
            </a:pPr>
            <a:r>
              <a:rPr lang="ka-GE" sz="1600" b="1" dirty="0">
                <a:latin typeface="BPG Banner Caps Alpha" pitchFamily="18" charset="0"/>
                <a:ea typeface="Times New Roman" pitchFamily="18" charset="0"/>
                <a:cs typeface="Arial" pitchFamily="34" charset="0"/>
              </a:rPr>
              <a:t>გამოწვევები</a:t>
            </a:r>
          </a:p>
        </p:txBody>
      </p:sp>
      <p:sp>
        <p:nvSpPr>
          <p:cNvPr id="8" name="TextBox 7"/>
          <p:cNvSpPr txBox="1"/>
          <p:nvPr/>
        </p:nvSpPr>
        <p:spPr>
          <a:xfrm>
            <a:off x="304800" y="1524000"/>
            <a:ext cx="8534400" cy="4893647"/>
          </a:xfrm>
          <a:prstGeom prst="rect">
            <a:avLst/>
          </a:prstGeom>
          <a:noFill/>
        </p:spPr>
        <p:txBody>
          <a:bodyPr wrap="square" rtlCol="0">
            <a:spAutoFit/>
          </a:bodyPr>
          <a:lstStyle/>
          <a:p>
            <a:pPr marL="285750" lvl="0" indent="-285750" algn="just">
              <a:spcBef>
                <a:spcPts val="0"/>
              </a:spcBef>
              <a:spcAft>
                <a:spcPts val="0"/>
              </a:spcAft>
              <a:buFont typeface="Arial" pitchFamily="34" charset="0"/>
              <a:buChar char="•"/>
            </a:pPr>
            <a:r>
              <a:rPr lang="ka-GE" sz="1300" dirty="0" smtClean="0">
                <a:latin typeface="BPG Rioni" pitchFamily="34" charset="0"/>
              </a:rPr>
              <a:t>მაგისტრატურის </a:t>
            </a:r>
            <a:r>
              <a:rPr lang="ka-GE" sz="1300" dirty="0">
                <a:latin typeface="BPG Rioni" pitchFamily="34" charset="0"/>
              </a:rPr>
              <a:t>ცნობადობის ამაღლება/პოპულარიზაცია</a:t>
            </a:r>
          </a:p>
          <a:p>
            <a:pPr marL="285750" lvl="0" indent="-285750" algn="just">
              <a:spcBef>
                <a:spcPts val="0"/>
              </a:spcBef>
              <a:spcAft>
                <a:spcPts val="0"/>
              </a:spcAft>
              <a:buFont typeface="Arial" pitchFamily="34" charset="0"/>
              <a:buChar char="•"/>
            </a:pPr>
            <a:endParaRPr lang="ka-GE" sz="1300" dirty="0">
              <a:latin typeface="BPG Rioni" pitchFamily="34" charset="0"/>
            </a:endParaRPr>
          </a:p>
          <a:p>
            <a:pPr marL="285750" indent="-285750" algn="just">
              <a:buFont typeface="Arial" pitchFamily="34" charset="0"/>
              <a:buChar char="•"/>
            </a:pPr>
            <a:r>
              <a:rPr lang="ka-GE" sz="1300" dirty="0">
                <a:latin typeface="BPG Rioni" pitchFamily="34" charset="0"/>
              </a:rPr>
              <a:t>საგანმანათლებლო პროგრამების/კურსების ინტერნაციონალიზაცია </a:t>
            </a:r>
          </a:p>
          <a:p>
            <a:pPr marL="1200150" indent="-285750" algn="just">
              <a:buFont typeface="Arial" pitchFamily="34" charset="0"/>
              <a:buChar char="•"/>
            </a:pPr>
            <a:r>
              <a:rPr lang="ka-GE" sz="1300" dirty="0">
                <a:latin typeface="BPG Rioni" pitchFamily="34" charset="0"/>
              </a:rPr>
              <a:t>ინგლისურენოვანი სასწავლო კურსების შემუშავება და პროგრამაში იმპლემენტირება;</a:t>
            </a:r>
          </a:p>
          <a:p>
            <a:pPr marL="1200150" indent="-285750" algn="just">
              <a:buFont typeface="Arial" pitchFamily="34" charset="0"/>
              <a:buChar char="•"/>
            </a:pPr>
            <a:r>
              <a:rPr lang="en-US" sz="1300" dirty="0">
                <a:latin typeface="BPG Rioni" pitchFamily="34" charset="0"/>
              </a:rPr>
              <a:t>NATO-</a:t>
            </a:r>
            <a:r>
              <a:rPr lang="ka-GE" sz="1300" dirty="0">
                <a:latin typeface="BPG Rioni" pitchFamily="34" charset="0"/>
              </a:rPr>
              <a:t>სა და პარტნიორი ქვეყნებიდან სამხედრო მოსამსახურეთა მოწვევის შესაძლებლობებზე მუშაობის დაწყება</a:t>
            </a:r>
            <a:r>
              <a:rPr lang="ka-GE" sz="1300" dirty="0" smtClean="0">
                <a:latin typeface="BPG Rioni" pitchFamily="34" charset="0"/>
              </a:rPr>
              <a:t>.</a:t>
            </a:r>
            <a:endParaRPr lang="en-US" sz="1300" dirty="0" smtClean="0">
              <a:latin typeface="BPG Rioni" pitchFamily="34" charset="0"/>
            </a:endParaRPr>
          </a:p>
          <a:p>
            <a:pPr marL="342900" lvl="0" indent="-342900" algn="just">
              <a:spcBef>
                <a:spcPts val="0"/>
              </a:spcBef>
              <a:spcAft>
                <a:spcPts val="0"/>
              </a:spcAft>
              <a:buFont typeface="Symbol" panose="05050102010706020507" pitchFamily="18" charset="2"/>
              <a:buChar char=""/>
            </a:pPr>
            <a:r>
              <a:rPr lang="ka-GE" sz="1300" b="1" dirty="0">
                <a:latin typeface="BPG Rioni" pitchFamily="34" charset="0"/>
              </a:rPr>
              <a:t>საგანმანათლებლო ბაზარზე მაღალი რეიტინგის მოპოვება:</a:t>
            </a:r>
          </a:p>
          <a:p>
            <a:pPr lvl="0" algn="just">
              <a:spcBef>
                <a:spcPts val="0"/>
              </a:spcBef>
              <a:spcAft>
                <a:spcPts val="0"/>
              </a:spcAft>
            </a:pPr>
            <a:endParaRPr lang="ka-GE" sz="1300" b="1" dirty="0">
              <a:latin typeface="BPG Rioni" pitchFamily="34" charset="0"/>
            </a:endParaRPr>
          </a:p>
          <a:p>
            <a:pPr marL="806450" lvl="0" indent="-295275" algn="just">
              <a:buFont typeface="Calibri" panose="020F0502020204030204" pitchFamily="34" charset="0"/>
              <a:buChar char="-"/>
            </a:pPr>
            <a:r>
              <a:rPr lang="ka-GE" sz="1300" dirty="0">
                <a:latin typeface="BPG Rioni" pitchFamily="34" charset="0"/>
                <a:ea typeface="Calibri" panose="020F0502020204030204" pitchFamily="34" charset="0"/>
              </a:rPr>
              <a:t>უსაფრთხოების სექტორში მოთხოვნადი პროგრამების შემუშავება, აკრედიტაცია და შემდგომი განვითარება.</a:t>
            </a:r>
          </a:p>
          <a:p>
            <a:pPr marL="806450" lvl="0" indent="-295275" algn="just">
              <a:buFont typeface="Calibri" panose="020F0502020204030204" pitchFamily="34" charset="0"/>
              <a:buChar char="-"/>
            </a:pPr>
            <a:endParaRPr lang="en-US" sz="1300" dirty="0">
              <a:latin typeface="BPG Rioni" pitchFamily="34" charset="0"/>
              <a:ea typeface="Calibri" panose="020F0502020204030204" pitchFamily="34" charset="0"/>
            </a:endParaRPr>
          </a:p>
          <a:p>
            <a:pPr marL="806450" lvl="0" indent="-295275" algn="just">
              <a:buFont typeface="Calibri" panose="020F0502020204030204" pitchFamily="34" charset="0"/>
              <a:buChar char="-"/>
            </a:pPr>
            <a:r>
              <a:rPr lang="ka-GE" sz="1300" dirty="0">
                <a:latin typeface="BPG Rioni" pitchFamily="34" charset="0"/>
                <a:ea typeface="Calibri" panose="020F0502020204030204" pitchFamily="34" charset="0"/>
              </a:rPr>
              <a:t>სპიკერების პროგრამა - სამაგისტრო პროგრამაზე უმაღლესი დონის ლიდერების მოწვევა, როგორც თავდაცვისა და უსაფრთხოების სექტორიდან ასევე სხვა წამყვანი სახელმწიფო ინსტიტუტებიდან და დამოუკდებელი (ადგილობრივი/საერთაშორისო) ბიზნეს სექტორიდან.</a:t>
            </a:r>
          </a:p>
          <a:p>
            <a:pPr marL="806450" lvl="0" indent="-295275" algn="just">
              <a:buFont typeface="Calibri" panose="020F0502020204030204" pitchFamily="34" charset="0"/>
              <a:buChar char="-"/>
            </a:pPr>
            <a:endParaRPr lang="en-US" sz="1300" dirty="0">
              <a:latin typeface="BPG Rioni" pitchFamily="34" charset="0"/>
              <a:ea typeface="Calibri" panose="020F0502020204030204" pitchFamily="34" charset="0"/>
            </a:endParaRPr>
          </a:p>
          <a:p>
            <a:pPr marL="806450" lvl="0" indent="-295275" algn="just">
              <a:buFont typeface="Calibri" panose="020F0502020204030204" pitchFamily="34" charset="0"/>
              <a:buChar char="-"/>
            </a:pPr>
            <a:r>
              <a:rPr lang="ka-GE" sz="1300" dirty="0">
                <a:latin typeface="BPG Rioni" pitchFamily="34" charset="0"/>
                <a:ea typeface="Calibri" panose="020F0502020204030204" pitchFamily="34" charset="0"/>
              </a:rPr>
              <a:t>საზღვარგარეთის ქვეყნებიდან მოწვეული სპიკერები (წამყვანი უმაღლესი სამხედრო სასწავლებლებიდან, </a:t>
            </a:r>
            <a:r>
              <a:rPr lang="en-US" sz="1300" dirty="0">
                <a:latin typeface="BPG Rioni" pitchFamily="34" charset="0"/>
                <a:ea typeface="Calibri" panose="020F0502020204030204" pitchFamily="34" charset="0"/>
              </a:rPr>
              <a:t>NATO, </a:t>
            </a:r>
            <a:r>
              <a:rPr lang="ka-GE" sz="1300" dirty="0">
                <a:latin typeface="BPG Rioni" pitchFamily="34" charset="0"/>
                <a:ea typeface="Calibri" panose="020F0502020204030204" pitchFamily="34" charset="0"/>
              </a:rPr>
              <a:t>ევროკავშირი და ა.შ.).</a:t>
            </a:r>
          </a:p>
          <a:p>
            <a:pPr marL="806450" lvl="0" indent="-295275" algn="just">
              <a:buFont typeface="Calibri" panose="020F0502020204030204" pitchFamily="34" charset="0"/>
              <a:buChar char="-"/>
            </a:pPr>
            <a:endParaRPr lang="en-US" sz="1300" dirty="0">
              <a:latin typeface="BPG Rioni" pitchFamily="34" charset="0"/>
              <a:ea typeface="Calibri" panose="020F0502020204030204" pitchFamily="34" charset="0"/>
            </a:endParaRPr>
          </a:p>
          <a:p>
            <a:pPr marL="806450" lvl="0" indent="-295275" algn="just">
              <a:buFont typeface="Calibri" panose="020F0502020204030204" pitchFamily="34" charset="0"/>
              <a:buChar char="-"/>
            </a:pPr>
            <a:r>
              <a:rPr lang="ka-GE" sz="1300" dirty="0">
                <a:latin typeface="BPG Rioni" pitchFamily="34" charset="0"/>
                <a:ea typeface="Calibri" panose="020F0502020204030204" pitchFamily="34" charset="0"/>
              </a:rPr>
              <a:t>საზღვარგარეთ პარტნიორ ქვეყნების უმაღლეს სასწავლებლებთან მემორანდუმების გაფორმება მოკლევადიან სასწავლო კურსებზე იუნკერების წარგზავნის მიზნით.</a:t>
            </a:r>
          </a:p>
          <a:p>
            <a:pPr marL="342900" lvl="0" indent="-342900" algn="just">
              <a:buFont typeface="Calibri" panose="020F0502020204030204" pitchFamily="34" charset="0"/>
              <a:buChar char="-"/>
            </a:pPr>
            <a:endParaRPr lang="en-US" sz="1300" dirty="0">
              <a:latin typeface="BPG Rioni" pitchFamily="34" charset="0"/>
              <a:ea typeface="Calibri" panose="020F0502020204030204" pitchFamily="34" charset="0"/>
            </a:endParaRPr>
          </a:p>
          <a:p>
            <a:pPr marL="342900" lvl="0" indent="-342900" algn="just">
              <a:spcBef>
                <a:spcPts val="0"/>
              </a:spcBef>
              <a:spcAft>
                <a:spcPts val="0"/>
              </a:spcAft>
              <a:buFont typeface="Symbol" panose="05050102010706020507" pitchFamily="18" charset="2"/>
              <a:buChar char=""/>
            </a:pPr>
            <a:r>
              <a:rPr lang="ka-GE" sz="1300" b="1" dirty="0">
                <a:latin typeface="BPG Rioni" pitchFamily="34" charset="0"/>
              </a:rPr>
              <a:t>მაგისტრატურის ბაზაზე არსებული გამოცდილებისა და რესურსის საფუძველზე ეროვნული თავდაცვის აკადემიაში ჩამოყალიბებაზე დოქტურანტურის მუშაობის დაწყება</a:t>
            </a:r>
            <a:r>
              <a:rPr lang="ka-GE" sz="1300" b="1" dirty="0" smtClean="0">
                <a:latin typeface="BPG Rioni" pitchFamily="34" charset="0"/>
              </a:rPr>
              <a:t>.</a:t>
            </a:r>
            <a:endParaRPr lang="ka-GE" sz="1300" b="1" dirty="0">
              <a:latin typeface="BPG Rioni" pitchFamily="34" charset="0"/>
            </a:endParaRPr>
          </a:p>
          <a:p>
            <a:pPr marL="1200150" lvl="0" indent="-285750">
              <a:spcBef>
                <a:spcPts val="0"/>
              </a:spcBef>
              <a:spcAft>
                <a:spcPts val="0"/>
              </a:spcAft>
              <a:buFont typeface="Arial" pitchFamily="34" charset="0"/>
              <a:buChar char="•"/>
            </a:pPr>
            <a:endParaRPr lang="en-US" sz="1300" dirty="0">
              <a:latin typeface="BPG Rioni" pitchFamily="34" charset="0"/>
            </a:endParaRPr>
          </a:p>
        </p:txBody>
      </p:sp>
    </p:spTree>
    <p:extLst>
      <p:ext uri="{BB962C8B-B14F-4D97-AF65-F5344CB8AC3E}">
        <p14:creationId xmlns:p14="http://schemas.microsoft.com/office/powerpoint/2010/main" val="92297678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 y="294894"/>
            <a:ext cx="9144000" cy="489204"/>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cstate="print">
            <a:extLst>
              <a:ext uri="{28A0092B-C50C-407E-A947-70E740481C1C}">
                <a14:useLocalDpi xmlns:a14="http://schemas.microsoft.com/office/drawing/2010/main" val="0"/>
              </a:ext>
            </a:extLst>
          </a:blip>
          <a:stretch>
            <a:fillRect/>
          </a:stretch>
        </p:blipFill>
        <p:spPr>
          <a:xfrm>
            <a:off x="7924804" y="184485"/>
            <a:ext cx="710022" cy="710022"/>
          </a:xfrm>
          <a:prstGeom prst="rect">
            <a:avLst/>
          </a:prstGeom>
        </p:spPr>
      </p:pic>
      <p:sp>
        <p:nvSpPr>
          <p:cNvPr id="6" name="Rectangle 5"/>
          <p:cNvSpPr/>
          <p:nvPr/>
        </p:nvSpPr>
        <p:spPr>
          <a:xfrm>
            <a:off x="609600" y="381000"/>
            <a:ext cx="7772400" cy="369332"/>
          </a:xfrm>
          <a:prstGeom prst="rect">
            <a:avLst/>
          </a:prstGeom>
        </p:spPr>
        <p:txBody>
          <a:bodyPr wrap="square">
            <a:spAutoFit/>
          </a:bodyPr>
          <a:lstStyle/>
          <a:p>
            <a:pPr algn="ctr"/>
            <a:r>
              <a:rPr lang="ka-GE" b="1" dirty="0">
                <a:latin typeface="BPG Banner Caps Alpha" pitchFamily="18" charset="0"/>
              </a:rPr>
              <a:t>ბიბლიოთეკა</a:t>
            </a:r>
          </a:p>
        </p:txBody>
      </p:sp>
      <p:pic>
        <p:nvPicPr>
          <p:cNvPr id="9" name="Picture 3" descr="d:\NJACHVADZE\Desktop\DzalebiLogo.png"/>
          <p:cNvPicPr>
            <a:picLocks noChangeAspect="1" noChangeArrowheads="1"/>
          </p:cNvPicPr>
          <p:nvPr/>
        </p:nvPicPr>
        <p:blipFill>
          <a:blip cstate="print"/>
          <a:srcRect/>
          <a:stretch>
            <a:fillRect/>
          </a:stretch>
        </p:blipFill>
        <p:spPr bwMode="auto">
          <a:xfrm>
            <a:off x="381004" y="178194"/>
            <a:ext cx="736206" cy="736206"/>
          </a:xfrm>
          <a:prstGeom prst="rect">
            <a:avLst/>
          </a:prstGeom>
          <a:ln>
            <a:noFill/>
          </a:ln>
          <a:effectLst/>
        </p:spPr>
      </p:pic>
      <p:sp>
        <p:nvSpPr>
          <p:cNvPr id="12" name="Rectangle 11"/>
          <p:cNvSpPr/>
          <p:nvPr/>
        </p:nvSpPr>
        <p:spPr>
          <a:xfrm>
            <a:off x="457200" y="1066800"/>
            <a:ext cx="8177626" cy="338554"/>
          </a:xfrm>
          <a:prstGeom prst="rect">
            <a:avLst/>
          </a:prstGeom>
        </p:spPr>
        <p:txBody>
          <a:bodyPr wrap="square">
            <a:spAutoFit/>
          </a:bodyPr>
          <a:lstStyle/>
          <a:p>
            <a:pPr algn="ctr"/>
            <a:r>
              <a:rPr lang="ka-GE" altLang="en-US" sz="1600" b="1" dirty="0">
                <a:latin typeface="BPG Banner Caps Alpha" pitchFamily="18" charset="0"/>
              </a:rPr>
              <a:t>2020 </a:t>
            </a:r>
            <a:r>
              <a:rPr lang="ka-GE" altLang="en-US" sz="1600" b="1" dirty="0" smtClean="0">
                <a:latin typeface="BPG Banner Caps Alpha" pitchFamily="18" charset="0"/>
              </a:rPr>
              <a:t>წელის</a:t>
            </a:r>
            <a:r>
              <a:rPr lang="en-US" altLang="en-US" sz="1600" b="1" dirty="0" smtClean="0">
                <a:latin typeface="BPG Banner Caps Alpha" pitchFamily="18" charset="0"/>
              </a:rPr>
              <a:t> </a:t>
            </a:r>
            <a:r>
              <a:rPr lang="ka-GE" altLang="en-US" sz="1600" b="1" dirty="0" smtClean="0">
                <a:solidFill>
                  <a:schemeClr val="accent2"/>
                </a:solidFill>
                <a:latin typeface="BPG Banner Caps Alpha" pitchFamily="18" charset="0"/>
              </a:rPr>
              <a:t>მნიშნელოვანი</a:t>
            </a:r>
            <a:r>
              <a:rPr lang="ka-GE" altLang="en-US" sz="1600" b="1" dirty="0" smtClean="0">
                <a:latin typeface="BPG Banner Caps Alpha" pitchFamily="18" charset="0"/>
              </a:rPr>
              <a:t> </a:t>
            </a:r>
            <a:r>
              <a:rPr lang="ka-GE" altLang="en-US" sz="1600" b="1" dirty="0">
                <a:latin typeface="BPG Banner Caps Alpha" pitchFamily="18" charset="0"/>
              </a:rPr>
              <a:t>ღონისძიებები</a:t>
            </a:r>
            <a:endParaRPr lang="ka-GE" altLang="en-US" sz="1600" dirty="0">
              <a:latin typeface="BPG Banner Caps Alpha" pitchFamily="18" charset="0"/>
            </a:endParaRPr>
          </a:p>
        </p:txBody>
      </p:sp>
      <p:sp>
        <p:nvSpPr>
          <p:cNvPr id="8" name="TextBox 7"/>
          <p:cNvSpPr txBox="1"/>
          <p:nvPr/>
        </p:nvSpPr>
        <p:spPr>
          <a:xfrm>
            <a:off x="609600" y="1524000"/>
            <a:ext cx="8229600" cy="1292662"/>
          </a:xfrm>
          <a:prstGeom prst="rect">
            <a:avLst/>
          </a:prstGeom>
          <a:noFill/>
        </p:spPr>
        <p:txBody>
          <a:bodyPr wrap="square" rtlCol="0">
            <a:spAutoFit/>
          </a:bodyPr>
          <a:lstStyle/>
          <a:p>
            <a:pPr algn="just"/>
            <a:r>
              <a:rPr lang="ka-GE" sz="1300" b="1" dirty="0">
                <a:latin typeface="BPG Rioni" pitchFamily="34" charset="0"/>
              </a:rPr>
              <a:t>შესრულებული</a:t>
            </a:r>
          </a:p>
          <a:p>
            <a:pPr marL="863600" indent="-285750" algn="just">
              <a:buFont typeface="Arial" pitchFamily="34" charset="0"/>
              <a:buChar char="•"/>
            </a:pPr>
            <a:r>
              <a:rPr lang="ka-GE" sz="1300" dirty="0">
                <a:latin typeface="BPG Rioni" pitchFamily="34" charset="0"/>
              </a:rPr>
              <a:t>მოხდა საბიბლიოთეკო ფონდის აღწერა </a:t>
            </a:r>
          </a:p>
          <a:p>
            <a:pPr marL="863600" indent="-285750" algn="just">
              <a:buFont typeface="Arial" pitchFamily="34" charset="0"/>
              <a:buChar char="•"/>
            </a:pPr>
            <a:r>
              <a:rPr lang="ka-GE" sz="1300" dirty="0">
                <a:latin typeface="BPG Rioni" pitchFamily="34" charset="0"/>
              </a:rPr>
              <a:t>განახლდა საბიბლიოთეკო </a:t>
            </a:r>
            <a:r>
              <a:rPr lang="ka-GE" sz="1300" dirty="0" smtClean="0">
                <a:latin typeface="BPG Rioni" pitchFamily="34" charset="0"/>
              </a:rPr>
              <a:t>ფონდი</a:t>
            </a:r>
            <a:endParaRPr lang="en-US" sz="1300" dirty="0" smtClean="0">
              <a:latin typeface="BPG Rioni" pitchFamily="34" charset="0"/>
            </a:endParaRPr>
          </a:p>
          <a:p>
            <a:pPr marL="863600" indent="-285750" algn="just">
              <a:buFont typeface="Arial" pitchFamily="34" charset="0"/>
              <a:buChar char="•"/>
            </a:pPr>
            <a:endParaRPr lang="en-US" sz="1300" dirty="0">
              <a:latin typeface="BPG Rioni" pitchFamily="34" charset="0"/>
            </a:endParaRPr>
          </a:p>
          <a:p>
            <a:pPr algn="just"/>
            <a:r>
              <a:rPr lang="ka-GE" sz="1300" b="1" dirty="0">
                <a:latin typeface="BPG Rioni" pitchFamily="34" charset="0"/>
              </a:rPr>
              <a:t>შეუსრულებელი</a:t>
            </a:r>
          </a:p>
          <a:p>
            <a:pPr marL="863600" indent="-285750" algn="just">
              <a:buFont typeface="Arial" pitchFamily="34" charset="0"/>
              <a:buChar char="•"/>
            </a:pPr>
            <a:r>
              <a:rPr lang="ka-GE" sz="1300" dirty="0">
                <a:latin typeface="BPG Rioni" pitchFamily="34" charset="0"/>
              </a:rPr>
              <a:t>სტამბის ტექნიკით უზრუნველყოფა </a:t>
            </a:r>
          </a:p>
        </p:txBody>
      </p:sp>
      <p:sp>
        <p:nvSpPr>
          <p:cNvPr id="10" name="Rectangle 9"/>
          <p:cNvSpPr/>
          <p:nvPr/>
        </p:nvSpPr>
        <p:spPr>
          <a:xfrm>
            <a:off x="457200" y="3005328"/>
            <a:ext cx="8177626" cy="338554"/>
          </a:xfrm>
          <a:prstGeom prst="rect">
            <a:avLst/>
          </a:prstGeom>
        </p:spPr>
        <p:txBody>
          <a:bodyPr wrap="square">
            <a:spAutoFit/>
          </a:bodyPr>
          <a:lstStyle/>
          <a:p>
            <a:pPr algn="ctr"/>
            <a:r>
              <a:rPr lang="ka-GE" altLang="en-US" sz="1600" b="1" dirty="0">
                <a:latin typeface="BPG Banner Caps Alpha" pitchFamily="18" charset="0"/>
              </a:rPr>
              <a:t>2021 </a:t>
            </a:r>
            <a:r>
              <a:rPr lang="ka-GE" altLang="en-US" sz="1600" b="1" dirty="0" smtClean="0">
                <a:latin typeface="BPG Banner Caps Alpha" pitchFamily="18" charset="0"/>
              </a:rPr>
              <a:t>წელის</a:t>
            </a:r>
            <a:r>
              <a:rPr lang="en-US" altLang="en-US" sz="1600" b="1" dirty="0" smtClean="0">
                <a:latin typeface="BPG Banner Caps Alpha" pitchFamily="18" charset="0"/>
              </a:rPr>
              <a:t> </a:t>
            </a:r>
            <a:r>
              <a:rPr lang="ka-GE" altLang="en-US" sz="1600" b="1" dirty="0" smtClean="0">
                <a:solidFill>
                  <a:schemeClr val="accent2"/>
                </a:solidFill>
                <a:latin typeface="BPG Banner Caps Alpha" pitchFamily="18" charset="0"/>
              </a:rPr>
              <a:t>დაგეგმილი</a:t>
            </a:r>
            <a:r>
              <a:rPr lang="ka-GE" altLang="en-US" sz="1600" b="1" dirty="0" smtClean="0">
                <a:latin typeface="BPG Banner Caps Alpha" pitchFamily="18" charset="0"/>
              </a:rPr>
              <a:t> </a:t>
            </a:r>
            <a:r>
              <a:rPr lang="ka-GE" altLang="en-US" sz="1600" b="1" dirty="0">
                <a:latin typeface="BPG Banner Caps Alpha" pitchFamily="18" charset="0"/>
              </a:rPr>
              <a:t>ღონისძიებები</a:t>
            </a:r>
            <a:endParaRPr lang="ka-GE" altLang="en-US" sz="1600" dirty="0">
              <a:latin typeface="BPG Banner Caps Alpha" pitchFamily="18" charset="0"/>
            </a:endParaRPr>
          </a:p>
        </p:txBody>
      </p:sp>
      <p:sp>
        <p:nvSpPr>
          <p:cNvPr id="11" name="TextBox 10"/>
          <p:cNvSpPr txBox="1"/>
          <p:nvPr/>
        </p:nvSpPr>
        <p:spPr>
          <a:xfrm>
            <a:off x="609600" y="3462528"/>
            <a:ext cx="8229600" cy="692497"/>
          </a:xfrm>
          <a:prstGeom prst="rect">
            <a:avLst/>
          </a:prstGeom>
          <a:noFill/>
        </p:spPr>
        <p:txBody>
          <a:bodyPr wrap="square" rtlCol="0">
            <a:spAutoFit/>
          </a:bodyPr>
          <a:lstStyle/>
          <a:p>
            <a:pPr marL="341313" indent="-341313" algn="just">
              <a:buFont typeface="Arial" pitchFamily="34" charset="0"/>
              <a:buChar char="•"/>
            </a:pPr>
            <a:r>
              <a:rPr lang="ka-GE" sz="1300" dirty="0" smtClean="0">
                <a:latin typeface="BPG Rioni" pitchFamily="34" charset="0"/>
              </a:rPr>
              <a:t>ელექტრონული </a:t>
            </a:r>
            <a:r>
              <a:rPr lang="ka-GE" sz="1300" dirty="0">
                <a:latin typeface="BPG Rioni" pitchFamily="34" charset="0"/>
              </a:rPr>
              <a:t>ბიბლიოთეკის მოწყობა</a:t>
            </a:r>
          </a:p>
          <a:p>
            <a:pPr marL="341313" indent="-341313" algn="just">
              <a:buFont typeface="Arial" pitchFamily="34" charset="0"/>
              <a:buChar char="•"/>
            </a:pPr>
            <a:endParaRPr lang="ka-GE" sz="1300" dirty="0">
              <a:latin typeface="BPG Rioni" pitchFamily="34" charset="0"/>
            </a:endParaRPr>
          </a:p>
          <a:p>
            <a:pPr marL="341313" indent="-341313" algn="just">
              <a:buFont typeface="Arial" pitchFamily="34" charset="0"/>
              <a:buChar char="•"/>
            </a:pPr>
            <a:r>
              <a:rPr lang="ka-GE" sz="1300" dirty="0">
                <a:latin typeface="BPG Rioni" pitchFamily="34" charset="0"/>
              </a:rPr>
              <a:t>სტამბა </a:t>
            </a:r>
          </a:p>
        </p:txBody>
      </p:sp>
    </p:spTree>
    <p:extLst>
      <p:ext uri="{BB962C8B-B14F-4D97-AF65-F5344CB8AC3E}">
        <p14:creationId xmlns:p14="http://schemas.microsoft.com/office/powerpoint/2010/main" val="289704172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 y="294894"/>
            <a:ext cx="9144000" cy="489204"/>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cstate="print">
            <a:extLst>
              <a:ext uri="{28A0092B-C50C-407E-A947-70E740481C1C}">
                <a14:useLocalDpi xmlns:a14="http://schemas.microsoft.com/office/drawing/2010/main" val="0"/>
              </a:ext>
            </a:extLst>
          </a:blip>
          <a:stretch>
            <a:fillRect/>
          </a:stretch>
        </p:blipFill>
        <p:spPr>
          <a:xfrm>
            <a:off x="7924804" y="184485"/>
            <a:ext cx="710022" cy="710022"/>
          </a:xfrm>
          <a:prstGeom prst="rect">
            <a:avLst/>
          </a:prstGeom>
        </p:spPr>
      </p:pic>
      <p:sp>
        <p:nvSpPr>
          <p:cNvPr id="6" name="Rectangle 5"/>
          <p:cNvSpPr/>
          <p:nvPr/>
        </p:nvSpPr>
        <p:spPr>
          <a:xfrm>
            <a:off x="609600" y="381000"/>
            <a:ext cx="7772400" cy="369332"/>
          </a:xfrm>
          <a:prstGeom prst="rect">
            <a:avLst/>
          </a:prstGeom>
        </p:spPr>
        <p:txBody>
          <a:bodyPr wrap="square">
            <a:spAutoFit/>
          </a:bodyPr>
          <a:lstStyle/>
          <a:p>
            <a:pPr algn="ctr"/>
            <a:r>
              <a:rPr lang="ka-GE" b="1" dirty="0">
                <a:latin typeface="BPG Banner Caps Alpha" pitchFamily="18" charset="0"/>
              </a:rPr>
              <a:t>საგამოცდო ცენტრი</a:t>
            </a:r>
          </a:p>
        </p:txBody>
      </p:sp>
      <p:pic>
        <p:nvPicPr>
          <p:cNvPr id="9" name="Picture 3" descr="d:\NJACHVADZE\Desktop\DzalebiLogo.png"/>
          <p:cNvPicPr>
            <a:picLocks noChangeAspect="1" noChangeArrowheads="1"/>
          </p:cNvPicPr>
          <p:nvPr/>
        </p:nvPicPr>
        <p:blipFill>
          <a:blip cstate="print"/>
          <a:srcRect/>
          <a:stretch>
            <a:fillRect/>
          </a:stretch>
        </p:blipFill>
        <p:spPr bwMode="auto">
          <a:xfrm>
            <a:off x="381004" y="178194"/>
            <a:ext cx="736206" cy="736206"/>
          </a:xfrm>
          <a:prstGeom prst="rect">
            <a:avLst/>
          </a:prstGeom>
          <a:ln>
            <a:noFill/>
          </a:ln>
          <a:effectLst/>
        </p:spPr>
      </p:pic>
      <p:sp>
        <p:nvSpPr>
          <p:cNvPr id="12" name="Rectangle 11"/>
          <p:cNvSpPr/>
          <p:nvPr/>
        </p:nvSpPr>
        <p:spPr>
          <a:xfrm>
            <a:off x="457200" y="1066800"/>
            <a:ext cx="8177626" cy="338554"/>
          </a:xfrm>
          <a:prstGeom prst="rect">
            <a:avLst/>
          </a:prstGeom>
        </p:spPr>
        <p:txBody>
          <a:bodyPr wrap="square">
            <a:spAutoFit/>
          </a:bodyPr>
          <a:lstStyle/>
          <a:p>
            <a:pPr algn="ctr"/>
            <a:r>
              <a:rPr lang="ka-GE" altLang="en-US" sz="1600" b="1" dirty="0">
                <a:latin typeface="BPG Banner Caps Alpha" pitchFamily="18" charset="0"/>
              </a:rPr>
              <a:t>2020 </a:t>
            </a:r>
            <a:r>
              <a:rPr lang="ka-GE" altLang="en-US" sz="1600" b="1" dirty="0" smtClean="0">
                <a:latin typeface="BPG Banner Caps Alpha" pitchFamily="18" charset="0"/>
              </a:rPr>
              <a:t>წელის</a:t>
            </a:r>
            <a:r>
              <a:rPr lang="en-US" altLang="en-US" sz="1600" b="1" dirty="0" smtClean="0">
                <a:latin typeface="BPG Banner Caps Alpha" pitchFamily="18" charset="0"/>
              </a:rPr>
              <a:t> </a:t>
            </a:r>
            <a:r>
              <a:rPr lang="ka-GE" altLang="en-US" sz="1600" b="1" dirty="0" smtClean="0">
                <a:solidFill>
                  <a:schemeClr val="accent2"/>
                </a:solidFill>
                <a:latin typeface="BPG Banner Caps Alpha" pitchFamily="18" charset="0"/>
              </a:rPr>
              <a:t>მნიშნელოვანი</a:t>
            </a:r>
            <a:r>
              <a:rPr lang="ka-GE" altLang="en-US" sz="1600" b="1" dirty="0" smtClean="0">
                <a:latin typeface="BPG Banner Caps Alpha" pitchFamily="18" charset="0"/>
              </a:rPr>
              <a:t> </a:t>
            </a:r>
            <a:r>
              <a:rPr lang="ka-GE" altLang="en-US" sz="1600" b="1" dirty="0">
                <a:latin typeface="BPG Banner Caps Alpha" pitchFamily="18" charset="0"/>
              </a:rPr>
              <a:t>ღონისძიებები</a:t>
            </a:r>
            <a:endParaRPr lang="ka-GE" altLang="en-US" sz="1600" dirty="0">
              <a:latin typeface="BPG Banner Caps Alpha" pitchFamily="18" charset="0"/>
            </a:endParaRPr>
          </a:p>
        </p:txBody>
      </p:sp>
      <p:sp>
        <p:nvSpPr>
          <p:cNvPr id="8" name="TextBox 7"/>
          <p:cNvSpPr txBox="1"/>
          <p:nvPr/>
        </p:nvSpPr>
        <p:spPr>
          <a:xfrm>
            <a:off x="304800" y="1524000"/>
            <a:ext cx="8534400" cy="1169551"/>
          </a:xfrm>
          <a:prstGeom prst="rect">
            <a:avLst/>
          </a:prstGeom>
          <a:noFill/>
        </p:spPr>
        <p:txBody>
          <a:bodyPr wrap="square" rtlCol="0">
            <a:spAutoFit/>
          </a:bodyPr>
          <a:lstStyle/>
          <a:p>
            <a:pPr algn="just"/>
            <a:r>
              <a:rPr lang="ka-GE" sz="1400" dirty="0">
                <a:latin typeface="BPG Rioni" pitchFamily="34" charset="0"/>
              </a:rPr>
              <a:t>შესრულებული</a:t>
            </a:r>
          </a:p>
          <a:p>
            <a:pPr marL="863600" indent="-285750" algn="just">
              <a:buFont typeface="Arial" pitchFamily="34" charset="0"/>
              <a:buChar char="•"/>
            </a:pPr>
            <a:r>
              <a:rPr lang="ka-GE" sz="1400" dirty="0">
                <a:latin typeface="BPG Rioni" pitchFamily="34" charset="0"/>
              </a:rPr>
              <a:t>აკადემიის საჭიროებების მიხედვით როგორც დისტანციურ ასევე დასწრებულ რეჟიმში გამოცდებით უზრუნველყოფა </a:t>
            </a:r>
          </a:p>
          <a:p>
            <a:pPr marL="863600" indent="-285750" algn="just">
              <a:buFont typeface="Arial" pitchFamily="34" charset="0"/>
              <a:buChar char="•"/>
            </a:pPr>
            <a:r>
              <a:rPr lang="ka-GE" sz="1400" dirty="0">
                <a:latin typeface="BPG Rioni" pitchFamily="34" charset="0"/>
              </a:rPr>
              <a:t>თავდაცვის ძალების მოთხოვნების შესაბამსად გამოცდების უზრუნველყოფა დისტანციურ და დასწრებულ რეჟიმში </a:t>
            </a:r>
          </a:p>
        </p:txBody>
      </p:sp>
      <p:sp>
        <p:nvSpPr>
          <p:cNvPr id="13" name="Rectangle 12"/>
          <p:cNvSpPr/>
          <p:nvPr/>
        </p:nvSpPr>
        <p:spPr>
          <a:xfrm>
            <a:off x="457200" y="3297936"/>
            <a:ext cx="8177626" cy="338554"/>
          </a:xfrm>
          <a:prstGeom prst="rect">
            <a:avLst/>
          </a:prstGeom>
        </p:spPr>
        <p:txBody>
          <a:bodyPr wrap="square">
            <a:spAutoFit/>
          </a:bodyPr>
          <a:lstStyle/>
          <a:p>
            <a:pPr algn="ctr"/>
            <a:r>
              <a:rPr lang="ka-GE" altLang="en-US" sz="1600" b="1" dirty="0">
                <a:latin typeface="BPG Banner Caps Alpha" pitchFamily="18" charset="0"/>
              </a:rPr>
              <a:t>2021 </a:t>
            </a:r>
            <a:r>
              <a:rPr lang="ka-GE" altLang="en-US" sz="1600" b="1" dirty="0" smtClean="0">
                <a:latin typeface="BPG Banner Caps Alpha" pitchFamily="18" charset="0"/>
              </a:rPr>
              <a:t>წელის</a:t>
            </a:r>
            <a:r>
              <a:rPr lang="en-US" altLang="en-US" sz="1600" b="1" dirty="0" smtClean="0">
                <a:latin typeface="BPG Banner Caps Alpha" pitchFamily="18" charset="0"/>
              </a:rPr>
              <a:t> </a:t>
            </a:r>
            <a:r>
              <a:rPr lang="ka-GE" altLang="en-US" sz="1600" b="1" dirty="0" smtClean="0">
                <a:solidFill>
                  <a:schemeClr val="accent2"/>
                </a:solidFill>
                <a:latin typeface="BPG Banner Caps Alpha" pitchFamily="18" charset="0"/>
              </a:rPr>
              <a:t>დაგეგმილი</a:t>
            </a:r>
            <a:r>
              <a:rPr lang="ka-GE" altLang="en-US" sz="1600" b="1" dirty="0" smtClean="0">
                <a:latin typeface="BPG Banner Caps Alpha" pitchFamily="18" charset="0"/>
              </a:rPr>
              <a:t> </a:t>
            </a:r>
            <a:r>
              <a:rPr lang="ka-GE" altLang="en-US" sz="1600" b="1" dirty="0">
                <a:latin typeface="BPG Banner Caps Alpha" pitchFamily="18" charset="0"/>
              </a:rPr>
              <a:t>ღონისძიებები</a:t>
            </a:r>
            <a:endParaRPr lang="ka-GE" altLang="en-US" sz="1600" dirty="0">
              <a:latin typeface="BPG Banner Caps Alpha" pitchFamily="18" charset="0"/>
            </a:endParaRPr>
          </a:p>
        </p:txBody>
      </p:sp>
      <p:sp>
        <p:nvSpPr>
          <p:cNvPr id="14" name="TextBox 13"/>
          <p:cNvSpPr txBox="1"/>
          <p:nvPr/>
        </p:nvSpPr>
        <p:spPr>
          <a:xfrm>
            <a:off x="304800" y="3755136"/>
            <a:ext cx="8534400" cy="954107"/>
          </a:xfrm>
          <a:prstGeom prst="rect">
            <a:avLst/>
          </a:prstGeom>
          <a:noFill/>
        </p:spPr>
        <p:txBody>
          <a:bodyPr wrap="square" rtlCol="0">
            <a:spAutoFit/>
          </a:bodyPr>
          <a:lstStyle/>
          <a:p>
            <a:pPr marL="863600" indent="-285750" algn="just">
              <a:buFont typeface="Arial" pitchFamily="34" charset="0"/>
              <a:buChar char="•"/>
            </a:pPr>
            <a:r>
              <a:rPr lang="ka-GE" sz="1400" dirty="0" smtClean="0">
                <a:latin typeface="BPG Rioni" pitchFamily="34" charset="0"/>
              </a:rPr>
              <a:t>დამატებით </a:t>
            </a:r>
            <a:r>
              <a:rPr lang="ka-GE" sz="1400" dirty="0">
                <a:latin typeface="BPG Rioni" pitchFamily="34" charset="0"/>
              </a:rPr>
              <a:t>საგამოცდო აუდიტორიის მოწყობა </a:t>
            </a:r>
          </a:p>
          <a:p>
            <a:pPr marL="863600" indent="-285750" algn="just">
              <a:buFont typeface="Arial" pitchFamily="34" charset="0"/>
              <a:buChar char="•"/>
            </a:pPr>
            <a:endParaRPr lang="ka-GE" sz="1400" dirty="0">
              <a:latin typeface="BPG Rioni" pitchFamily="34" charset="0"/>
            </a:endParaRPr>
          </a:p>
          <a:p>
            <a:pPr marL="863600" indent="-285750" algn="just">
              <a:buFont typeface="Arial" pitchFamily="34" charset="0"/>
              <a:buChar char="•"/>
            </a:pPr>
            <a:r>
              <a:rPr lang="ka-GE" sz="1400" dirty="0">
                <a:latin typeface="BPG Rioni" pitchFamily="34" charset="0"/>
              </a:rPr>
              <a:t>საგამოცდო ელექტრონული პლატფორმის 2020 წლის ანალის და შეფასების შედეგად მოდერნიზება დახვეწვა </a:t>
            </a:r>
          </a:p>
        </p:txBody>
      </p:sp>
    </p:spTree>
    <p:extLst>
      <p:ext uri="{BB962C8B-B14F-4D97-AF65-F5344CB8AC3E}">
        <p14:creationId xmlns:p14="http://schemas.microsoft.com/office/powerpoint/2010/main" val="263147054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 y="294894"/>
            <a:ext cx="9144000" cy="489204"/>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cstate="print">
            <a:extLst>
              <a:ext uri="{28A0092B-C50C-407E-A947-70E740481C1C}">
                <a14:useLocalDpi xmlns:a14="http://schemas.microsoft.com/office/drawing/2010/main" val="0"/>
              </a:ext>
            </a:extLst>
          </a:blip>
          <a:stretch>
            <a:fillRect/>
          </a:stretch>
        </p:blipFill>
        <p:spPr>
          <a:xfrm>
            <a:off x="7924804" y="184485"/>
            <a:ext cx="710022" cy="710022"/>
          </a:xfrm>
          <a:prstGeom prst="rect">
            <a:avLst/>
          </a:prstGeom>
        </p:spPr>
      </p:pic>
      <p:sp>
        <p:nvSpPr>
          <p:cNvPr id="6" name="Rectangle 5"/>
          <p:cNvSpPr/>
          <p:nvPr/>
        </p:nvSpPr>
        <p:spPr>
          <a:xfrm>
            <a:off x="609600" y="381000"/>
            <a:ext cx="7772400" cy="369332"/>
          </a:xfrm>
          <a:prstGeom prst="rect">
            <a:avLst/>
          </a:prstGeom>
        </p:spPr>
        <p:txBody>
          <a:bodyPr wrap="square">
            <a:spAutoFit/>
          </a:bodyPr>
          <a:lstStyle/>
          <a:p>
            <a:pPr algn="ctr"/>
            <a:r>
              <a:rPr lang="ka-GE" b="1" dirty="0">
                <a:latin typeface="BPG Banner Caps Alpha" pitchFamily="18" charset="0"/>
              </a:rPr>
              <a:t>დისტანციური სწავლების ცენტრი</a:t>
            </a:r>
          </a:p>
        </p:txBody>
      </p:sp>
      <p:pic>
        <p:nvPicPr>
          <p:cNvPr id="9" name="Picture 3" descr="d:\NJACHVADZE\Desktop\DzalebiLogo.png"/>
          <p:cNvPicPr>
            <a:picLocks noChangeAspect="1" noChangeArrowheads="1"/>
          </p:cNvPicPr>
          <p:nvPr/>
        </p:nvPicPr>
        <p:blipFill>
          <a:blip cstate="print"/>
          <a:srcRect/>
          <a:stretch>
            <a:fillRect/>
          </a:stretch>
        </p:blipFill>
        <p:spPr bwMode="auto">
          <a:xfrm>
            <a:off x="381004" y="178194"/>
            <a:ext cx="736206" cy="736206"/>
          </a:xfrm>
          <a:prstGeom prst="rect">
            <a:avLst/>
          </a:prstGeom>
          <a:ln>
            <a:noFill/>
          </a:ln>
          <a:effectLst/>
        </p:spPr>
      </p:pic>
      <p:sp>
        <p:nvSpPr>
          <p:cNvPr id="12" name="Rectangle 11"/>
          <p:cNvSpPr/>
          <p:nvPr/>
        </p:nvSpPr>
        <p:spPr>
          <a:xfrm>
            <a:off x="457200" y="1227159"/>
            <a:ext cx="8177626" cy="338554"/>
          </a:xfrm>
          <a:prstGeom prst="rect">
            <a:avLst/>
          </a:prstGeom>
        </p:spPr>
        <p:txBody>
          <a:bodyPr wrap="square">
            <a:spAutoFit/>
          </a:bodyPr>
          <a:lstStyle/>
          <a:p>
            <a:pPr algn="ctr"/>
            <a:r>
              <a:rPr lang="ka-GE" altLang="en-US" sz="1600" b="1" dirty="0">
                <a:latin typeface="BPG Banner Caps Alpha" pitchFamily="18" charset="0"/>
              </a:rPr>
              <a:t>2020 </a:t>
            </a:r>
            <a:r>
              <a:rPr lang="ka-GE" altLang="en-US" sz="1600" b="1" dirty="0" smtClean="0">
                <a:latin typeface="BPG Banner Caps Alpha" pitchFamily="18" charset="0"/>
              </a:rPr>
              <a:t>წელის</a:t>
            </a:r>
            <a:r>
              <a:rPr lang="en-US" altLang="en-US" sz="1600" b="1" dirty="0" smtClean="0">
                <a:latin typeface="BPG Banner Caps Alpha" pitchFamily="18" charset="0"/>
              </a:rPr>
              <a:t> </a:t>
            </a:r>
            <a:r>
              <a:rPr lang="ka-GE" altLang="en-US" sz="1600" b="1" dirty="0" smtClean="0">
                <a:solidFill>
                  <a:schemeClr val="accent2"/>
                </a:solidFill>
                <a:latin typeface="BPG Banner Caps Alpha" pitchFamily="18" charset="0"/>
              </a:rPr>
              <a:t>მნიშნელოვანი</a:t>
            </a:r>
            <a:r>
              <a:rPr lang="ka-GE" altLang="en-US" sz="1600" b="1" dirty="0" smtClean="0">
                <a:latin typeface="BPG Banner Caps Alpha" pitchFamily="18" charset="0"/>
              </a:rPr>
              <a:t> </a:t>
            </a:r>
            <a:r>
              <a:rPr lang="ka-GE" altLang="en-US" sz="1600" b="1" dirty="0">
                <a:latin typeface="BPG Banner Caps Alpha" pitchFamily="18" charset="0"/>
              </a:rPr>
              <a:t>ღონისძიებები</a:t>
            </a:r>
            <a:endParaRPr lang="ka-GE" altLang="en-US" sz="1600" dirty="0">
              <a:latin typeface="BPG Banner Caps Alpha" pitchFamily="18" charset="0"/>
            </a:endParaRPr>
          </a:p>
        </p:txBody>
      </p:sp>
      <p:sp>
        <p:nvSpPr>
          <p:cNvPr id="8" name="TextBox 7"/>
          <p:cNvSpPr txBox="1"/>
          <p:nvPr/>
        </p:nvSpPr>
        <p:spPr>
          <a:xfrm>
            <a:off x="749107" y="1600200"/>
            <a:ext cx="7785294" cy="1384995"/>
          </a:xfrm>
          <a:prstGeom prst="rect">
            <a:avLst/>
          </a:prstGeom>
          <a:noFill/>
        </p:spPr>
        <p:txBody>
          <a:bodyPr wrap="square" rtlCol="0">
            <a:spAutoFit/>
          </a:bodyPr>
          <a:lstStyle/>
          <a:p>
            <a:pPr marL="285750" indent="-285750" algn="just">
              <a:buFont typeface="Arial" pitchFamily="34" charset="0"/>
              <a:buChar char="•"/>
            </a:pPr>
            <a:r>
              <a:rPr lang="ka-GE" sz="1400" dirty="0">
                <a:latin typeface="BPG Rioni" pitchFamily="34" charset="0"/>
              </a:rPr>
              <a:t>განხორციელდა აკადემიის შემადგენლობაში დისტანციური სწავლების ცენტრის ცალკეულ სტრუქტურულ ერთეულად ჩამოყალიბება, რომელმაც უნდა უზრუნველყოს საქართველოს თავდაცვის სამინისტოს და თავდაცვის ძალების დისტანციური სწავლების მოთხოვნების უზრუნველყოფა</a:t>
            </a:r>
            <a:r>
              <a:rPr lang="ka-GE" sz="1400" dirty="0" smtClean="0">
                <a:latin typeface="BPG Rioni" pitchFamily="34" charset="0"/>
              </a:rPr>
              <a:t>.</a:t>
            </a:r>
            <a:endParaRPr lang="en-US" sz="1400" dirty="0" smtClean="0">
              <a:latin typeface="BPG Rioni" pitchFamily="34" charset="0"/>
            </a:endParaRPr>
          </a:p>
          <a:p>
            <a:pPr marL="285750" indent="-285750" algn="just">
              <a:buFont typeface="Arial" pitchFamily="34" charset="0"/>
              <a:buChar char="•"/>
            </a:pPr>
            <a:endParaRPr lang="ka-GE" sz="1400" dirty="0">
              <a:latin typeface="BPG Rioni" pitchFamily="34" charset="0"/>
            </a:endParaRPr>
          </a:p>
          <a:p>
            <a:pPr marL="285750" indent="-285750" algn="just">
              <a:buFont typeface="Arial" pitchFamily="34" charset="0"/>
              <a:buChar char="•"/>
            </a:pPr>
            <a:r>
              <a:rPr lang="ka-GE" sz="1400" dirty="0">
                <a:latin typeface="BPG Rioni" pitchFamily="34" charset="0"/>
              </a:rPr>
              <a:t>შეირჩა პერსონალი და დაკომპლექტდა ცენტრი </a:t>
            </a:r>
            <a:endParaRPr lang="en-US" sz="1400" dirty="0">
              <a:latin typeface="BPG Rioni" pitchFamily="34" charset="0"/>
            </a:endParaRPr>
          </a:p>
        </p:txBody>
      </p:sp>
      <p:sp>
        <p:nvSpPr>
          <p:cNvPr id="13" name="Rectangle 12"/>
          <p:cNvSpPr/>
          <p:nvPr/>
        </p:nvSpPr>
        <p:spPr>
          <a:xfrm>
            <a:off x="457200" y="3467213"/>
            <a:ext cx="8177626" cy="338554"/>
          </a:xfrm>
          <a:prstGeom prst="rect">
            <a:avLst/>
          </a:prstGeom>
        </p:spPr>
        <p:txBody>
          <a:bodyPr wrap="square">
            <a:spAutoFit/>
          </a:bodyPr>
          <a:lstStyle/>
          <a:p>
            <a:pPr algn="ctr"/>
            <a:r>
              <a:rPr lang="ka-GE" altLang="en-US" sz="1600" b="1" dirty="0">
                <a:latin typeface="BPG Banner Caps Alpha" pitchFamily="18" charset="0"/>
              </a:rPr>
              <a:t>2021 </a:t>
            </a:r>
            <a:r>
              <a:rPr lang="ka-GE" altLang="en-US" sz="1600" b="1" dirty="0" smtClean="0">
                <a:latin typeface="BPG Banner Caps Alpha" pitchFamily="18" charset="0"/>
              </a:rPr>
              <a:t>წელის</a:t>
            </a:r>
            <a:r>
              <a:rPr lang="en-US" altLang="en-US" sz="1600" b="1" dirty="0" smtClean="0">
                <a:latin typeface="BPG Banner Caps Alpha" pitchFamily="18" charset="0"/>
              </a:rPr>
              <a:t> </a:t>
            </a:r>
            <a:r>
              <a:rPr lang="ka-GE" altLang="en-US" sz="1600" b="1" dirty="0" smtClean="0">
                <a:solidFill>
                  <a:schemeClr val="accent2"/>
                </a:solidFill>
                <a:latin typeface="BPG Banner Caps Alpha" pitchFamily="18" charset="0"/>
              </a:rPr>
              <a:t>დაგეგმილი</a:t>
            </a:r>
            <a:r>
              <a:rPr lang="ka-GE" altLang="en-US" sz="1600" b="1" dirty="0" smtClean="0">
                <a:latin typeface="BPG Banner Caps Alpha" pitchFamily="18" charset="0"/>
              </a:rPr>
              <a:t> </a:t>
            </a:r>
            <a:r>
              <a:rPr lang="ka-GE" altLang="en-US" sz="1600" b="1" dirty="0">
                <a:latin typeface="BPG Banner Caps Alpha" pitchFamily="18" charset="0"/>
              </a:rPr>
              <a:t>ღონისძიებები</a:t>
            </a:r>
            <a:endParaRPr lang="ka-GE" altLang="en-US" sz="1600" dirty="0">
              <a:latin typeface="BPG Banner Caps Alpha" pitchFamily="18" charset="0"/>
            </a:endParaRPr>
          </a:p>
        </p:txBody>
      </p:sp>
      <p:sp>
        <p:nvSpPr>
          <p:cNvPr id="14" name="TextBox 13"/>
          <p:cNvSpPr txBox="1"/>
          <p:nvPr/>
        </p:nvSpPr>
        <p:spPr>
          <a:xfrm>
            <a:off x="228600" y="3666970"/>
            <a:ext cx="7417385" cy="1384995"/>
          </a:xfrm>
          <a:prstGeom prst="rect">
            <a:avLst/>
          </a:prstGeom>
          <a:noFill/>
        </p:spPr>
        <p:txBody>
          <a:bodyPr wrap="square" rtlCol="0">
            <a:spAutoFit/>
          </a:bodyPr>
          <a:lstStyle/>
          <a:p>
            <a:pPr marL="285750" indent="-285750" algn="just">
              <a:buFont typeface="Arial" pitchFamily="34" charset="0"/>
              <a:buChar char="•"/>
            </a:pPr>
            <a:endParaRPr lang="ka-GE" sz="1400" dirty="0">
              <a:latin typeface="BPG Rioni" pitchFamily="34" charset="0"/>
            </a:endParaRPr>
          </a:p>
          <a:p>
            <a:pPr marL="863600" indent="-285750" algn="just">
              <a:buFont typeface="Arial" pitchFamily="34" charset="0"/>
              <a:buChar char="•"/>
            </a:pPr>
            <a:r>
              <a:rPr lang="ka-GE" sz="1400" dirty="0">
                <a:latin typeface="BPG Rioni" pitchFamily="34" charset="0"/>
              </a:rPr>
              <a:t>ცენტრის შესაბამისი ტექნიკით აღჭურვა</a:t>
            </a:r>
          </a:p>
          <a:p>
            <a:pPr marL="863600" indent="-285750" algn="just">
              <a:buFont typeface="Arial" pitchFamily="34" charset="0"/>
              <a:buChar char="•"/>
            </a:pPr>
            <a:endParaRPr lang="ka-GE" sz="1400" dirty="0">
              <a:latin typeface="BPG Rioni" pitchFamily="34" charset="0"/>
            </a:endParaRPr>
          </a:p>
          <a:p>
            <a:pPr marL="863600" indent="-285750" algn="just">
              <a:buFont typeface="Arial" pitchFamily="34" charset="0"/>
              <a:buChar char="•"/>
            </a:pPr>
            <a:r>
              <a:rPr lang="ka-GE" sz="1400" dirty="0">
                <a:latin typeface="BPG Rioni" pitchFamily="34" charset="0"/>
              </a:rPr>
              <a:t>პერსონალის მომზადება და გადამზადება </a:t>
            </a:r>
          </a:p>
          <a:p>
            <a:pPr marL="863600" indent="-285750" algn="just">
              <a:buFont typeface="Arial" pitchFamily="34" charset="0"/>
              <a:buChar char="•"/>
            </a:pPr>
            <a:endParaRPr lang="ka-GE" sz="1400" dirty="0">
              <a:latin typeface="BPG Rioni" pitchFamily="34" charset="0"/>
            </a:endParaRPr>
          </a:p>
          <a:p>
            <a:pPr marL="863600" indent="-285750" algn="just">
              <a:buFont typeface="Arial" pitchFamily="34" charset="0"/>
              <a:buChar char="•"/>
            </a:pPr>
            <a:r>
              <a:rPr lang="ka-GE" sz="1400" dirty="0">
                <a:latin typeface="BPG Rioni" pitchFamily="34" charset="0"/>
              </a:rPr>
              <a:t>საპილოტე სასწავლო კურსების მომზადება და განხორციელება </a:t>
            </a:r>
          </a:p>
        </p:txBody>
      </p:sp>
    </p:spTree>
    <p:extLst>
      <p:ext uri="{BB962C8B-B14F-4D97-AF65-F5344CB8AC3E}">
        <p14:creationId xmlns:p14="http://schemas.microsoft.com/office/powerpoint/2010/main" val="260241026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 y="294894"/>
            <a:ext cx="9144000" cy="489204"/>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cstate="print">
            <a:extLst>
              <a:ext uri="{28A0092B-C50C-407E-A947-70E740481C1C}">
                <a14:useLocalDpi xmlns:a14="http://schemas.microsoft.com/office/drawing/2010/main" val="0"/>
              </a:ext>
            </a:extLst>
          </a:blip>
          <a:stretch>
            <a:fillRect/>
          </a:stretch>
        </p:blipFill>
        <p:spPr>
          <a:xfrm>
            <a:off x="7924804" y="184485"/>
            <a:ext cx="710022" cy="710022"/>
          </a:xfrm>
          <a:prstGeom prst="rect">
            <a:avLst/>
          </a:prstGeom>
        </p:spPr>
      </p:pic>
      <p:sp>
        <p:nvSpPr>
          <p:cNvPr id="6" name="Rectangle 5"/>
          <p:cNvSpPr/>
          <p:nvPr/>
        </p:nvSpPr>
        <p:spPr>
          <a:xfrm>
            <a:off x="609600" y="381000"/>
            <a:ext cx="7772400" cy="369332"/>
          </a:xfrm>
          <a:prstGeom prst="rect">
            <a:avLst/>
          </a:prstGeom>
        </p:spPr>
        <p:txBody>
          <a:bodyPr wrap="square">
            <a:spAutoFit/>
          </a:bodyPr>
          <a:lstStyle/>
          <a:p>
            <a:pPr algn="ctr"/>
            <a:r>
              <a:rPr lang="ka-GE" b="1" dirty="0">
                <a:latin typeface="BPG Banner Caps Alpha" pitchFamily="18" charset="0"/>
              </a:rPr>
              <a:t>ხარისხის უზრუნველყოფის სამსახური</a:t>
            </a:r>
          </a:p>
        </p:txBody>
      </p:sp>
      <p:pic>
        <p:nvPicPr>
          <p:cNvPr id="9" name="Picture 3" descr="d:\NJACHVADZE\Desktop\DzalebiLogo.png"/>
          <p:cNvPicPr>
            <a:picLocks noChangeAspect="1" noChangeArrowheads="1"/>
          </p:cNvPicPr>
          <p:nvPr/>
        </p:nvPicPr>
        <p:blipFill>
          <a:blip cstate="print"/>
          <a:srcRect/>
          <a:stretch>
            <a:fillRect/>
          </a:stretch>
        </p:blipFill>
        <p:spPr bwMode="auto">
          <a:xfrm>
            <a:off x="381004" y="178194"/>
            <a:ext cx="736206" cy="736206"/>
          </a:xfrm>
          <a:prstGeom prst="rect">
            <a:avLst/>
          </a:prstGeom>
          <a:ln>
            <a:noFill/>
          </a:ln>
          <a:effectLst/>
        </p:spPr>
      </p:pic>
      <p:sp>
        <p:nvSpPr>
          <p:cNvPr id="15" name="TextBox 14"/>
          <p:cNvSpPr txBox="1"/>
          <p:nvPr/>
        </p:nvSpPr>
        <p:spPr>
          <a:xfrm>
            <a:off x="609600" y="1303611"/>
            <a:ext cx="8077200" cy="1523494"/>
          </a:xfrm>
          <a:prstGeom prst="rect">
            <a:avLst/>
          </a:prstGeom>
          <a:noFill/>
        </p:spPr>
        <p:txBody>
          <a:bodyPr wrap="square" rtlCol="0">
            <a:spAutoFit/>
          </a:bodyPr>
          <a:lstStyle/>
          <a:p>
            <a:pPr marL="342900" lvl="0" indent="-342900">
              <a:spcAft>
                <a:spcPts val="600"/>
              </a:spcAft>
              <a:buFont typeface="+mj-lt"/>
              <a:buAutoNum type="arabicPeriod"/>
            </a:pPr>
            <a:r>
              <a:rPr lang="ka-GE" sz="1300" dirty="0" smtClean="0">
                <a:latin typeface="BPG Rioni" pitchFamily="34" charset="0"/>
              </a:rPr>
              <a:t>სამხედრო და აკადემიური საგანმანათლებლო პროგრამების და მათში შემავალი სასწავლო კურსების/მოდულების დადგენილ სტანდარტებთან თავსებადობის უზრუნველყოფა/ექსპერტიზა.</a:t>
            </a:r>
          </a:p>
          <a:p>
            <a:pPr marL="342900" lvl="0" indent="-342900">
              <a:spcAft>
                <a:spcPts val="600"/>
              </a:spcAft>
              <a:buFont typeface="+mj-lt"/>
              <a:buAutoNum type="arabicPeriod"/>
            </a:pPr>
            <a:r>
              <a:rPr lang="ka-GE" sz="1300" dirty="0" smtClean="0">
                <a:latin typeface="BPG Rioni" pitchFamily="34" charset="0"/>
              </a:rPr>
              <a:t>სწავლების ხარისხის ამაღლების მიზნით დაიგეგმა და განხორციელდა კვლევები, გაანალიზდა შედეგები და მომზადდა რეკომენდაციები, მოხდა მათი წარდგენა;</a:t>
            </a:r>
          </a:p>
          <a:p>
            <a:pPr marL="342900" lvl="0" indent="-342900">
              <a:spcAft>
                <a:spcPts val="600"/>
              </a:spcAft>
              <a:buFont typeface="+mj-lt"/>
              <a:buAutoNum type="arabicPeriod"/>
            </a:pPr>
            <a:r>
              <a:rPr lang="ka-GE" sz="1300" dirty="0" smtClean="0">
                <a:latin typeface="BPG Rioni" pitchFamily="34" charset="0"/>
              </a:rPr>
              <a:t>მზადება 2022 წლის ავტორიზაციისთვის;</a:t>
            </a:r>
          </a:p>
          <a:p>
            <a:pPr marL="342900" lvl="0" indent="-342900">
              <a:spcAft>
                <a:spcPts val="600"/>
              </a:spcAft>
              <a:buFont typeface="+mj-lt"/>
              <a:buAutoNum type="arabicPeriod"/>
            </a:pPr>
            <a:r>
              <a:rPr lang="ka-GE" sz="1300" dirty="0" smtClean="0">
                <a:latin typeface="BPG Rioni" pitchFamily="34" charset="0"/>
              </a:rPr>
              <a:t>სხვა მნიშვნელოვანი ღონისძიებები.</a:t>
            </a:r>
            <a:endParaRPr lang="ka-GE" sz="1300" dirty="0">
              <a:latin typeface="BPG Rioni" pitchFamily="34" charset="0"/>
            </a:endParaRPr>
          </a:p>
        </p:txBody>
      </p:sp>
      <p:sp>
        <p:nvSpPr>
          <p:cNvPr id="16" name="Rectangle 15"/>
          <p:cNvSpPr/>
          <p:nvPr/>
        </p:nvSpPr>
        <p:spPr>
          <a:xfrm>
            <a:off x="457200" y="914400"/>
            <a:ext cx="8177626" cy="338554"/>
          </a:xfrm>
          <a:prstGeom prst="rect">
            <a:avLst/>
          </a:prstGeom>
        </p:spPr>
        <p:txBody>
          <a:bodyPr wrap="square">
            <a:spAutoFit/>
          </a:bodyPr>
          <a:lstStyle/>
          <a:p>
            <a:pPr algn="ctr"/>
            <a:r>
              <a:rPr lang="ka-GE" sz="1600" b="1" dirty="0">
                <a:latin typeface="BPG Banner Caps Alpha" pitchFamily="18" charset="0"/>
              </a:rPr>
              <a:t>2020 წელს განხორციელებული ღონისძიებები</a:t>
            </a:r>
          </a:p>
        </p:txBody>
      </p:sp>
      <p:sp>
        <p:nvSpPr>
          <p:cNvPr id="10" name="TextBox 9"/>
          <p:cNvSpPr txBox="1"/>
          <p:nvPr/>
        </p:nvSpPr>
        <p:spPr>
          <a:xfrm>
            <a:off x="609600" y="3742011"/>
            <a:ext cx="8077200" cy="2831544"/>
          </a:xfrm>
          <a:prstGeom prst="rect">
            <a:avLst/>
          </a:prstGeom>
          <a:noFill/>
        </p:spPr>
        <p:txBody>
          <a:bodyPr wrap="square" rtlCol="0">
            <a:spAutoFit/>
          </a:bodyPr>
          <a:lstStyle/>
          <a:p>
            <a:pPr marL="285750" indent="-285750" algn="just">
              <a:spcAft>
                <a:spcPts val="600"/>
              </a:spcAft>
              <a:buFont typeface="Arial" pitchFamily="34" charset="0"/>
              <a:buChar char="•"/>
              <a:defRPr/>
            </a:pPr>
            <a:r>
              <a:rPr lang="ka-GE" sz="1300" dirty="0">
                <a:latin typeface="BPG Rioni" pitchFamily="34" charset="0"/>
                <a:cs typeface="Times New Roman" pitchFamily="18" charset="0"/>
              </a:rPr>
              <a:t> 2022 წლის ავტორიზაციის პირობების შემოწმების მიზნით თვითშეფასების ანგარიშის, მასზე თანდართული დოკუმენტაციის შესამუშავება/განახლება/თავმოყრა;</a:t>
            </a:r>
          </a:p>
          <a:p>
            <a:pPr marL="285750" indent="-285750" algn="just">
              <a:spcAft>
                <a:spcPts val="600"/>
              </a:spcAft>
              <a:buFont typeface="Arial" pitchFamily="34" charset="0"/>
              <a:buChar char="•"/>
              <a:defRPr/>
            </a:pPr>
            <a:r>
              <a:rPr lang="ka-GE" sz="1300" dirty="0">
                <a:latin typeface="BPG Rioni" pitchFamily="34" charset="0"/>
                <a:cs typeface="Times New Roman" pitchFamily="18" charset="0"/>
              </a:rPr>
              <a:t>ავტორიზაცია/აკრედიტაციის სამუშაო ჯგუფების მუშაობის მონიტრინგი;</a:t>
            </a:r>
            <a:endParaRPr lang="en-US" sz="1300" dirty="0">
              <a:latin typeface="BPG Rioni" pitchFamily="34" charset="0"/>
              <a:cs typeface="Times New Roman" pitchFamily="18" charset="0"/>
            </a:endParaRPr>
          </a:p>
          <a:p>
            <a:pPr marL="285750" indent="-285750" algn="just">
              <a:spcAft>
                <a:spcPts val="600"/>
              </a:spcAft>
              <a:buFont typeface="Arial" pitchFamily="34" charset="0"/>
              <a:buChar char="•"/>
            </a:pPr>
            <a:r>
              <a:rPr lang="ka-GE" sz="1300" dirty="0">
                <a:latin typeface="BPG Rioni" pitchFamily="34" charset="0"/>
                <a:cs typeface="Times New Roman" pitchFamily="18" charset="0"/>
              </a:rPr>
              <a:t>საბაკალავრო და სამაგისტრო საგანმანათლებლო პროგრამების მოდიფიცირება/დახვეწა;</a:t>
            </a:r>
          </a:p>
          <a:p>
            <a:pPr marL="285750" indent="-285750" algn="just">
              <a:spcAft>
                <a:spcPts val="600"/>
              </a:spcAft>
              <a:buFont typeface="Arial" pitchFamily="34" charset="0"/>
              <a:buChar char="•"/>
              <a:defRPr/>
            </a:pPr>
            <a:r>
              <a:rPr lang="ka-GE" sz="1300" dirty="0">
                <a:latin typeface="BPG Rioni" pitchFamily="34" charset="0"/>
                <a:cs typeface="Times New Roman" pitchFamily="18" charset="0"/>
              </a:rPr>
              <a:t>მზადება უსაფრთხოების კვლევების  და ეროვნული რესურსების მართვის სამაგისტრო პროგრამების აკრედიტაციისთვის;</a:t>
            </a:r>
          </a:p>
          <a:p>
            <a:pPr marL="285750" indent="-285750" algn="just">
              <a:spcAft>
                <a:spcPts val="600"/>
              </a:spcAft>
              <a:buFont typeface="Arial" pitchFamily="34" charset="0"/>
              <a:buChar char="•"/>
              <a:defRPr/>
            </a:pPr>
            <a:r>
              <a:rPr lang="ka-GE" sz="1300" dirty="0">
                <a:latin typeface="BPG Rioni" pitchFamily="34" charset="0"/>
                <a:cs typeface="Times New Roman" pitchFamily="18" charset="0"/>
              </a:rPr>
              <a:t>აკრედიტაციისა და ავტორიზაციის სტანდარტების თაობაზე მოდულის შექმნა და ტრენინგების განხორციელება;</a:t>
            </a:r>
          </a:p>
          <a:p>
            <a:pPr marL="285750" indent="-285750" algn="just">
              <a:spcAft>
                <a:spcPts val="600"/>
              </a:spcAft>
              <a:buFont typeface="Arial" pitchFamily="34" charset="0"/>
              <a:buChar char="•"/>
              <a:defRPr/>
            </a:pPr>
            <a:r>
              <a:rPr lang="ka-GE" sz="1300" dirty="0">
                <a:latin typeface="BPG Rioni" pitchFamily="34" charset="0"/>
                <a:cs typeface="Times New Roman" pitchFamily="18" charset="0"/>
              </a:rPr>
              <a:t>აკადემიურ საბჭოზე დასამტიცებელი დოკუმენტაციის რევიზია;</a:t>
            </a:r>
          </a:p>
          <a:p>
            <a:pPr marL="285750" indent="-285750" algn="just">
              <a:spcAft>
                <a:spcPts val="600"/>
              </a:spcAft>
              <a:buFont typeface="Arial" pitchFamily="34" charset="0"/>
              <a:buChar char="•"/>
              <a:defRPr/>
            </a:pPr>
            <a:r>
              <a:rPr lang="ka-GE" sz="1300" dirty="0">
                <a:latin typeface="BPG Rioni" pitchFamily="34" charset="0"/>
                <a:cs typeface="Times New Roman" pitchFamily="18" charset="0"/>
              </a:rPr>
              <a:t>ჩატარებული კვლევების იდენტიფიცირება, კითხვარების რევიზია.</a:t>
            </a:r>
            <a:endParaRPr lang="ru-RU" sz="1300" dirty="0">
              <a:latin typeface="Sylfaen" pitchFamily="18" charset="0"/>
              <a:cs typeface="Times New Roman" pitchFamily="18" charset="0"/>
            </a:endParaRPr>
          </a:p>
          <a:p>
            <a:pPr marL="285750" indent="-285750" algn="just">
              <a:spcAft>
                <a:spcPts val="600"/>
              </a:spcAft>
              <a:buFont typeface="Arial" pitchFamily="34" charset="0"/>
              <a:buChar char="•"/>
              <a:defRPr/>
            </a:pPr>
            <a:endParaRPr lang="ka-GE" sz="1300" b="1" dirty="0">
              <a:latin typeface="BPG Rioni" pitchFamily="34" charset="0"/>
              <a:cs typeface="Times New Roman" pitchFamily="18" charset="0"/>
            </a:endParaRPr>
          </a:p>
        </p:txBody>
      </p:sp>
      <p:sp>
        <p:nvSpPr>
          <p:cNvPr id="13" name="Rectangle 12"/>
          <p:cNvSpPr/>
          <p:nvPr/>
        </p:nvSpPr>
        <p:spPr>
          <a:xfrm>
            <a:off x="457200" y="3352800"/>
            <a:ext cx="8177626" cy="338554"/>
          </a:xfrm>
          <a:prstGeom prst="rect">
            <a:avLst/>
          </a:prstGeom>
        </p:spPr>
        <p:txBody>
          <a:bodyPr wrap="square">
            <a:spAutoFit/>
          </a:bodyPr>
          <a:lstStyle/>
          <a:p>
            <a:pPr algn="ctr"/>
            <a:r>
              <a:rPr lang="ka-GE" sz="1600" b="1" dirty="0">
                <a:latin typeface="BPG Banner Caps Alpha" pitchFamily="18" charset="0"/>
              </a:rPr>
              <a:t>მიმდინარე  ღონისძიებები</a:t>
            </a:r>
          </a:p>
        </p:txBody>
      </p:sp>
    </p:spTree>
    <p:extLst>
      <p:ext uri="{BB962C8B-B14F-4D97-AF65-F5344CB8AC3E}">
        <p14:creationId xmlns:p14="http://schemas.microsoft.com/office/powerpoint/2010/main" val="82963259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 y="294894"/>
            <a:ext cx="9144000" cy="489204"/>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cstate="print">
            <a:extLst>
              <a:ext uri="{28A0092B-C50C-407E-A947-70E740481C1C}">
                <a14:useLocalDpi xmlns:a14="http://schemas.microsoft.com/office/drawing/2010/main" val="0"/>
              </a:ext>
            </a:extLst>
          </a:blip>
          <a:stretch>
            <a:fillRect/>
          </a:stretch>
        </p:blipFill>
        <p:spPr>
          <a:xfrm>
            <a:off x="7924804" y="184485"/>
            <a:ext cx="710022" cy="710022"/>
          </a:xfrm>
          <a:prstGeom prst="rect">
            <a:avLst/>
          </a:prstGeom>
        </p:spPr>
      </p:pic>
      <p:sp>
        <p:nvSpPr>
          <p:cNvPr id="6" name="Rectangle 5"/>
          <p:cNvSpPr/>
          <p:nvPr/>
        </p:nvSpPr>
        <p:spPr>
          <a:xfrm>
            <a:off x="609600" y="381000"/>
            <a:ext cx="7772400" cy="369332"/>
          </a:xfrm>
          <a:prstGeom prst="rect">
            <a:avLst/>
          </a:prstGeom>
        </p:spPr>
        <p:txBody>
          <a:bodyPr wrap="square">
            <a:spAutoFit/>
          </a:bodyPr>
          <a:lstStyle/>
          <a:p>
            <a:pPr algn="ctr"/>
            <a:r>
              <a:rPr lang="ka-GE" b="1" dirty="0">
                <a:latin typeface="BPG Banner Caps Alpha" pitchFamily="18" charset="0"/>
              </a:rPr>
              <a:t>ხარისხის უზრუნველყოფის სამსახური</a:t>
            </a:r>
          </a:p>
        </p:txBody>
      </p:sp>
      <p:pic>
        <p:nvPicPr>
          <p:cNvPr id="9" name="Picture 3" descr="d:\NJACHVADZE\Desktop\DzalebiLogo.png"/>
          <p:cNvPicPr>
            <a:picLocks noChangeAspect="1" noChangeArrowheads="1"/>
          </p:cNvPicPr>
          <p:nvPr/>
        </p:nvPicPr>
        <p:blipFill>
          <a:blip cstate="print"/>
          <a:srcRect/>
          <a:stretch>
            <a:fillRect/>
          </a:stretch>
        </p:blipFill>
        <p:spPr bwMode="auto">
          <a:xfrm>
            <a:off x="381004" y="178194"/>
            <a:ext cx="736206" cy="736206"/>
          </a:xfrm>
          <a:prstGeom prst="rect">
            <a:avLst/>
          </a:prstGeom>
          <a:ln>
            <a:noFill/>
          </a:ln>
          <a:effectLst/>
        </p:spPr>
      </p:pic>
      <p:sp>
        <p:nvSpPr>
          <p:cNvPr id="15" name="TextBox 14"/>
          <p:cNvSpPr txBox="1"/>
          <p:nvPr/>
        </p:nvSpPr>
        <p:spPr>
          <a:xfrm>
            <a:off x="609600" y="1303611"/>
            <a:ext cx="8077200" cy="3385542"/>
          </a:xfrm>
          <a:prstGeom prst="rect">
            <a:avLst/>
          </a:prstGeom>
          <a:noFill/>
        </p:spPr>
        <p:txBody>
          <a:bodyPr wrap="square" rtlCol="0">
            <a:spAutoFit/>
          </a:bodyPr>
          <a:lstStyle/>
          <a:p>
            <a:pPr marL="285750" indent="-285750" algn="just">
              <a:spcAft>
                <a:spcPts val="600"/>
              </a:spcAft>
              <a:buFont typeface="Arial" pitchFamily="34" charset="0"/>
              <a:buChar char="•"/>
              <a:defRPr/>
            </a:pPr>
            <a:r>
              <a:rPr lang="ka-GE" sz="1300" dirty="0">
                <a:latin typeface="BPG Rioni" pitchFamily="34" charset="0"/>
                <a:cs typeface="Times New Roman" pitchFamily="18" charset="0"/>
              </a:rPr>
              <a:t> 2022 წლის ავტორიზაციისთვის მზადება (თვითშეფასება, დოკუმენტაციის თავმოყრა და რევიზია, სამუშაო ჯგუფის მონიტორინგი).</a:t>
            </a:r>
          </a:p>
          <a:p>
            <a:pPr marL="285750" indent="-285750" algn="just">
              <a:spcAft>
                <a:spcPts val="600"/>
              </a:spcAft>
              <a:buFont typeface="Arial" pitchFamily="34" charset="0"/>
              <a:buChar char="•"/>
              <a:defRPr/>
            </a:pPr>
            <a:r>
              <a:rPr lang="ka-GE" sz="1300" dirty="0">
                <a:latin typeface="BPG Rioni" pitchFamily="34" charset="0"/>
                <a:cs typeface="Times New Roman" pitchFamily="18" charset="0"/>
              </a:rPr>
              <a:t>ავტორიზაციის და აკრედიტაციის ექსპერტთა ჯგუფის და საბჭოების დასკვნების ანალიზი;</a:t>
            </a:r>
          </a:p>
          <a:p>
            <a:pPr marL="285750" indent="-285750" algn="just">
              <a:spcAft>
                <a:spcPts val="600"/>
              </a:spcAft>
              <a:buFont typeface="Arial" pitchFamily="34" charset="0"/>
              <a:buChar char="•"/>
              <a:defRPr/>
            </a:pPr>
            <a:r>
              <a:rPr lang="ka-GE" sz="1300" dirty="0">
                <a:latin typeface="BPG Rioni" pitchFamily="34" charset="0"/>
                <a:cs typeface="Times New Roman" pitchFamily="18" charset="0"/>
              </a:rPr>
              <a:t>საუკეთესო პრაქტიკების მოძიება ავტორიზაციის და აკრედიტაციის დასვნებში. საერთაშორისო პრაქტიკის მიმოხილვა თვითშეფასების შედგენის თვალსაზრისით;</a:t>
            </a:r>
          </a:p>
          <a:p>
            <a:pPr marL="285750" indent="-285750" algn="just">
              <a:spcAft>
                <a:spcPts val="600"/>
              </a:spcAft>
              <a:buFont typeface="Arial" pitchFamily="34" charset="0"/>
              <a:buChar char="•"/>
              <a:defRPr/>
            </a:pPr>
            <a:r>
              <a:rPr lang="ka-GE" sz="1300" dirty="0">
                <a:latin typeface="BPG Rioni" pitchFamily="34" charset="0"/>
                <a:cs typeface="Times New Roman" pitchFamily="18" charset="0"/>
              </a:rPr>
              <a:t>საბაკალავრო და სამაგისტრო საგანმანათლებლო პროგრამების მოდიფიცირება/დახვეწა;</a:t>
            </a:r>
          </a:p>
          <a:p>
            <a:pPr marL="285750" indent="-285750" algn="just">
              <a:spcAft>
                <a:spcPts val="600"/>
              </a:spcAft>
              <a:buFont typeface="Arial" pitchFamily="34" charset="0"/>
              <a:buChar char="•"/>
              <a:defRPr/>
            </a:pPr>
            <a:r>
              <a:rPr lang="ka-GE" sz="1300" dirty="0">
                <a:latin typeface="BPG Rioni" pitchFamily="34" charset="0"/>
                <a:cs typeface="Times New Roman" pitchFamily="18" charset="0"/>
              </a:rPr>
              <a:t>მზადება უსაფრთხოების კვლევების  და ეროვნული რესურსების მართვის სამაგისტრო პროგრამების აკრედიტაციისთვის; 3 წლიანი თვითშეფასება.</a:t>
            </a:r>
          </a:p>
          <a:p>
            <a:pPr marL="285750" indent="-285750" algn="just">
              <a:spcAft>
                <a:spcPts val="600"/>
              </a:spcAft>
              <a:buFont typeface="Arial" pitchFamily="34" charset="0"/>
              <a:buChar char="•"/>
              <a:defRPr/>
            </a:pPr>
            <a:r>
              <a:rPr lang="ka-GE" sz="1300" dirty="0">
                <a:latin typeface="BPG Rioni" pitchFamily="34" charset="0"/>
                <a:cs typeface="Times New Roman" pitchFamily="18" charset="0"/>
              </a:rPr>
              <a:t>ტრენინგები;</a:t>
            </a:r>
          </a:p>
          <a:p>
            <a:pPr marL="285750" indent="-285750" algn="just">
              <a:spcAft>
                <a:spcPts val="600"/>
              </a:spcAft>
              <a:buFont typeface="Arial" pitchFamily="34" charset="0"/>
              <a:buChar char="•"/>
              <a:defRPr/>
            </a:pPr>
            <a:r>
              <a:rPr lang="ka-GE" sz="1300" dirty="0">
                <a:latin typeface="BPG Rioni" pitchFamily="34" charset="0"/>
                <a:cs typeface="Times New Roman" pitchFamily="18" charset="0"/>
              </a:rPr>
              <a:t>კვლევების განხორციელება;</a:t>
            </a:r>
          </a:p>
          <a:p>
            <a:pPr marL="285750" indent="-285750" algn="just">
              <a:spcAft>
                <a:spcPts val="600"/>
              </a:spcAft>
              <a:buFont typeface="Arial" pitchFamily="34" charset="0"/>
              <a:buChar char="•"/>
              <a:defRPr/>
            </a:pPr>
            <a:r>
              <a:rPr lang="ka-GE" sz="1300" dirty="0">
                <a:latin typeface="BPG Rioni" pitchFamily="34" charset="0"/>
                <a:cs typeface="Times New Roman" pitchFamily="18" charset="0"/>
              </a:rPr>
              <a:t>მონიტორინგი;</a:t>
            </a:r>
          </a:p>
          <a:p>
            <a:pPr marL="285750" indent="-285750" algn="just">
              <a:spcAft>
                <a:spcPts val="600"/>
              </a:spcAft>
              <a:buFont typeface="Arial" pitchFamily="34" charset="0"/>
              <a:buChar char="•"/>
              <a:defRPr/>
            </a:pPr>
            <a:r>
              <a:rPr lang="ka-GE" sz="1300" dirty="0">
                <a:latin typeface="BPG Rioni" pitchFamily="34" charset="0"/>
                <a:cs typeface="Times New Roman" pitchFamily="18" charset="0"/>
              </a:rPr>
              <a:t>კვლევითი კომპონენტის განვითარების ხელშეწყობა. </a:t>
            </a:r>
          </a:p>
          <a:p>
            <a:pPr marL="285750" indent="-285750" algn="just">
              <a:spcAft>
                <a:spcPts val="600"/>
              </a:spcAft>
              <a:buFont typeface="Arial" pitchFamily="34" charset="0"/>
              <a:buChar char="•"/>
              <a:defRPr/>
            </a:pPr>
            <a:endParaRPr lang="ka-GE" sz="1300" b="1" dirty="0">
              <a:latin typeface="BPG Rioni" pitchFamily="34" charset="0"/>
              <a:cs typeface="Times New Roman" pitchFamily="18" charset="0"/>
            </a:endParaRPr>
          </a:p>
        </p:txBody>
      </p:sp>
      <p:sp>
        <p:nvSpPr>
          <p:cNvPr id="16" name="Rectangle 15"/>
          <p:cNvSpPr/>
          <p:nvPr/>
        </p:nvSpPr>
        <p:spPr>
          <a:xfrm>
            <a:off x="457200" y="914400"/>
            <a:ext cx="8177626" cy="338554"/>
          </a:xfrm>
          <a:prstGeom prst="rect">
            <a:avLst/>
          </a:prstGeom>
        </p:spPr>
        <p:txBody>
          <a:bodyPr wrap="square">
            <a:spAutoFit/>
          </a:bodyPr>
          <a:lstStyle/>
          <a:p>
            <a:pPr algn="ctr"/>
            <a:r>
              <a:rPr lang="ka-GE" sz="1600" b="1" dirty="0">
                <a:latin typeface="BPG Banner Caps Alpha" pitchFamily="18" charset="0"/>
              </a:rPr>
              <a:t>2021 წელს  დაგეგმილი  ღონისძიებები</a:t>
            </a:r>
          </a:p>
        </p:txBody>
      </p:sp>
      <p:sp>
        <p:nvSpPr>
          <p:cNvPr id="11" name="TextBox 10"/>
          <p:cNvSpPr txBox="1"/>
          <p:nvPr/>
        </p:nvSpPr>
        <p:spPr>
          <a:xfrm>
            <a:off x="609600" y="5049213"/>
            <a:ext cx="8077200" cy="2092881"/>
          </a:xfrm>
          <a:prstGeom prst="rect">
            <a:avLst/>
          </a:prstGeom>
          <a:noFill/>
        </p:spPr>
        <p:txBody>
          <a:bodyPr wrap="square" rtlCol="0">
            <a:spAutoFit/>
          </a:bodyPr>
          <a:lstStyle/>
          <a:p>
            <a:pPr lvl="0" algn="just" fontAlgn="base">
              <a:lnSpc>
                <a:spcPct val="150000"/>
              </a:lnSpc>
              <a:spcBef>
                <a:spcPct val="0"/>
              </a:spcBef>
              <a:spcAft>
                <a:spcPct val="0"/>
              </a:spcAft>
            </a:pPr>
            <a:r>
              <a:rPr lang="ka-GE" sz="1300" dirty="0">
                <a:latin typeface="BPG Rioni" pitchFamily="34" charset="0"/>
                <a:ea typeface="Times New Roman" pitchFamily="18" charset="0"/>
                <a:cs typeface="Arial" pitchFamily="34" charset="0"/>
              </a:rPr>
              <a:t>ეროვნული რესურსების მართვის სწავლის სფეროების კლასიფიკატორში დამატება (დროის ფაქტორი);</a:t>
            </a:r>
          </a:p>
          <a:p>
            <a:pPr lvl="0" algn="just" fontAlgn="base">
              <a:lnSpc>
                <a:spcPct val="150000"/>
              </a:lnSpc>
              <a:spcBef>
                <a:spcPct val="0"/>
              </a:spcBef>
              <a:spcAft>
                <a:spcPct val="0"/>
              </a:spcAft>
            </a:pPr>
            <a:r>
              <a:rPr lang="ka-GE" sz="1300" dirty="0">
                <a:latin typeface="BPG Rioni" pitchFamily="34" charset="0"/>
                <a:ea typeface="Times New Roman" pitchFamily="18" charset="0"/>
                <a:cs typeface="Arial" pitchFamily="34" charset="0"/>
              </a:rPr>
              <a:t>მზადება ავტორიზაციისთვის (დოკუმენტების ელექტრონულ პლატფორმაზე განთავსება, დოკუმენტების შექმნა/მოდიფიცირება); </a:t>
            </a:r>
          </a:p>
          <a:p>
            <a:pPr algn="just" fontAlgn="base">
              <a:lnSpc>
                <a:spcPct val="150000"/>
              </a:lnSpc>
              <a:spcBef>
                <a:spcPct val="0"/>
              </a:spcBef>
              <a:spcAft>
                <a:spcPct val="0"/>
              </a:spcAft>
            </a:pPr>
            <a:r>
              <a:rPr lang="ka-GE" sz="1300" dirty="0">
                <a:latin typeface="BPG Rioni" pitchFamily="34" charset="0"/>
                <a:ea typeface="Times New Roman" pitchFamily="18" charset="0"/>
                <a:cs typeface="Arial" pitchFamily="34" charset="0"/>
              </a:rPr>
              <a:t>პანდემიით გამოწვეული დისკომფორტი - შეფასების სისტემა, პრაქტიკული სამუშაოების განხორციელება (ინფორმატიკა, მექანიკის ინჟინერია).</a:t>
            </a:r>
          </a:p>
          <a:p>
            <a:pPr algn="just" fontAlgn="base">
              <a:lnSpc>
                <a:spcPct val="150000"/>
              </a:lnSpc>
              <a:spcBef>
                <a:spcPct val="0"/>
              </a:spcBef>
              <a:spcAft>
                <a:spcPct val="0"/>
              </a:spcAft>
            </a:pPr>
            <a:r>
              <a:rPr lang="ka-GE" sz="1300" dirty="0">
                <a:latin typeface="BPG Rioni" pitchFamily="34" charset="0"/>
                <a:ea typeface="Times New Roman" pitchFamily="18" charset="0"/>
                <a:cs typeface="Arial" pitchFamily="34" charset="0"/>
              </a:rPr>
              <a:t>სამეცნიერო - კვლევითი კომპონენტი.</a:t>
            </a:r>
          </a:p>
          <a:p>
            <a:pPr lvl="0" algn="just" fontAlgn="base">
              <a:spcBef>
                <a:spcPct val="0"/>
              </a:spcBef>
              <a:spcAft>
                <a:spcPct val="0"/>
              </a:spcAft>
            </a:pPr>
            <a:endParaRPr lang="ka-GE" sz="1300" b="1" dirty="0">
              <a:latin typeface="BPG Rioni" pitchFamily="34" charset="0"/>
              <a:ea typeface="Times New Roman" pitchFamily="18" charset="0"/>
              <a:cs typeface="Arial" pitchFamily="34" charset="0"/>
            </a:endParaRPr>
          </a:p>
        </p:txBody>
      </p:sp>
      <p:sp>
        <p:nvSpPr>
          <p:cNvPr id="12" name="Rectangle 11"/>
          <p:cNvSpPr/>
          <p:nvPr/>
        </p:nvSpPr>
        <p:spPr>
          <a:xfrm>
            <a:off x="457200" y="4660002"/>
            <a:ext cx="8177626" cy="338554"/>
          </a:xfrm>
          <a:prstGeom prst="rect">
            <a:avLst/>
          </a:prstGeom>
        </p:spPr>
        <p:txBody>
          <a:bodyPr wrap="square">
            <a:spAutoFit/>
          </a:bodyPr>
          <a:lstStyle/>
          <a:p>
            <a:pPr lvl="0" algn="ctr" fontAlgn="base">
              <a:spcBef>
                <a:spcPct val="0"/>
              </a:spcBef>
              <a:spcAft>
                <a:spcPct val="0"/>
              </a:spcAft>
            </a:pPr>
            <a:r>
              <a:rPr lang="ka-GE" sz="1600" b="1" dirty="0" smtClean="0">
                <a:latin typeface="BPG Banner Caps Alpha" pitchFamily="18" charset="0"/>
                <a:ea typeface="Times New Roman" pitchFamily="18" charset="0"/>
                <a:cs typeface="Arial" pitchFamily="34" charset="0"/>
              </a:rPr>
              <a:t>გამოწვევები</a:t>
            </a:r>
            <a:endParaRPr lang="ka-GE" sz="1600" b="1" dirty="0">
              <a:latin typeface="BPG Banner Caps Alpha" pitchFamily="18" charset="0"/>
              <a:ea typeface="Times New Roman" pitchFamily="18" charset="0"/>
              <a:cs typeface="Arial" pitchFamily="34" charset="0"/>
            </a:endParaRPr>
          </a:p>
        </p:txBody>
      </p:sp>
    </p:spTree>
    <p:extLst>
      <p:ext uri="{BB962C8B-B14F-4D97-AF65-F5344CB8AC3E}">
        <p14:creationId xmlns:p14="http://schemas.microsoft.com/office/powerpoint/2010/main" val="22835880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tile tx="0" ty="0" sx="100000" sy="100000" flip="none" algn="tl"/>
        </a:blipFill>
        <a:effectLst/>
      </p:bgPr>
    </p:bg>
    <p:spTree>
      <p:nvGrpSpPr>
        <p:cNvPr id="1" name=""/>
        <p:cNvGrpSpPr/>
        <p:nvPr/>
      </p:nvGrpSpPr>
      <p:grpSpPr>
        <a:xfrm>
          <a:off x="0" y="0"/>
          <a:ext cx="0" cy="0"/>
          <a:chOff x="0" y="0"/>
          <a:chExt cx="0" cy="0"/>
        </a:xfrm>
      </p:grpSpPr>
      <p:sp>
        <p:nvSpPr>
          <p:cNvPr id="4" name="Rectangle 3"/>
          <p:cNvSpPr/>
          <p:nvPr/>
        </p:nvSpPr>
        <p:spPr>
          <a:xfrm>
            <a:off x="0" y="294894"/>
            <a:ext cx="9144000" cy="489204"/>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cstate="print">
            <a:extLst>
              <a:ext uri="{28A0092B-C50C-407E-A947-70E740481C1C}">
                <a14:useLocalDpi xmlns:a14="http://schemas.microsoft.com/office/drawing/2010/main" val="0"/>
              </a:ext>
            </a:extLst>
          </a:blip>
          <a:stretch>
            <a:fillRect/>
          </a:stretch>
        </p:blipFill>
        <p:spPr>
          <a:xfrm>
            <a:off x="7924800" y="184485"/>
            <a:ext cx="710022" cy="710022"/>
          </a:xfrm>
          <a:prstGeom prst="rect">
            <a:avLst/>
          </a:prstGeom>
        </p:spPr>
      </p:pic>
      <p:sp>
        <p:nvSpPr>
          <p:cNvPr id="6" name="Rectangle 5"/>
          <p:cNvSpPr/>
          <p:nvPr/>
        </p:nvSpPr>
        <p:spPr>
          <a:xfrm>
            <a:off x="3278779" y="354830"/>
            <a:ext cx="2778325" cy="369332"/>
          </a:xfrm>
          <a:prstGeom prst="rect">
            <a:avLst/>
          </a:prstGeom>
        </p:spPr>
        <p:txBody>
          <a:bodyPr wrap="none">
            <a:spAutoFit/>
          </a:bodyPr>
          <a:lstStyle/>
          <a:p>
            <a:pPr algn="ctr"/>
            <a:r>
              <a:rPr lang="ka-GE" b="1" dirty="0" smtClean="0">
                <a:latin typeface="BPG SuperSquare Caps 2013" pitchFamily="18" charset="0"/>
              </a:rPr>
              <a:t>შტაბის </a:t>
            </a:r>
            <a:r>
              <a:rPr lang="en-US" b="1" dirty="0" smtClean="0">
                <a:latin typeface="BPG SuperSquare Caps 2013" pitchFamily="18" charset="0"/>
              </a:rPr>
              <a:t>G-</a:t>
            </a:r>
            <a:r>
              <a:rPr lang="ka-GE" b="1" dirty="0" smtClean="0">
                <a:latin typeface="BPG SuperSquare Caps 2013" pitchFamily="18" charset="0"/>
              </a:rPr>
              <a:t>5</a:t>
            </a:r>
            <a:r>
              <a:rPr lang="en-US" b="1" dirty="0" smtClean="0">
                <a:latin typeface="BPG SuperSquare Caps 2013" pitchFamily="18" charset="0"/>
              </a:rPr>
              <a:t> </a:t>
            </a:r>
            <a:r>
              <a:rPr lang="ka-GE" b="1" dirty="0" smtClean="0">
                <a:latin typeface="BPG SuperSquare Caps 2013" pitchFamily="18" charset="0"/>
              </a:rPr>
              <a:t>სამსახური</a:t>
            </a:r>
            <a:endParaRPr lang="ka-GE" b="1" dirty="0">
              <a:latin typeface="BPG SuperSquare Caps 2013" pitchFamily="18" charset="0"/>
            </a:endParaRPr>
          </a:p>
        </p:txBody>
      </p:sp>
      <p:pic>
        <p:nvPicPr>
          <p:cNvPr id="9" name="Picture 3" descr="d:\NJACHVADZE\Desktop\DzalebiLogo.png"/>
          <p:cNvPicPr>
            <a:picLocks noChangeAspect="1" noChangeArrowheads="1"/>
          </p:cNvPicPr>
          <p:nvPr/>
        </p:nvPicPr>
        <p:blipFill>
          <a:blip cstate="print"/>
          <a:srcRect/>
          <a:stretch>
            <a:fillRect/>
          </a:stretch>
        </p:blipFill>
        <p:spPr bwMode="auto">
          <a:xfrm>
            <a:off x="381000" y="178194"/>
            <a:ext cx="736206" cy="736206"/>
          </a:xfrm>
          <a:prstGeom prst="rect">
            <a:avLst/>
          </a:prstGeom>
          <a:ln>
            <a:noFill/>
          </a:ln>
          <a:effectLst/>
        </p:spPr>
      </p:pic>
      <p:sp>
        <p:nvSpPr>
          <p:cNvPr id="10" name="Rectangle 9"/>
          <p:cNvSpPr/>
          <p:nvPr/>
        </p:nvSpPr>
        <p:spPr>
          <a:xfrm>
            <a:off x="1595868" y="1032391"/>
            <a:ext cx="5952270" cy="369332"/>
          </a:xfrm>
          <a:prstGeom prst="rect">
            <a:avLst/>
          </a:prstGeom>
        </p:spPr>
        <p:txBody>
          <a:bodyPr wrap="none">
            <a:spAutoFit/>
          </a:bodyPr>
          <a:lstStyle/>
          <a:p>
            <a:pPr algn="ctr"/>
            <a:r>
              <a:rPr lang="ka-GE" b="1" dirty="0" smtClean="0">
                <a:latin typeface="BPG SuperSquare Caps 2013" pitchFamily="18" charset="0"/>
              </a:rPr>
              <a:t>2020 წელს </a:t>
            </a:r>
            <a:r>
              <a:rPr lang="ka-GE" b="1" dirty="0" smtClean="0">
                <a:solidFill>
                  <a:schemeClr val="accent2"/>
                </a:solidFill>
                <a:latin typeface="BPG SuperSquare Caps 2013" pitchFamily="18" charset="0"/>
              </a:rPr>
              <a:t>შესრულებული</a:t>
            </a:r>
            <a:r>
              <a:rPr lang="ka-GE" b="1" dirty="0" smtClean="0">
                <a:latin typeface="BPG SuperSquare Caps 2013" pitchFamily="18" charset="0"/>
              </a:rPr>
              <a:t> ძირითადი ღონისძიებები</a:t>
            </a:r>
            <a:endParaRPr lang="en-US" b="1" dirty="0">
              <a:latin typeface="BPG SuperSquare Caps 2013" pitchFamily="18" charset="0"/>
            </a:endParaRPr>
          </a:p>
        </p:txBody>
      </p:sp>
      <p:sp>
        <p:nvSpPr>
          <p:cNvPr id="8" name="Content Placeholder 2"/>
          <p:cNvSpPr>
            <a:spLocks noGrp="1"/>
          </p:cNvSpPr>
          <p:nvPr>
            <p:ph idx="1"/>
          </p:nvPr>
        </p:nvSpPr>
        <p:spPr>
          <a:xfrm>
            <a:off x="152400" y="1524000"/>
            <a:ext cx="8763000" cy="3276600"/>
          </a:xfrm>
        </p:spPr>
        <p:txBody>
          <a:bodyPr>
            <a:noAutofit/>
          </a:bodyPr>
          <a:lstStyle/>
          <a:p>
            <a:pPr algn="just">
              <a:spcBef>
                <a:spcPts val="300"/>
              </a:spcBef>
              <a:spcAft>
                <a:spcPts val="300"/>
              </a:spcAft>
              <a:buFont typeface="Wingdings" panose="05000000000000000000" pitchFamily="2" charset="2"/>
              <a:buChar char="Ø"/>
            </a:pPr>
            <a:r>
              <a:rPr lang="ka-GE" sz="1300" dirty="0" smtClean="0">
                <a:latin typeface="BPG Rioni" pitchFamily="34" charset="0"/>
              </a:rPr>
              <a:t>ორმხრივი </a:t>
            </a:r>
            <a:r>
              <a:rPr lang="ka-GE" sz="1300" dirty="0">
                <a:latin typeface="BPG Rioni" pitchFamily="34" charset="0"/>
              </a:rPr>
              <a:t>თანამშრომლობის ფარგლებში საერთო აქტივობებზე შეთანხმება </a:t>
            </a:r>
            <a:r>
              <a:rPr lang="ka-GE" sz="1300" dirty="0" smtClean="0">
                <a:latin typeface="BPG Rioni" pitchFamily="34" charset="0"/>
              </a:rPr>
              <a:t>პარტნიორი ქვეყნებების უმაღლეს სასწავლო დაწესებულებებთან </a:t>
            </a:r>
            <a:r>
              <a:rPr lang="en-US" sz="1300" dirty="0" smtClean="0">
                <a:latin typeface="BPG Rioni" pitchFamily="34" charset="0"/>
              </a:rPr>
              <a:t>(</a:t>
            </a:r>
            <a:r>
              <a:rPr lang="ka-GE" sz="1300" dirty="0" smtClean="0">
                <a:latin typeface="BPG Rioni" pitchFamily="34" charset="0"/>
              </a:rPr>
              <a:t>გერმანია, შვედეთი, ლიეტუვა, ლატვია, აშშ და ა.შ);</a:t>
            </a:r>
            <a:endParaRPr lang="en-US" sz="1300" dirty="0">
              <a:latin typeface="BPG Rioni" pitchFamily="34" charset="0"/>
            </a:endParaRPr>
          </a:p>
          <a:p>
            <a:pPr algn="just">
              <a:spcBef>
                <a:spcPts val="300"/>
              </a:spcBef>
              <a:spcAft>
                <a:spcPts val="300"/>
              </a:spcAft>
              <a:buFont typeface="Wingdings" panose="05000000000000000000" pitchFamily="2" charset="2"/>
              <a:buChar char="Ø"/>
            </a:pPr>
            <a:r>
              <a:rPr lang="ka-GE" sz="1300" dirty="0" smtClean="0">
                <a:latin typeface="BPG Rioni" pitchFamily="34" charset="0"/>
              </a:rPr>
              <a:t>თავდაცვის </a:t>
            </a:r>
            <a:r>
              <a:rPr lang="ka-GE" sz="1300" dirty="0">
                <a:latin typeface="BPG Rioni" pitchFamily="34" charset="0"/>
              </a:rPr>
              <a:t>სტრატეგიული მიმოხილვის დოკუმენტის (</a:t>
            </a:r>
            <a:r>
              <a:rPr lang="en-US" sz="1300" dirty="0">
                <a:latin typeface="BPG Rioni" pitchFamily="34" charset="0"/>
              </a:rPr>
              <a:t>SDR)  </a:t>
            </a:r>
            <a:r>
              <a:rPr lang="ka-GE" sz="1300" dirty="0">
                <a:latin typeface="BPG Rioni" pitchFamily="34" charset="0"/>
              </a:rPr>
              <a:t>და ეთა-ს სტრატეგიული განვითარების გეგმის სინქრონიზაცია</a:t>
            </a:r>
            <a:r>
              <a:rPr lang="ka-GE" sz="1300" dirty="0" smtClean="0">
                <a:latin typeface="BPG Rioni" pitchFamily="34" charset="0"/>
              </a:rPr>
              <a:t>;</a:t>
            </a:r>
            <a:endParaRPr lang="en-US" sz="1300" dirty="0">
              <a:latin typeface="BPG Rioni" pitchFamily="34" charset="0"/>
            </a:endParaRPr>
          </a:p>
          <a:p>
            <a:pPr lvl="0" algn="just">
              <a:spcBef>
                <a:spcPts val="300"/>
              </a:spcBef>
              <a:spcAft>
                <a:spcPts val="300"/>
              </a:spcAft>
              <a:buFont typeface="Wingdings" panose="05000000000000000000" pitchFamily="2" charset="2"/>
              <a:buChar char="Ø"/>
            </a:pPr>
            <a:r>
              <a:rPr lang="ka-GE" sz="1300" dirty="0" smtClean="0">
                <a:latin typeface="BPG Rioni" pitchFamily="34" charset="0"/>
              </a:rPr>
              <a:t>თავდაცვის განათლების განვითარების (</a:t>
            </a:r>
            <a:r>
              <a:rPr lang="en-US" sz="1300" dirty="0" smtClean="0">
                <a:latin typeface="BPG Rioni" pitchFamily="34" charset="0"/>
              </a:rPr>
              <a:t>DEEP</a:t>
            </a:r>
            <a:r>
              <a:rPr lang="ka-GE" sz="1300" dirty="0" smtClean="0">
                <a:latin typeface="BPG Rioni" pitchFamily="34" charset="0"/>
              </a:rPr>
              <a:t>)</a:t>
            </a:r>
            <a:r>
              <a:rPr lang="en-US" sz="1300" dirty="0" smtClean="0">
                <a:latin typeface="BPG Rioni" pitchFamily="34" charset="0"/>
              </a:rPr>
              <a:t> </a:t>
            </a:r>
            <a:r>
              <a:rPr lang="ka-GE" sz="1300" dirty="0">
                <a:latin typeface="BPG Rioni" pitchFamily="34" charset="0"/>
              </a:rPr>
              <a:t>პროგრამის ფარგლებში ონლაინ სემინარების დაგეგმვისა და განხორციელების </a:t>
            </a:r>
            <a:r>
              <a:rPr lang="ka-GE" sz="1300" dirty="0" smtClean="0">
                <a:latin typeface="BPG Rioni" pitchFamily="34" charset="0"/>
              </a:rPr>
              <a:t>ხელშეწყობა</a:t>
            </a:r>
            <a:r>
              <a:rPr lang="en-US" sz="1300" dirty="0" smtClean="0">
                <a:latin typeface="BPG Rioni" pitchFamily="34" charset="0"/>
              </a:rPr>
              <a:t>;</a:t>
            </a:r>
            <a:endParaRPr lang="ka-GE" sz="1300" dirty="0" smtClean="0">
              <a:latin typeface="BPG Rioni" pitchFamily="34" charset="0"/>
            </a:endParaRPr>
          </a:p>
          <a:p>
            <a:pPr algn="just">
              <a:spcBef>
                <a:spcPts val="300"/>
              </a:spcBef>
              <a:spcAft>
                <a:spcPts val="300"/>
              </a:spcAft>
              <a:buFont typeface="Wingdings" panose="05000000000000000000" pitchFamily="2" charset="2"/>
              <a:buChar char="Ø"/>
            </a:pPr>
            <a:r>
              <a:rPr lang="ka-GE" sz="1300" dirty="0">
                <a:latin typeface="BPG Rioni" pitchFamily="34" charset="0"/>
              </a:rPr>
              <a:t>ნატო-საქართველოს არსებითი პაკეტის (</a:t>
            </a:r>
            <a:r>
              <a:rPr lang="en-US" sz="1300" dirty="0">
                <a:latin typeface="BPG Rioni" pitchFamily="34" charset="0"/>
              </a:rPr>
              <a:t>SNGP) </a:t>
            </a:r>
            <a:r>
              <a:rPr lang="ka-GE" sz="1300" dirty="0">
                <a:latin typeface="BPG Rioni" pitchFamily="34" charset="0"/>
              </a:rPr>
              <a:t>ინიციატივის ფარგლებში სამოქმედო გეგმის საბოლოო ვერსიის შემუშავება</a:t>
            </a:r>
            <a:r>
              <a:rPr lang="ka-GE" sz="1300" dirty="0" smtClean="0">
                <a:latin typeface="BPG Rioni" pitchFamily="34" charset="0"/>
              </a:rPr>
              <a:t>;</a:t>
            </a:r>
            <a:endParaRPr lang="ka-GE" sz="1300" dirty="0">
              <a:latin typeface="BPG Rioni" pitchFamily="34" charset="0"/>
            </a:endParaRPr>
          </a:p>
          <a:p>
            <a:pPr algn="just">
              <a:spcBef>
                <a:spcPts val="300"/>
              </a:spcBef>
              <a:spcAft>
                <a:spcPts val="300"/>
              </a:spcAft>
              <a:buFont typeface="Wingdings" panose="05000000000000000000" pitchFamily="2" charset="2"/>
              <a:buChar char="Ø"/>
            </a:pPr>
            <a:r>
              <a:rPr lang="ka-GE" sz="1300" dirty="0">
                <a:latin typeface="BPG Rioni" pitchFamily="34" charset="0"/>
              </a:rPr>
              <a:t>მოხსენებების მომზადება ორმხრივი თანამშრომლობის გეგმებთან დაკავშირებით საქართველოს თავდაცვის სამინისტროს შესაბამისი </a:t>
            </a:r>
            <a:r>
              <a:rPr lang="ka-GE" sz="1300" dirty="0" smtClean="0">
                <a:latin typeface="BPG Rioni" pitchFamily="34" charset="0"/>
              </a:rPr>
              <a:t>სამსახურისთვის;</a:t>
            </a:r>
            <a:endParaRPr lang="ka-GE" sz="1300" dirty="0">
              <a:latin typeface="BPG Rioni" pitchFamily="34" charset="0"/>
            </a:endParaRPr>
          </a:p>
          <a:p>
            <a:pPr algn="just">
              <a:spcBef>
                <a:spcPts val="300"/>
              </a:spcBef>
              <a:spcAft>
                <a:spcPts val="300"/>
              </a:spcAft>
              <a:buFont typeface="Wingdings" panose="05000000000000000000" pitchFamily="2" charset="2"/>
              <a:buChar char="Ø"/>
            </a:pPr>
            <a:r>
              <a:rPr lang="ka-GE" sz="1300" dirty="0" smtClean="0">
                <a:latin typeface="BPG Rioni" pitchFamily="34" charset="0"/>
              </a:rPr>
              <a:t>ფრანგულენოვანი </a:t>
            </a:r>
            <a:r>
              <a:rPr lang="ka-GE" sz="1300" dirty="0">
                <a:latin typeface="BPG Rioni" pitchFamily="34" charset="0"/>
              </a:rPr>
              <a:t>მასწავლებლის </a:t>
            </a:r>
            <a:r>
              <a:rPr lang="ka-GE" sz="1300" dirty="0" smtClean="0">
                <a:latin typeface="BPG Rioni" pitchFamily="34" charset="0"/>
              </a:rPr>
              <a:t>ვიზიტი აკადემიაში </a:t>
            </a:r>
            <a:r>
              <a:rPr lang="ka-GE" sz="1300" dirty="0">
                <a:latin typeface="BPG Rioni" pitchFamily="34" charset="0"/>
              </a:rPr>
              <a:t>ეთა-ს იუნკერებისთვის ლექციების </a:t>
            </a:r>
            <a:r>
              <a:rPr lang="ka-GE" sz="1300" dirty="0" smtClean="0">
                <a:latin typeface="BPG Rioni" pitchFamily="34" charset="0"/>
              </a:rPr>
              <a:t>ჩასატარებლად;</a:t>
            </a:r>
            <a:endParaRPr lang="en-US" sz="1300" dirty="0">
              <a:latin typeface="BPG Rioni" pitchFamily="34" charset="0"/>
            </a:endParaRPr>
          </a:p>
          <a:p>
            <a:pPr algn="just">
              <a:spcBef>
                <a:spcPts val="300"/>
              </a:spcBef>
              <a:spcAft>
                <a:spcPts val="300"/>
              </a:spcAft>
              <a:buFont typeface="Wingdings" panose="05000000000000000000" pitchFamily="2" charset="2"/>
              <a:buChar char="Ø"/>
            </a:pPr>
            <a:r>
              <a:rPr lang="ka-GE" sz="1300" dirty="0">
                <a:latin typeface="BPG Rioni" pitchFamily="34" charset="0"/>
              </a:rPr>
              <a:t>დისტანციური სწავლების განვითარების </a:t>
            </a:r>
            <a:r>
              <a:rPr lang="ka-GE" sz="1300" dirty="0" smtClean="0">
                <a:latin typeface="BPG Rioni" pitchFamily="34" charset="0"/>
              </a:rPr>
              <a:t>კონცეფციის </a:t>
            </a:r>
            <a:r>
              <a:rPr lang="ka-GE" sz="1300" dirty="0">
                <a:latin typeface="BPG Rioni" pitchFamily="34" charset="0"/>
              </a:rPr>
              <a:t>შემუშავება</a:t>
            </a:r>
            <a:r>
              <a:rPr lang="en-US" sz="1300" dirty="0" smtClean="0">
                <a:latin typeface="BPG Rioni" pitchFamily="34" charset="0"/>
              </a:rPr>
              <a:t>;</a:t>
            </a:r>
            <a:endParaRPr lang="ka-GE" sz="1300" dirty="0">
              <a:latin typeface="BPG Rioni" pitchFamily="34" charset="0"/>
            </a:endParaRPr>
          </a:p>
          <a:p>
            <a:pPr algn="just">
              <a:spcBef>
                <a:spcPts val="300"/>
              </a:spcBef>
              <a:spcAft>
                <a:spcPts val="300"/>
              </a:spcAft>
              <a:buFont typeface="Wingdings" panose="05000000000000000000" pitchFamily="2" charset="2"/>
              <a:buChar char="Ø"/>
            </a:pPr>
            <a:r>
              <a:rPr lang="ka-GE" sz="1300" dirty="0" smtClean="0">
                <a:latin typeface="BPG Rioni" pitchFamily="34" charset="0"/>
              </a:rPr>
              <a:t>აკადემიის </a:t>
            </a:r>
            <a:r>
              <a:rPr lang="ka-GE" sz="1300" dirty="0">
                <a:latin typeface="BPG Rioni" pitchFamily="34" charset="0"/>
              </a:rPr>
              <a:t>სტრატეგიული განვითარების გეგმისა და სამწლიანი სამოქმედო გეგმის </a:t>
            </a:r>
            <a:r>
              <a:rPr lang="ka-GE" sz="1300" dirty="0" smtClean="0">
                <a:latin typeface="BPG Rioni" pitchFamily="34" charset="0"/>
              </a:rPr>
              <a:t>შემუშავება</a:t>
            </a:r>
            <a:r>
              <a:rPr lang="en-US" sz="1300" dirty="0" smtClean="0">
                <a:latin typeface="BPG Rioni" pitchFamily="34" charset="0"/>
              </a:rPr>
              <a:t>.</a:t>
            </a:r>
            <a:endParaRPr lang="ka-GE" sz="1300" dirty="0">
              <a:latin typeface="BPG Rioni" pitchFamily="34" charset="0"/>
            </a:endParaRPr>
          </a:p>
        </p:txBody>
      </p:sp>
    </p:spTree>
    <p:extLst>
      <p:ext uri="{BB962C8B-B14F-4D97-AF65-F5344CB8AC3E}">
        <p14:creationId xmlns:p14="http://schemas.microsoft.com/office/powerpoint/2010/main" val="18460588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tile tx="0" ty="0" sx="100000" sy="100000" flip="none" algn="tl"/>
        </a:blipFill>
        <a:effectLst/>
      </p:bgPr>
    </p:bg>
    <p:spTree>
      <p:nvGrpSpPr>
        <p:cNvPr id="1" name=""/>
        <p:cNvGrpSpPr/>
        <p:nvPr/>
      </p:nvGrpSpPr>
      <p:grpSpPr>
        <a:xfrm>
          <a:off x="0" y="0"/>
          <a:ext cx="0" cy="0"/>
          <a:chOff x="0" y="0"/>
          <a:chExt cx="0" cy="0"/>
        </a:xfrm>
      </p:grpSpPr>
      <p:sp>
        <p:nvSpPr>
          <p:cNvPr id="4" name="Rectangle 3"/>
          <p:cNvSpPr/>
          <p:nvPr/>
        </p:nvSpPr>
        <p:spPr>
          <a:xfrm>
            <a:off x="0" y="294894"/>
            <a:ext cx="9144000" cy="489204"/>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cstate="print">
            <a:extLst>
              <a:ext uri="{28A0092B-C50C-407E-A947-70E740481C1C}">
                <a14:useLocalDpi xmlns:a14="http://schemas.microsoft.com/office/drawing/2010/main" val="0"/>
              </a:ext>
            </a:extLst>
          </a:blip>
          <a:stretch>
            <a:fillRect/>
          </a:stretch>
        </p:blipFill>
        <p:spPr>
          <a:xfrm>
            <a:off x="7924800" y="184485"/>
            <a:ext cx="710022" cy="710022"/>
          </a:xfrm>
          <a:prstGeom prst="rect">
            <a:avLst/>
          </a:prstGeom>
        </p:spPr>
      </p:pic>
      <p:sp>
        <p:nvSpPr>
          <p:cNvPr id="6" name="Rectangle 5"/>
          <p:cNvSpPr/>
          <p:nvPr/>
        </p:nvSpPr>
        <p:spPr>
          <a:xfrm>
            <a:off x="3278779" y="354830"/>
            <a:ext cx="2778325" cy="369332"/>
          </a:xfrm>
          <a:prstGeom prst="rect">
            <a:avLst/>
          </a:prstGeom>
        </p:spPr>
        <p:txBody>
          <a:bodyPr wrap="none">
            <a:spAutoFit/>
          </a:bodyPr>
          <a:lstStyle/>
          <a:p>
            <a:pPr algn="ctr"/>
            <a:r>
              <a:rPr lang="ka-GE" b="1" dirty="0" smtClean="0">
                <a:latin typeface="BPG SuperSquare Caps 2013" pitchFamily="18" charset="0"/>
              </a:rPr>
              <a:t>შტაბის </a:t>
            </a:r>
            <a:r>
              <a:rPr lang="en-US" b="1" dirty="0" smtClean="0">
                <a:latin typeface="BPG SuperSquare Caps 2013" pitchFamily="18" charset="0"/>
              </a:rPr>
              <a:t>G-</a:t>
            </a:r>
            <a:r>
              <a:rPr lang="ka-GE" b="1" dirty="0" smtClean="0">
                <a:latin typeface="BPG SuperSquare Caps 2013" pitchFamily="18" charset="0"/>
              </a:rPr>
              <a:t>5</a:t>
            </a:r>
            <a:r>
              <a:rPr lang="en-US" b="1" dirty="0" smtClean="0">
                <a:latin typeface="BPG SuperSquare Caps 2013" pitchFamily="18" charset="0"/>
              </a:rPr>
              <a:t> </a:t>
            </a:r>
            <a:r>
              <a:rPr lang="ka-GE" b="1" dirty="0" smtClean="0">
                <a:latin typeface="BPG SuperSquare Caps 2013" pitchFamily="18" charset="0"/>
              </a:rPr>
              <a:t>სამსახური</a:t>
            </a:r>
            <a:endParaRPr lang="ka-GE" b="1" dirty="0">
              <a:latin typeface="BPG SuperSquare Caps 2013" pitchFamily="18" charset="0"/>
            </a:endParaRPr>
          </a:p>
        </p:txBody>
      </p:sp>
      <p:pic>
        <p:nvPicPr>
          <p:cNvPr id="9" name="Picture 3" descr="d:\NJACHVADZE\Desktop\DzalebiLogo.png"/>
          <p:cNvPicPr>
            <a:picLocks noChangeAspect="1" noChangeArrowheads="1"/>
          </p:cNvPicPr>
          <p:nvPr/>
        </p:nvPicPr>
        <p:blipFill>
          <a:blip cstate="print"/>
          <a:srcRect/>
          <a:stretch>
            <a:fillRect/>
          </a:stretch>
        </p:blipFill>
        <p:spPr bwMode="auto">
          <a:xfrm>
            <a:off x="381000" y="178194"/>
            <a:ext cx="736206" cy="736206"/>
          </a:xfrm>
          <a:prstGeom prst="rect">
            <a:avLst/>
          </a:prstGeom>
          <a:ln>
            <a:noFill/>
          </a:ln>
          <a:effectLst/>
        </p:spPr>
      </p:pic>
      <p:sp>
        <p:nvSpPr>
          <p:cNvPr id="10" name="Rectangle 9"/>
          <p:cNvSpPr/>
          <p:nvPr/>
        </p:nvSpPr>
        <p:spPr>
          <a:xfrm>
            <a:off x="889745" y="1032391"/>
            <a:ext cx="7364517" cy="369332"/>
          </a:xfrm>
          <a:prstGeom prst="rect">
            <a:avLst/>
          </a:prstGeom>
        </p:spPr>
        <p:txBody>
          <a:bodyPr wrap="none">
            <a:spAutoFit/>
          </a:bodyPr>
          <a:lstStyle/>
          <a:p>
            <a:pPr algn="ctr"/>
            <a:r>
              <a:rPr lang="ka-GE" b="1" dirty="0" smtClean="0">
                <a:latin typeface="BPG SuperSquare Caps 2013" pitchFamily="18" charset="0"/>
              </a:rPr>
              <a:t>2020 წელს დაგეგმილი </a:t>
            </a:r>
            <a:r>
              <a:rPr lang="ka-GE" b="1" dirty="0" smtClean="0">
                <a:solidFill>
                  <a:schemeClr val="accent2"/>
                </a:solidFill>
                <a:latin typeface="BPG SuperSquare Caps 2013" pitchFamily="18" charset="0"/>
              </a:rPr>
              <a:t>შეუსრულებელი </a:t>
            </a:r>
            <a:r>
              <a:rPr lang="ka-GE" b="1" dirty="0" smtClean="0">
                <a:latin typeface="BPG SuperSquare Caps 2013" pitchFamily="18" charset="0"/>
              </a:rPr>
              <a:t>ძირითადი ღონისძიებები</a:t>
            </a:r>
            <a:endParaRPr lang="ka-GE" b="1" dirty="0">
              <a:latin typeface="BPG SuperSquare Caps 2013" pitchFamily="18"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3101953897"/>
              </p:ext>
            </p:extLst>
          </p:nvPr>
        </p:nvGraphicFramePr>
        <p:xfrm>
          <a:off x="228600" y="1447800"/>
          <a:ext cx="8686800" cy="5257799"/>
        </p:xfrm>
        <a:graphic>
          <a:graphicData uri="http://schemas.openxmlformats.org/drawingml/2006/table">
            <a:tbl>
              <a:tblPr firstRow="1" bandRow="1">
                <a:tableStyleId>{5940675A-B579-460E-94D1-54222C63F5DA}</a:tableStyleId>
              </a:tblPr>
              <a:tblGrid>
                <a:gridCol w="8686800"/>
              </a:tblGrid>
              <a:tr h="5257799">
                <a:tc>
                  <a:txBody>
                    <a:bodyPr/>
                    <a:lstStyle/>
                    <a:p>
                      <a:pPr marL="285750" marR="0" indent="-285750" algn="just" defTabSz="914400" rtl="0" eaLnBrk="1" fontAlgn="auto" latinLnBrk="0" hangingPunct="1">
                        <a:lnSpc>
                          <a:spcPct val="100000"/>
                        </a:lnSpc>
                        <a:spcBef>
                          <a:spcPts val="0"/>
                        </a:spcBef>
                        <a:spcAft>
                          <a:spcPts val="600"/>
                        </a:spcAft>
                        <a:buClrTx/>
                        <a:buSzTx/>
                        <a:buFont typeface="Wingdings" pitchFamily="2" charset="2"/>
                        <a:buChar char="Ø"/>
                        <a:tabLst/>
                        <a:defRPr/>
                      </a:pPr>
                      <a:r>
                        <a:rPr lang="ka-GE" sz="1300" dirty="0" smtClean="0">
                          <a:latin typeface="BPG Rioni" pitchFamily="34" charset="0"/>
                        </a:rPr>
                        <a:t>ამერიკის სამხედრო აკადემიის ( </a:t>
                      </a:r>
                      <a:r>
                        <a:rPr lang="en-US" sz="1300" dirty="0" smtClean="0">
                          <a:latin typeface="BPG Rioni" pitchFamily="34" charset="0"/>
                        </a:rPr>
                        <a:t>West Point) </a:t>
                      </a:r>
                      <a:r>
                        <a:rPr lang="ka-GE" sz="1300" dirty="0" smtClean="0">
                          <a:latin typeface="BPG Rioni" pitchFamily="34" charset="0"/>
                        </a:rPr>
                        <a:t>წარმომადგენლების ვიზიტი ეთა-ში - 6-15 მარტი; </a:t>
                      </a:r>
                      <a:endParaRPr lang="en-US" sz="1300" dirty="0">
                        <a:latin typeface="BPG Rioni" pitchFamily="34" charset="0"/>
                      </a:endParaRPr>
                    </a:p>
                    <a:p>
                      <a:pPr marL="285750" marR="0" indent="-285750" algn="just" defTabSz="914400" rtl="0" eaLnBrk="1" fontAlgn="auto" latinLnBrk="0" hangingPunct="1">
                        <a:lnSpc>
                          <a:spcPct val="100000"/>
                        </a:lnSpc>
                        <a:spcBef>
                          <a:spcPts val="0"/>
                        </a:spcBef>
                        <a:spcAft>
                          <a:spcPts val="600"/>
                        </a:spcAft>
                        <a:buClrTx/>
                        <a:buSzTx/>
                        <a:buFont typeface="Wingdings" pitchFamily="2" charset="2"/>
                        <a:buChar char="Ø"/>
                        <a:tabLst/>
                        <a:defRPr/>
                      </a:pPr>
                      <a:r>
                        <a:rPr lang="ka-GE" sz="1300" dirty="0" smtClean="0">
                          <a:latin typeface="BPG Rioni" pitchFamily="34" charset="0"/>
                        </a:rPr>
                        <a:t>ამერიკის საზღვაო აკადემიის  (</a:t>
                      </a:r>
                      <a:r>
                        <a:rPr lang="en-US" sz="1300" dirty="0" smtClean="0">
                          <a:latin typeface="BPG Rioni" pitchFamily="34" charset="0"/>
                        </a:rPr>
                        <a:t>USNA) </a:t>
                      </a:r>
                      <a:r>
                        <a:rPr lang="ka-GE" sz="1300" dirty="0" smtClean="0">
                          <a:latin typeface="BPG Rioni" pitchFamily="34" charset="0"/>
                        </a:rPr>
                        <a:t>წარმომადგენლების ვიზიტი ეთა-ში - 7-15 მარტი; </a:t>
                      </a:r>
                      <a:endParaRPr lang="en-US" sz="1300" dirty="0">
                        <a:latin typeface="BPG Rioni" pitchFamily="34" charset="0"/>
                      </a:endParaRPr>
                    </a:p>
                    <a:p>
                      <a:pPr marL="285750" marR="0" indent="-285750" algn="just" defTabSz="914400" rtl="0" eaLnBrk="1" fontAlgn="auto" latinLnBrk="0" hangingPunct="1">
                        <a:lnSpc>
                          <a:spcPct val="100000"/>
                        </a:lnSpc>
                        <a:spcBef>
                          <a:spcPts val="0"/>
                        </a:spcBef>
                        <a:spcAft>
                          <a:spcPts val="600"/>
                        </a:spcAft>
                        <a:buClrTx/>
                        <a:buSzTx/>
                        <a:buFont typeface="Wingdings" pitchFamily="2" charset="2"/>
                        <a:buChar char="Ø"/>
                        <a:tabLst/>
                        <a:defRPr/>
                      </a:pPr>
                      <a:r>
                        <a:rPr lang="ka-GE" sz="1300" dirty="0" smtClean="0">
                          <a:latin typeface="BPG Rioni" pitchFamily="34" charset="0"/>
                        </a:rPr>
                        <a:t>კურსი"თავსებადობა" რუმინეთის სახმელეთო ძალების აკადემიაში  -9-20 მარტი; </a:t>
                      </a:r>
                      <a:endParaRPr lang="en-US" sz="1300" dirty="0">
                        <a:latin typeface="BPG Rioni" pitchFamily="34" charset="0"/>
                      </a:endParaRPr>
                    </a:p>
                    <a:p>
                      <a:pPr marL="285750" marR="0" indent="-285750" algn="just" defTabSz="914400" rtl="0" eaLnBrk="1" fontAlgn="auto" latinLnBrk="0" hangingPunct="1">
                        <a:lnSpc>
                          <a:spcPct val="100000"/>
                        </a:lnSpc>
                        <a:spcBef>
                          <a:spcPts val="0"/>
                        </a:spcBef>
                        <a:spcAft>
                          <a:spcPts val="600"/>
                        </a:spcAft>
                        <a:buClrTx/>
                        <a:buSzTx/>
                        <a:buFont typeface="Wingdings" pitchFamily="2" charset="2"/>
                        <a:buChar char="Ø"/>
                        <a:tabLst/>
                        <a:defRPr/>
                      </a:pPr>
                      <a:r>
                        <a:rPr lang="en-US" sz="1300" dirty="0" smtClean="0">
                          <a:latin typeface="BPG Rioni" pitchFamily="34" charset="0"/>
                        </a:rPr>
                        <a:t>DEEP-</a:t>
                      </a:r>
                      <a:r>
                        <a:rPr lang="ka-GE" sz="1300" dirty="0" smtClean="0">
                          <a:latin typeface="BPG Rioni" pitchFamily="34" charset="0"/>
                        </a:rPr>
                        <a:t>ის ფარგლებში წლიური პროგრამის გადახედვა - 16 -18 მარტი ;</a:t>
                      </a:r>
                      <a:endParaRPr lang="en-US" sz="1300" dirty="0">
                        <a:latin typeface="BPG Rioni" pitchFamily="34" charset="0"/>
                      </a:endParaRPr>
                    </a:p>
                    <a:p>
                      <a:pPr marL="285750" marR="0" indent="-285750" algn="just" defTabSz="914400" rtl="0" eaLnBrk="1" fontAlgn="auto" latinLnBrk="0" hangingPunct="1">
                        <a:lnSpc>
                          <a:spcPct val="100000"/>
                        </a:lnSpc>
                        <a:spcBef>
                          <a:spcPts val="0"/>
                        </a:spcBef>
                        <a:spcAft>
                          <a:spcPts val="600"/>
                        </a:spcAft>
                        <a:buClrTx/>
                        <a:buSzTx/>
                        <a:buFont typeface="Wingdings" pitchFamily="2" charset="2"/>
                        <a:buChar char="Ø"/>
                        <a:tabLst/>
                        <a:defRPr/>
                      </a:pPr>
                      <a:r>
                        <a:rPr lang="ka-GE" sz="1300" dirty="0" smtClean="0">
                          <a:latin typeface="BPG Rioni" pitchFamily="34" charset="0"/>
                        </a:rPr>
                        <a:t>საერთაშორისო კვირეული ლატვიაში - 8-13 მარტი; </a:t>
                      </a:r>
                      <a:endParaRPr lang="en-US" sz="1300" dirty="0">
                        <a:latin typeface="BPG Rioni" pitchFamily="34" charset="0"/>
                      </a:endParaRPr>
                    </a:p>
                    <a:p>
                      <a:pPr marL="285750" marR="0" indent="-285750" algn="just" defTabSz="914400" rtl="0" eaLnBrk="1" fontAlgn="auto" latinLnBrk="0" hangingPunct="1">
                        <a:lnSpc>
                          <a:spcPct val="100000"/>
                        </a:lnSpc>
                        <a:spcBef>
                          <a:spcPts val="0"/>
                        </a:spcBef>
                        <a:spcAft>
                          <a:spcPts val="600"/>
                        </a:spcAft>
                        <a:buClrTx/>
                        <a:buSzTx/>
                        <a:buFont typeface="Wingdings" pitchFamily="2" charset="2"/>
                        <a:buChar char="Ø"/>
                        <a:tabLst/>
                        <a:defRPr/>
                      </a:pPr>
                      <a:r>
                        <a:rPr lang="ka-GE" sz="1300" dirty="0" smtClean="0">
                          <a:latin typeface="BPG Rioni" pitchFamily="34" charset="0"/>
                        </a:rPr>
                        <a:t>საერთაშორისო კვირეული ლიეტუვაში - 9-13 მარტი; </a:t>
                      </a:r>
                      <a:endParaRPr lang="en-US" sz="1300" dirty="0">
                        <a:latin typeface="BPG Rioni" pitchFamily="34" charset="0"/>
                      </a:endParaRPr>
                    </a:p>
                    <a:p>
                      <a:pPr marL="285750" marR="0" indent="-285750" algn="just" defTabSz="914400" rtl="0" eaLnBrk="1" fontAlgn="auto" latinLnBrk="0" hangingPunct="1">
                        <a:lnSpc>
                          <a:spcPct val="100000"/>
                        </a:lnSpc>
                        <a:spcBef>
                          <a:spcPts val="0"/>
                        </a:spcBef>
                        <a:spcAft>
                          <a:spcPts val="600"/>
                        </a:spcAft>
                        <a:buClrTx/>
                        <a:buSzTx/>
                        <a:buFont typeface="Wingdings" pitchFamily="2" charset="2"/>
                        <a:buChar char="Ø"/>
                        <a:tabLst/>
                        <a:defRPr/>
                      </a:pPr>
                      <a:r>
                        <a:rPr lang="ka-GE" sz="1300" dirty="0" smtClean="0">
                          <a:latin typeface="BPG Rioni" pitchFamily="34" charset="0"/>
                        </a:rPr>
                        <a:t>ჯორჯ მარშალის ცენტრიდან ამერიკელი ოფიცრების ვიზიტი ეთა-ში - 17 მარტი; </a:t>
                      </a:r>
                      <a:endParaRPr lang="en-US" sz="1300" dirty="0">
                        <a:latin typeface="BPG Rioni" pitchFamily="34" charset="0"/>
                      </a:endParaRPr>
                    </a:p>
                    <a:p>
                      <a:pPr marL="285750" marR="0" indent="-285750" algn="just" defTabSz="914400" rtl="0" eaLnBrk="1" fontAlgn="auto" latinLnBrk="0" hangingPunct="1">
                        <a:lnSpc>
                          <a:spcPct val="100000"/>
                        </a:lnSpc>
                        <a:spcBef>
                          <a:spcPts val="0"/>
                        </a:spcBef>
                        <a:spcAft>
                          <a:spcPts val="600"/>
                        </a:spcAft>
                        <a:buClrTx/>
                        <a:buSzTx/>
                        <a:buFont typeface="Wingdings" pitchFamily="2" charset="2"/>
                        <a:buChar char="Ø"/>
                        <a:tabLst/>
                        <a:defRPr/>
                      </a:pPr>
                      <a:r>
                        <a:rPr lang="ka-GE" sz="1300" dirty="0" smtClean="0">
                          <a:latin typeface="BPG Rioni" pitchFamily="34" charset="0"/>
                        </a:rPr>
                        <a:t>საერთაშორისო კვირეული რუმინეთის სახმელეთო ძალების აკადემიაში - 23-28 მარტი; </a:t>
                      </a:r>
                      <a:endParaRPr lang="en-US" sz="1300" dirty="0">
                        <a:latin typeface="BPG Rioni" pitchFamily="34" charset="0"/>
                      </a:endParaRPr>
                    </a:p>
                    <a:p>
                      <a:pPr marL="285750" marR="0" indent="-285750" algn="just" defTabSz="914400" rtl="0" eaLnBrk="1" fontAlgn="auto" latinLnBrk="0" hangingPunct="1">
                        <a:lnSpc>
                          <a:spcPct val="100000"/>
                        </a:lnSpc>
                        <a:spcBef>
                          <a:spcPts val="0"/>
                        </a:spcBef>
                        <a:spcAft>
                          <a:spcPts val="600"/>
                        </a:spcAft>
                        <a:buClrTx/>
                        <a:buSzTx/>
                        <a:buFont typeface="Wingdings" pitchFamily="2" charset="2"/>
                        <a:buChar char="Ø"/>
                        <a:tabLst/>
                        <a:defRPr/>
                      </a:pPr>
                      <a:r>
                        <a:rPr lang="ka-GE" sz="1300" dirty="0" smtClean="0">
                          <a:latin typeface="BPG Rioni" pitchFamily="34" charset="0"/>
                        </a:rPr>
                        <a:t>ეროვნული თავდაცვის აკადემიის კადეტთა მეექვსე საერთაშორისო კვირეული - 30 მარტი - 3 აპრილი ;</a:t>
                      </a:r>
                      <a:endParaRPr lang="en-US" sz="1300" dirty="0">
                        <a:latin typeface="BPG Rioni" pitchFamily="34" charset="0"/>
                      </a:endParaRPr>
                    </a:p>
                    <a:p>
                      <a:pPr marL="285750" marR="0" indent="-285750" algn="just" defTabSz="914400" rtl="0" eaLnBrk="1" fontAlgn="auto" latinLnBrk="0" hangingPunct="1">
                        <a:lnSpc>
                          <a:spcPct val="100000"/>
                        </a:lnSpc>
                        <a:spcBef>
                          <a:spcPts val="0"/>
                        </a:spcBef>
                        <a:spcAft>
                          <a:spcPts val="600"/>
                        </a:spcAft>
                        <a:buClrTx/>
                        <a:buSzTx/>
                        <a:buFont typeface="Wingdings" pitchFamily="2" charset="2"/>
                        <a:buChar char="Ø"/>
                        <a:tabLst/>
                        <a:defRPr/>
                      </a:pPr>
                      <a:r>
                        <a:rPr lang="ka-GE" sz="1300" dirty="0" smtClean="0">
                          <a:latin typeface="BPG Rioni" pitchFamily="34" charset="0"/>
                        </a:rPr>
                        <a:t>თავდაცვის განათლების განვითარების პროგრამის (</a:t>
                      </a:r>
                      <a:r>
                        <a:rPr lang="en-US" sz="1300" dirty="0" smtClean="0">
                          <a:latin typeface="BPG Rioni" pitchFamily="34" charset="0"/>
                        </a:rPr>
                        <a:t>DEEP)</a:t>
                      </a:r>
                      <a:r>
                        <a:rPr lang="ka-GE" sz="1300" dirty="0" smtClean="0">
                          <a:latin typeface="BPG Rioni" pitchFamily="34" charset="0"/>
                        </a:rPr>
                        <a:t> ფარგლებში  ნატოს ლიდერობის სემინარი - 11-15 მაისი;</a:t>
                      </a:r>
                      <a:r>
                        <a:rPr lang="en-US" sz="1300" dirty="0" smtClean="0">
                          <a:latin typeface="BPG Rioni" pitchFamily="34" charset="0"/>
                        </a:rPr>
                        <a:t> </a:t>
                      </a:r>
                      <a:endParaRPr lang="en-US" sz="1300" dirty="0">
                        <a:latin typeface="BPG Rioni" pitchFamily="34" charset="0"/>
                      </a:endParaRPr>
                    </a:p>
                    <a:p>
                      <a:pPr marL="285750" marR="0" indent="-285750" algn="just" defTabSz="914400" rtl="0" eaLnBrk="1" fontAlgn="auto" latinLnBrk="0" hangingPunct="1">
                        <a:lnSpc>
                          <a:spcPct val="100000"/>
                        </a:lnSpc>
                        <a:spcBef>
                          <a:spcPts val="0"/>
                        </a:spcBef>
                        <a:spcAft>
                          <a:spcPts val="600"/>
                        </a:spcAft>
                        <a:buClrTx/>
                        <a:buSzTx/>
                        <a:buFont typeface="Wingdings" pitchFamily="2" charset="2"/>
                        <a:buChar char="Ø"/>
                        <a:tabLst/>
                        <a:defRPr/>
                      </a:pPr>
                      <a:r>
                        <a:rPr lang="ka-GE" sz="1300" dirty="0" smtClean="0">
                          <a:latin typeface="BPG Rioni" pitchFamily="34" charset="0"/>
                        </a:rPr>
                        <a:t>ფინეთის ეროვნული თავდაცვის კურსის წარმომადგენლების ვიზიტი ეთა-ში - 16 აპრილი;</a:t>
                      </a:r>
                      <a:r>
                        <a:rPr lang="en-US" sz="1300" dirty="0" smtClean="0">
                          <a:latin typeface="BPG Rioni" pitchFamily="34" charset="0"/>
                        </a:rPr>
                        <a:t> </a:t>
                      </a:r>
                      <a:endParaRPr lang="en-US" sz="1300" dirty="0">
                        <a:latin typeface="BPG Rioni" pitchFamily="34" charset="0"/>
                      </a:endParaRPr>
                    </a:p>
                    <a:p>
                      <a:pPr marL="285750" marR="0" lvl="0" indent="-285750" algn="just" defTabSz="914400" rtl="0" eaLnBrk="1" fontAlgn="auto" latinLnBrk="0" hangingPunct="1">
                        <a:lnSpc>
                          <a:spcPct val="100000"/>
                        </a:lnSpc>
                        <a:spcBef>
                          <a:spcPts val="0"/>
                        </a:spcBef>
                        <a:spcAft>
                          <a:spcPts val="600"/>
                        </a:spcAft>
                        <a:buClrTx/>
                        <a:buSzTx/>
                        <a:buFont typeface="Wingdings" panose="05000000000000000000" pitchFamily="2" charset="2"/>
                        <a:buChar char="Ø"/>
                        <a:tabLst/>
                        <a:defRPr/>
                      </a:pPr>
                      <a:r>
                        <a:rPr lang="ka-GE" sz="1300" dirty="0" smtClean="0">
                          <a:latin typeface="BPG Rioni" pitchFamily="34" charset="0"/>
                        </a:rPr>
                        <a:t>პარტნიორი ენების სასწავლო ცენტრი ევროპაში</a:t>
                      </a:r>
                      <a:r>
                        <a:rPr lang="en-US" sz="1300" dirty="0" smtClean="0">
                          <a:latin typeface="BPG Rioni" pitchFamily="34" charset="0"/>
                        </a:rPr>
                        <a:t> (PLTCE) </a:t>
                      </a:r>
                      <a:r>
                        <a:rPr lang="ka-GE" sz="1300" dirty="0" smtClean="0">
                          <a:latin typeface="BPG Rioni" pitchFamily="34" charset="0"/>
                        </a:rPr>
                        <a:t>- ინგლისური ენის განვითარების სემინარი ეთა-ში</a:t>
                      </a:r>
                      <a:r>
                        <a:rPr lang="ka-GE" sz="1300" baseline="0" dirty="0" smtClean="0">
                          <a:latin typeface="BPG Rioni" pitchFamily="34" charset="0"/>
                        </a:rPr>
                        <a:t> -</a:t>
                      </a:r>
                      <a:r>
                        <a:rPr lang="ka-GE" sz="1300" dirty="0" smtClean="0">
                          <a:latin typeface="BPG Rioni" pitchFamily="34" charset="0"/>
                        </a:rPr>
                        <a:t>  </a:t>
                      </a:r>
                      <a:r>
                        <a:rPr lang="ru-RU" sz="1300" dirty="0" smtClean="0">
                          <a:latin typeface="Sylfaen" panose="010A0502050306030303" pitchFamily="18" charset="0"/>
                        </a:rPr>
                        <a:t>8-19 </a:t>
                      </a:r>
                      <a:r>
                        <a:rPr lang="ka-GE" sz="1300" dirty="0" smtClean="0">
                          <a:latin typeface="BPG Rioni" pitchFamily="34" charset="0"/>
                        </a:rPr>
                        <a:t>ივნისი;</a:t>
                      </a:r>
                      <a:r>
                        <a:rPr lang="en-US" sz="1300" dirty="0" smtClean="0">
                          <a:latin typeface="BPG Rioni" pitchFamily="34" charset="0"/>
                        </a:rPr>
                        <a:t> </a:t>
                      </a:r>
                      <a:endParaRPr lang="ru-RU" sz="1300" dirty="0" smtClean="0">
                        <a:latin typeface="Sylfaen" panose="010A0502050306030303" pitchFamily="18" charset="0"/>
                      </a:endParaRPr>
                    </a:p>
                    <a:p>
                      <a:pPr marL="285750" lvl="0" indent="-285750" algn="just">
                        <a:spcAft>
                          <a:spcPts val="600"/>
                        </a:spcAft>
                        <a:buFont typeface="Wingdings" panose="05000000000000000000" pitchFamily="2" charset="2"/>
                        <a:buChar char="Ø"/>
                      </a:pPr>
                      <a:r>
                        <a:rPr lang="ka-GE" sz="1300" dirty="0" smtClean="0">
                          <a:latin typeface="BPG Rioni" pitchFamily="34" charset="0"/>
                        </a:rPr>
                        <a:t>დრეზდენის საერთაშორისო კვირეული - აპრილი</a:t>
                      </a:r>
                      <a:r>
                        <a:rPr lang="en-US" sz="1300" dirty="0" smtClean="0">
                          <a:latin typeface="BPG Rioni" pitchFamily="34" charset="0"/>
                        </a:rPr>
                        <a:t> </a:t>
                      </a:r>
                      <a:r>
                        <a:rPr lang="ka-GE" sz="1300" dirty="0" smtClean="0">
                          <a:latin typeface="BPG Rioni" pitchFamily="34" charset="0"/>
                        </a:rPr>
                        <a:t>;</a:t>
                      </a:r>
                      <a:endParaRPr lang="en-US" sz="1300" dirty="0">
                        <a:latin typeface="BPG Rioni" pitchFamily="34" charset="0"/>
                      </a:endParaRPr>
                    </a:p>
                    <a:p>
                      <a:pPr marL="285750" marR="0" indent="-285750" algn="just" defTabSz="914400" rtl="0" eaLnBrk="1" fontAlgn="auto" latinLnBrk="0" hangingPunct="1">
                        <a:lnSpc>
                          <a:spcPct val="100000"/>
                        </a:lnSpc>
                        <a:spcBef>
                          <a:spcPts val="0"/>
                        </a:spcBef>
                        <a:spcAft>
                          <a:spcPts val="600"/>
                        </a:spcAft>
                        <a:buClrTx/>
                        <a:buSzTx/>
                        <a:buFont typeface="Wingdings" pitchFamily="2" charset="2"/>
                        <a:buChar char="Ø"/>
                        <a:tabLst/>
                        <a:defRPr/>
                      </a:pPr>
                      <a:r>
                        <a:rPr lang="ka-GE" sz="1300" dirty="0" smtClean="0">
                          <a:latin typeface="BPG Rioni" pitchFamily="34" charset="0"/>
                        </a:rPr>
                        <a:t>ეროვნული თავდაცვის აკადემიის იუნკერების ვიზიტი აშშ-ს სახმელეთო აკადემიაში (</a:t>
                      </a:r>
                      <a:r>
                        <a:rPr lang="en-US" sz="1300" dirty="0" smtClean="0">
                          <a:latin typeface="BPG Rioni" pitchFamily="34" charset="0"/>
                        </a:rPr>
                        <a:t>WEST-POINT</a:t>
                      </a:r>
                      <a:r>
                        <a:rPr lang="ka-GE" sz="1300" dirty="0" smtClean="0">
                          <a:latin typeface="BPG Rioni" pitchFamily="34" charset="0"/>
                        </a:rPr>
                        <a:t>)</a:t>
                      </a:r>
                      <a:r>
                        <a:rPr lang="ka-GE" sz="1300" baseline="0" dirty="0" smtClean="0">
                          <a:latin typeface="BPG Rioni" pitchFamily="34" charset="0"/>
                        </a:rPr>
                        <a:t> </a:t>
                      </a:r>
                      <a:r>
                        <a:rPr lang="ka-GE" sz="1300" dirty="0" smtClean="0">
                          <a:latin typeface="BPG Rioni" pitchFamily="34" charset="0"/>
                        </a:rPr>
                        <a:t>საერთაშორისო კვირეულზე -  11-19 აპრილი;</a:t>
                      </a:r>
                      <a:endParaRPr lang="en-US" sz="1300" dirty="0">
                        <a:latin typeface="BPG Rioni" pitchFamily="34" charset="0"/>
                      </a:endParaRPr>
                    </a:p>
                    <a:p>
                      <a:pPr marL="285750" marR="0" indent="-285750" algn="just" defTabSz="914400" rtl="0" eaLnBrk="1" fontAlgn="auto" latinLnBrk="0" hangingPunct="1">
                        <a:lnSpc>
                          <a:spcPct val="100000"/>
                        </a:lnSpc>
                        <a:spcBef>
                          <a:spcPts val="0"/>
                        </a:spcBef>
                        <a:spcAft>
                          <a:spcPts val="600"/>
                        </a:spcAft>
                        <a:buClrTx/>
                        <a:buSzTx/>
                        <a:buFont typeface="Wingdings" pitchFamily="2" charset="2"/>
                        <a:buChar char="Ø"/>
                        <a:tabLst/>
                        <a:defRPr/>
                      </a:pPr>
                      <a:r>
                        <a:rPr lang="ka-GE" sz="1300" dirty="0" smtClean="0">
                          <a:latin typeface="BPG Rioni" pitchFamily="34" charset="0"/>
                        </a:rPr>
                        <a:t>სამმხრივ ფორმატში დაგეგმილი ღონისძიება საქართველოში (აზერბაიჯანი, თურქეთი, საქართველო</a:t>
                      </a:r>
                      <a:r>
                        <a:rPr lang="en-US" sz="1300" dirty="0" smtClean="0">
                          <a:latin typeface="BPG Rioni" pitchFamily="34" charset="0"/>
                        </a:rPr>
                        <a:t>)</a:t>
                      </a:r>
                      <a:r>
                        <a:rPr lang="ka-GE" sz="1300" dirty="0" smtClean="0">
                          <a:latin typeface="BPG Rioni" pitchFamily="34" charset="0"/>
                        </a:rPr>
                        <a:t> - 14-17 ივნისი;</a:t>
                      </a:r>
                      <a:endParaRPr lang="en-US" sz="1300" dirty="0">
                        <a:latin typeface="BPG Rioni" pitchFamily="34" charset="0"/>
                      </a:endParaRPr>
                    </a:p>
                    <a:p>
                      <a:pPr marL="285750" marR="0" indent="-285750" algn="just" defTabSz="914400" rtl="0" eaLnBrk="1" fontAlgn="auto" latinLnBrk="0" hangingPunct="1">
                        <a:lnSpc>
                          <a:spcPct val="100000"/>
                        </a:lnSpc>
                        <a:spcBef>
                          <a:spcPts val="0"/>
                        </a:spcBef>
                        <a:spcAft>
                          <a:spcPts val="600"/>
                        </a:spcAft>
                        <a:buClrTx/>
                        <a:buSzTx/>
                        <a:buFont typeface="Wingdings" pitchFamily="2" charset="2"/>
                        <a:buChar char="Ø"/>
                        <a:tabLst/>
                        <a:defRPr/>
                      </a:pPr>
                      <a:r>
                        <a:rPr lang="ka-GE" sz="1300" dirty="0" smtClean="0">
                          <a:latin typeface="BPG Rioni" pitchFamily="34" charset="0"/>
                        </a:rPr>
                        <a:t>საზაფხულო სამხედრო სწავლება ეთა-ში (ლიეუტვა, ლატვია და რუმინეთი) - 3-9 აგვისტო.</a:t>
                      </a:r>
                      <a:r>
                        <a:rPr lang="en-US" sz="1300" dirty="0" smtClean="0">
                          <a:latin typeface="BPG Rioni" pitchFamily="34" charset="0"/>
                        </a:rPr>
                        <a:t> </a:t>
                      </a:r>
                    </a:p>
                  </a:txBody>
                  <a:tcPr>
                    <a:lnL w="12700" cmpd="sng">
                      <a:noFill/>
                    </a:lnL>
                    <a:lnR w="12700" cmpd="sng">
                      <a:noFill/>
                    </a:lnR>
                    <a:lnT w="12700" cmpd="sng">
                      <a:noFill/>
                    </a:lnT>
                    <a:lnB w="12700" cmpd="sng">
                      <a:noFill/>
                    </a:lnB>
                  </a:tcPr>
                </a:tc>
              </a:tr>
            </a:tbl>
          </a:graphicData>
        </a:graphic>
      </p:graphicFrame>
    </p:spTree>
    <p:extLst>
      <p:ext uri="{BB962C8B-B14F-4D97-AF65-F5344CB8AC3E}">
        <p14:creationId xmlns:p14="http://schemas.microsoft.com/office/powerpoint/2010/main" val="12253176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tile tx="0" ty="0" sx="100000" sy="100000" flip="none" algn="tl"/>
        </a:blipFill>
        <a:effectLst/>
      </p:bgPr>
    </p:bg>
    <p:spTree>
      <p:nvGrpSpPr>
        <p:cNvPr id="1" name=""/>
        <p:cNvGrpSpPr/>
        <p:nvPr/>
      </p:nvGrpSpPr>
      <p:grpSpPr>
        <a:xfrm>
          <a:off x="0" y="0"/>
          <a:ext cx="0" cy="0"/>
          <a:chOff x="0" y="0"/>
          <a:chExt cx="0" cy="0"/>
        </a:xfrm>
      </p:grpSpPr>
      <p:sp>
        <p:nvSpPr>
          <p:cNvPr id="4" name="Rectangle 3"/>
          <p:cNvSpPr/>
          <p:nvPr/>
        </p:nvSpPr>
        <p:spPr>
          <a:xfrm>
            <a:off x="0" y="294894"/>
            <a:ext cx="9144000" cy="489204"/>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cstate="print">
            <a:extLst>
              <a:ext uri="{28A0092B-C50C-407E-A947-70E740481C1C}">
                <a14:useLocalDpi xmlns:a14="http://schemas.microsoft.com/office/drawing/2010/main" val="0"/>
              </a:ext>
            </a:extLst>
          </a:blip>
          <a:stretch>
            <a:fillRect/>
          </a:stretch>
        </p:blipFill>
        <p:spPr>
          <a:xfrm>
            <a:off x="7924800" y="184485"/>
            <a:ext cx="710022" cy="710022"/>
          </a:xfrm>
          <a:prstGeom prst="rect">
            <a:avLst/>
          </a:prstGeom>
        </p:spPr>
      </p:pic>
      <p:sp>
        <p:nvSpPr>
          <p:cNvPr id="6" name="Rectangle 5"/>
          <p:cNvSpPr/>
          <p:nvPr/>
        </p:nvSpPr>
        <p:spPr>
          <a:xfrm>
            <a:off x="3278779" y="354830"/>
            <a:ext cx="2778325" cy="369332"/>
          </a:xfrm>
          <a:prstGeom prst="rect">
            <a:avLst/>
          </a:prstGeom>
        </p:spPr>
        <p:txBody>
          <a:bodyPr wrap="none">
            <a:spAutoFit/>
          </a:bodyPr>
          <a:lstStyle/>
          <a:p>
            <a:pPr algn="ctr"/>
            <a:r>
              <a:rPr lang="ka-GE" b="1" dirty="0" smtClean="0">
                <a:latin typeface="BPG SuperSquare Caps 2013" pitchFamily="18" charset="0"/>
              </a:rPr>
              <a:t>შტაბის </a:t>
            </a:r>
            <a:r>
              <a:rPr lang="en-US" b="1" dirty="0" smtClean="0">
                <a:latin typeface="BPG SuperSquare Caps 2013" pitchFamily="18" charset="0"/>
              </a:rPr>
              <a:t>G-</a:t>
            </a:r>
            <a:r>
              <a:rPr lang="ka-GE" b="1" dirty="0" smtClean="0">
                <a:latin typeface="BPG SuperSquare Caps 2013" pitchFamily="18" charset="0"/>
              </a:rPr>
              <a:t>5</a:t>
            </a:r>
            <a:r>
              <a:rPr lang="en-US" b="1" dirty="0" smtClean="0">
                <a:latin typeface="BPG SuperSquare Caps 2013" pitchFamily="18" charset="0"/>
              </a:rPr>
              <a:t> </a:t>
            </a:r>
            <a:r>
              <a:rPr lang="ka-GE" b="1" dirty="0" smtClean="0">
                <a:latin typeface="BPG SuperSquare Caps 2013" pitchFamily="18" charset="0"/>
              </a:rPr>
              <a:t>სამსახური</a:t>
            </a:r>
            <a:endParaRPr lang="ka-GE" b="1" dirty="0">
              <a:latin typeface="BPG SuperSquare Caps 2013" pitchFamily="18" charset="0"/>
            </a:endParaRPr>
          </a:p>
        </p:txBody>
      </p:sp>
      <p:pic>
        <p:nvPicPr>
          <p:cNvPr id="9" name="Picture 3" descr="d:\NJACHVADZE\Desktop\DzalebiLogo.png"/>
          <p:cNvPicPr>
            <a:picLocks noChangeAspect="1" noChangeArrowheads="1"/>
          </p:cNvPicPr>
          <p:nvPr/>
        </p:nvPicPr>
        <p:blipFill>
          <a:blip cstate="print"/>
          <a:srcRect/>
          <a:stretch>
            <a:fillRect/>
          </a:stretch>
        </p:blipFill>
        <p:spPr bwMode="auto">
          <a:xfrm>
            <a:off x="381000" y="178194"/>
            <a:ext cx="736206" cy="736206"/>
          </a:xfrm>
          <a:prstGeom prst="rect">
            <a:avLst/>
          </a:prstGeom>
          <a:ln>
            <a:noFill/>
          </a:ln>
          <a:effectLst/>
        </p:spPr>
      </p:pic>
      <p:sp>
        <p:nvSpPr>
          <p:cNvPr id="10" name="Rectangle 9"/>
          <p:cNvSpPr/>
          <p:nvPr/>
        </p:nvSpPr>
        <p:spPr>
          <a:xfrm>
            <a:off x="488193" y="1143000"/>
            <a:ext cx="8167621" cy="369332"/>
          </a:xfrm>
          <a:prstGeom prst="rect">
            <a:avLst/>
          </a:prstGeom>
        </p:spPr>
        <p:txBody>
          <a:bodyPr wrap="none">
            <a:spAutoFit/>
          </a:bodyPr>
          <a:lstStyle/>
          <a:p>
            <a:pPr algn="ctr"/>
            <a:r>
              <a:rPr lang="ka-GE" b="1" dirty="0">
                <a:latin typeface="BPG Banner Caps Alpha" pitchFamily="18" charset="0"/>
              </a:rPr>
              <a:t>2020 წელს დაგეგმილი </a:t>
            </a:r>
            <a:r>
              <a:rPr lang="ka-GE" b="1" dirty="0">
                <a:solidFill>
                  <a:schemeClr val="accent2"/>
                </a:solidFill>
                <a:latin typeface="BPG Banner Caps Alpha" pitchFamily="18" charset="0"/>
              </a:rPr>
              <a:t>შეუსრულებელი </a:t>
            </a:r>
            <a:r>
              <a:rPr lang="ka-GE" b="1" dirty="0">
                <a:latin typeface="BPG Banner Caps Alpha" pitchFamily="18" charset="0"/>
              </a:rPr>
              <a:t>ძირითადი ღონისძიებები</a:t>
            </a:r>
          </a:p>
        </p:txBody>
      </p:sp>
      <p:graphicFrame>
        <p:nvGraphicFramePr>
          <p:cNvPr id="11" name="Table 10"/>
          <p:cNvGraphicFramePr>
            <a:graphicFrameLocks noGrp="1"/>
          </p:cNvGraphicFramePr>
          <p:nvPr>
            <p:extLst>
              <p:ext uri="{D42A27DB-BD31-4B8C-83A1-F6EECF244321}">
                <p14:modId xmlns:p14="http://schemas.microsoft.com/office/powerpoint/2010/main" val="768789088"/>
              </p:ext>
            </p:extLst>
          </p:nvPr>
        </p:nvGraphicFramePr>
        <p:xfrm>
          <a:off x="228600" y="1676400"/>
          <a:ext cx="8686800" cy="2590800"/>
        </p:xfrm>
        <a:graphic>
          <a:graphicData uri="http://schemas.openxmlformats.org/drawingml/2006/table">
            <a:tbl>
              <a:tblPr firstRow="1" bandRow="1">
                <a:tableStyleId>{5940675A-B579-460E-94D1-54222C63F5DA}</a:tableStyleId>
              </a:tblPr>
              <a:tblGrid>
                <a:gridCol w="8686800"/>
              </a:tblGrid>
              <a:tr h="2590800">
                <a:tc>
                  <a:txBody>
                    <a:bodyPr/>
                    <a:lstStyle/>
                    <a:p>
                      <a:pPr marL="285750" indent="-285750" algn="just">
                        <a:spcAft>
                          <a:spcPts val="300"/>
                        </a:spcAft>
                        <a:buFont typeface="Wingdings" panose="05000000000000000000" pitchFamily="2" charset="2"/>
                        <a:buChar char="Ø"/>
                      </a:pPr>
                      <a:r>
                        <a:rPr lang="ka-GE" sz="1400" dirty="0" smtClean="0">
                          <a:latin typeface="BPG Rioni" pitchFamily="34" charset="0"/>
                        </a:rPr>
                        <a:t>ვიზიტი „სანდჰარსტის“ კონკურსზე აშშ-ის სამხედრო აკადემიაში </a:t>
                      </a:r>
                      <a:r>
                        <a:rPr lang="en-US" sz="1400" dirty="0" smtClean="0">
                          <a:latin typeface="BPG Rioni" pitchFamily="34" charset="0"/>
                        </a:rPr>
                        <a:t>(WEST-POINT)</a:t>
                      </a:r>
                      <a:r>
                        <a:rPr lang="ka-GE" sz="1400" dirty="0" smtClean="0">
                          <a:latin typeface="BPG Rioni" pitchFamily="34" charset="0"/>
                        </a:rPr>
                        <a:t> - აპრილი;</a:t>
                      </a:r>
                      <a:endParaRPr lang="ru-RU" sz="1400" dirty="0" smtClean="0">
                        <a:latin typeface="Sylfaen" panose="010A0502050306030303" pitchFamily="18" charset="0"/>
                      </a:endParaRPr>
                    </a:p>
                    <a:p>
                      <a:pPr marL="285750" lvl="0" indent="-285750" algn="just">
                        <a:spcAft>
                          <a:spcPts val="300"/>
                        </a:spcAft>
                        <a:buFont typeface="Wingdings" panose="05000000000000000000" pitchFamily="2" charset="2"/>
                        <a:buChar char="Ø"/>
                      </a:pPr>
                      <a:r>
                        <a:rPr lang="ka-GE" sz="1400" dirty="0" smtClean="0">
                          <a:latin typeface="BPG Rioni" pitchFamily="34" charset="0"/>
                        </a:rPr>
                        <a:t>ვორქშოპი ინგლისური ენის განვითარების ხელშეწყობა (</a:t>
                      </a:r>
                      <a:r>
                        <a:rPr lang="en-US" sz="1400" dirty="0" smtClean="0">
                          <a:latin typeface="BPG Rioni" pitchFamily="34" charset="0"/>
                        </a:rPr>
                        <a:t>SEDU)</a:t>
                      </a:r>
                      <a:r>
                        <a:rPr lang="ka-GE" sz="1400" dirty="0" smtClean="0">
                          <a:latin typeface="BPG Rioni" pitchFamily="34" charset="0"/>
                        </a:rPr>
                        <a:t> -  მაისი</a:t>
                      </a:r>
                      <a:r>
                        <a:rPr lang="en-US" sz="1400" dirty="0" smtClean="0">
                          <a:latin typeface="BPG Rioni" pitchFamily="34" charset="0"/>
                        </a:rPr>
                        <a:t> </a:t>
                      </a:r>
                      <a:r>
                        <a:rPr lang="ka-GE" sz="1400" dirty="0" smtClean="0">
                          <a:latin typeface="BPG Rioni" pitchFamily="34" charset="0"/>
                        </a:rPr>
                        <a:t>;</a:t>
                      </a:r>
                      <a:endParaRPr lang="ru-RU" sz="1400" dirty="0" smtClean="0">
                        <a:latin typeface="Sylfaen" panose="010A0502050306030303" pitchFamily="18" charset="0"/>
                      </a:endParaRPr>
                    </a:p>
                    <a:p>
                      <a:pPr marL="285750" lvl="0" indent="-285750" algn="just">
                        <a:spcAft>
                          <a:spcPts val="300"/>
                        </a:spcAft>
                        <a:buFont typeface="Wingdings" panose="05000000000000000000" pitchFamily="2" charset="2"/>
                        <a:buChar char="Ø"/>
                      </a:pPr>
                      <a:r>
                        <a:rPr lang="ka-GE" sz="1400" dirty="0" smtClean="0">
                          <a:latin typeface="BPG Rioni" pitchFamily="34" charset="0"/>
                        </a:rPr>
                        <a:t>გერმანის რესპუბლიკაში  სპორტის ინსტრუქტორების გადამზადება</a:t>
                      </a:r>
                      <a:r>
                        <a:rPr lang="en-US" sz="1400" dirty="0" smtClean="0">
                          <a:latin typeface="BPG Rioni" pitchFamily="34" charset="0"/>
                        </a:rPr>
                        <a:t> </a:t>
                      </a:r>
                      <a:r>
                        <a:rPr lang="ka-GE" sz="1400" dirty="0" smtClean="0">
                          <a:latin typeface="BPG Rioni" pitchFamily="34" charset="0"/>
                        </a:rPr>
                        <a:t> - ტრენერების ტრენინგი - მარტი - აპრილი</a:t>
                      </a:r>
                      <a:r>
                        <a:rPr lang="en-US" sz="1400" dirty="0" smtClean="0">
                          <a:latin typeface="BPG Rioni" pitchFamily="34" charset="0"/>
                        </a:rPr>
                        <a:t> </a:t>
                      </a:r>
                      <a:r>
                        <a:rPr lang="ka-GE" sz="1400" dirty="0" smtClean="0">
                          <a:latin typeface="BPG Rioni" pitchFamily="34" charset="0"/>
                        </a:rPr>
                        <a:t>;</a:t>
                      </a:r>
                      <a:endParaRPr lang="ru-RU" sz="1400" dirty="0" smtClean="0">
                        <a:latin typeface="Sylfaen" panose="010A0502050306030303" pitchFamily="18" charset="0"/>
                      </a:endParaRPr>
                    </a:p>
                    <a:p>
                      <a:pPr marL="285750" lvl="0" indent="-285750" algn="just">
                        <a:spcAft>
                          <a:spcPts val="300"/>
                        </a:spcAft>
                        <a:buFont typeface="Wingdings" panose="05000000000000000000" pitchFamily="2" charset="2"/>
                        <a:buChar char="Ø"/>
                      </a:pPr>
                      <a:r>
                        <a:rPr lang="ka-GE" sz="1400" dirty="0" smtClean="0">
                          <a:latin typeface="BPG Rioni" pitchFamily="34" charset="0"/>
                        </a:rPr>
                        <a:t>თურქეთის ეროვნული თავდაცვის უნივერსიტეტის ხელმძღვანელის გაცნობითი სახის ვიზიტი ეთა-ში;</a:t>
                      </a:r>
                    </a:p>
                    <a:p>
                      <a:pPr marL="285750" lvl="0" indent="-285750" algn="just">
                        <a:spcAft>
                          <a:spcPts val="300"/>
                        </a:spcAft>
                        <a:buFont typeface="Wingdings" panose="05000000000000000000" pitchFamily="2" charset="2"/>
                        <a:buChar char="Ø"/>
                      </a:pPr>
                      <a:r>
                        <a:rPr lang="ka-GE" sz="1400" dirty="0" smtClean="0">
                          <a:latin typeface="BPG Rioni" pitchFamily="34" charset="0"/>
                        </a:rPr>
                        <a:t>უსაფრთხოების კვლევების პროგრამის გარე ექსპერტიზა (მეორე კვარტალი);</a:t>
                      </a:r>
                      <a:endParaRPr lang="ru-RU" sz="1400" dirty="0" smtClean="0">
                        <a:latin typeface="Sylfaen" panose="010A0502050306030303" pitchFamily="18" charset="0"/>
                      </a:endParaRPr>
                    </a:p>
                    <a:p>
                      <a:pPr marL="285750" lvl="0" indent="-285750" algn="just">
                        <a:spcAft>
                          <a:spcPts val="300"/>
                        </a:spcAft>
                        <a:buFont typeface="Wingdings" panose="05000000000000000000" pitchFamily="2" charset="2"/>
                        <a:buChar char="Ø"/>
                      </a:pPr>
                      <a:r>
                        <a:rPr lang="ka-GE" sz="1400" dirty="0" smtClean="0">
                          <a:latin typeface="BPG Rioni" pitchFamily="34" charset="0"/>
                        </a:rPr>
                        <a:t>სომხეთის ვაზგენ სარგსიანის სახელობის სომხეთის სამხედრო უნივერსიტეტის რექტორის გაცნობითი სახის ვიზიტი საქართველოს ეროვნული თავდაცვის აკადემიაში.</a:t>
                      </a:r>
                      <a:endParaRPr lang="ka-GE" sz="1400" dirty="0">
                        <a:latin typeface="BPG Rioni" pitchFamily="34" charset="0"/>
                      </a:endParaRPr>
                    </a:p>
                  </a:txBody>
                  <a:tcPr>
                    <a:lnL w="12700" cmpd="sng">
                      <a:noFill/>
                    </a:lnL>
                    <a:lnR w="12700" cmpd="sng">
                      <a:noFill/>
                    </a:lnR>
                    <a:lnT w="12700" cmpd="sng">
                      <a:noFill/>
                    </a:lnT>
                    <a:lnB w="12700" cmpd="sng">
                      <a:noFill/>
                    </a:lnB>
                  </a:tcPr>
                </a:tc>
              </a:tr>
            </a:tbl>
          </a:graphicData>
        </a:graphic>
      </p:graphicFrame>
    </p:spTree>
    <p:extLst>
      <p:ext uri="{BB962C8B-B14F-4D97-AF65-F5344CB8AC3E}">
        <p14:creationId xmlns:p14="http://schemas.microsoft.com/office/powerpoint/2010/main" val="15267028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tile tx="0" ty="0" sx="100000" sy="100000" flip="none" algn="tl"/>
        </a:blipFill>
        <a:effectLst/>
      </p:bgPr>
    </p:bg>
    <p:spTree>
      <p:nvGrpSpPr>
        <p:cNvPr id="1" name=""/>
        <p:cNvGrpSpPr/>
        <p:nvPr/>
      </p:nvGrpSpPr>
      <p:grpSpPr>
        <a:xfrm>
          <a:off x="0" y="0"/>
          <a:ext cx="0" cy="0"/>
          <a:chOff x="0" y="0"/>
          <a:chExt cx="0" cy="0"/>
        </a:xfrm>
      </p:grpSpPr>
      <p:sp>
        <p:nvSpPr>
          <p:cNvPr id="4" name="Rectangle 3"/>
          <p:cNvSpPr/>
          <p:nvPr/>
        </p:nvSpPr>
        <p:spPr>
          <a:xfrm>
            <a:off x="4" y="294894"/>
            <a:ext cx="9144000" cy="489204"/>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cstate="print">
            <a:extLst>
              <a:ext uri="{28A0092B-C50C-407E-A947-70E740481C1C}">
                <a14:useLocalDpi xmlns:a14="http://schemas.microsoft.com/office/drawing/2010/main" val="0"/>
              </a:ext>
            </a:extLst>
          </a:blip>
          <a:stretch>
            <a:fillRect/>
          </a:stretch>
        </p:blipFill>
        <p:spPr>
          <a:xfrm>
            <a:off x="7924804" y="184485"/>
            <a:ext cx="710022" cy="710022"/>
          </a:xfrm>
          <a:prstGeom prst="rect">
            <a:avLst/>
          </a:prstGeom>
        </p:spPr>
      </p:pic>
      <p:sp>
        <p:nvSpPr>
          <p:cNvPr id="6" name="Rectangle 5"/>
          <p:cNvSpPr/>
          <p:nvPr/>
        </p:nvSpPr>
        <p:spPr>
          <a:xfrm>
            <a:off x="3278783" y="354830"/>
            <a:ext cx="2778325" cy="369332"/>
          </a:xfrm>
          <a:prstGeom prst="rect">
            <a:avLst/>
          </a:prstGeom>
        </p:spPr>
        <p:txBody>
          <a:bodyPr wrap="none">
            <a:spAutoFit/>
          </a:bodyPr>
          <a:lstStyle/>
          <a:p>
            <a:pPr algn="ctr"/>
            <a:r>
              <a:rPr lang="ka-GE" b="1" dirty="0" smtClean="0">
                <a:latin typeface="BPG SuperSquare Caps 2013" pitchFamily="18" charset="0"/>
              </a:rPr>
              <a:t>შტაბის </a:t>
            </a:r>
            <a:r>
              <a:rPr lang="en-US" b="1" dirty="0" smtClean="0">
                <a:latin typeface="BPG SuperSquare Caps 2013" pitchFamily="18" charset="0"/>
              </a:rPr>
              <a:t>G-</a:t>
            </a:r>
            <a:r>
              <a:rPr lang="ka-GE" b="1" dirty="0" smtClean="0">
                <a:latin typeface="BPG SuperSquare Caps 2013" pitchFamily="18" charset="0"/>
              </a:rPr>
              <a:t>5</a:t>
            </a:r>
            <a:r>
              <a:rPr lang="en-US" b="1" dirty="0" smtClean="0">
                <a:latin typeface="BPG SuperSquare Caps 2013" pitchFamily="18" charset="0"/>
              </a:rPr>
              <a:t> </a:t>
            </a:r>
            <a:r>
              <a:rPr lang="ka-GE" b="1" dirty="0" smtClean="0">
                <a:latin typeface="BPG SuperSquare Caps 2013" pitchFamily="18" charset="0"/>
              </a:rPr>
              <a:t>სამსახური</a:t>
            </a:r>
            <a:endParaRPr lang="ka-GE" b="1" dirty="0">
              <a:latin typeface="BPG SuperSquare Caps 2013" pitchFamily="18" charset="0"/>
            </a:endParaRPr>
          </a:p>
        </p:txBody>
      </p:sp>
      <p:pic>
        <p:nvPicPr>
          <p:cNvPr id="9" name="Picture 3" descr="d:\NJACHVADZE\Desktop\DzalebiLogo.png"/>
          <p:cNvPicPr>
            <a:picLocks noChangeAspect="1" noChangeArrowheads="1"/>
          </p:cNvPicPr>
          <p:nvPr/>
        </p:nvPicPr>
        <p:blipFill>
          <a:blip cstate="print"/>
          <a:srcRect/>
          <a:stretch>
            <a:fillRect/>
          </a:stretch>
        </p:blipFill>
        <p:spPr bwMode="auto">
          <a:xfrm>
            <a:off x="381004" y="178194"/>
            <a:ext cx="736206" cy="736206"/>
          </a:xfrm>
          <a:prstGeom prst="rect">
            <a:avLst/>
          </a:prstGeom>
          <a:ln>
            <a:noFill/>
          </a:ln>
          <a:effectLst/>
        </p:spPr>
      </p:pic>
      <p:sp>
        <p:nvSpPr>
          <p:cNvPr id="10" name="Rectangle 9"/>
          <p:cNvSpPr/>
          <p:nvPr/>
        </p:nvSpPr>
        <p:spPr>
          <a:xfrm>
            <a:off x="1480456" y="1036320"/>
            <a:ext cx="6183104" cy="369332"/>
          </a:xfrm>
          <a:prstGeom prst="rect">
            <a:avLst/>
          </a:prstGeom>
        </p:spPr>
        <p:txBody>
          <a:bodyPr wrap="none">
            <a:spAutoFit/>
          </a:bodyPr>
          <a:lstStyle/>
          <a:p>
            <a:pPr algn="ctr"/>
            <a:r>
              <a:rPr lang="ka-GE" b="1" dirty="0">
                <a:latin typeface="BPG Banner Caps Alpha" pitchFamily="18" charset="0"/>
              </a:rPr>
              <a:t>2021 წელს </a:t>
            </a:r>
            <a:r>
              <a:rPr lang="ka-GE" b="1" dirty="0">
                <a:solidFill>
                  <a:schemeClr val="accent2"/>
                </a:solidFill>
                <a:latin typeface="BPG Banner Caps Alpha" pitchFamily="18" charset="0"/>
              </a:rPr>
              <a:t>დაგეგმილი</a:t>
            </a:r>
            <a:r>
              <a:rPr lang="ka-GE" b="1" dirty="0">
                <a:latin typeface="BPG Banner Caps Alpha" pitchFamily="18" charset="0"/>
              </a:rPr>
              <a:t> ძირითადი ღონისძიებები</a:t>
            </a:r>
            <a:endParaRPr lang="en-US" b="1" dirty="0">
              <a:latin typeface="BPG Banner Caps Alpha" pitchFamily="18"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3654821669"/>
              </p:ext>
            </p:extLst>
          </p:nvPr>
        </p:nvGraphicFramePr>
        <p:xfrm>
          <a:off x="228604" y="1508760"/>
          <a:ext cx="8686800" cy="5196840"/>
        </p:xfrm>
        <a:graphic>
          <a:graphicData uri="http://schemas.openxmlformats.org/drawingml/2006/table">
            <a:tbl>
              <a:tblPr firstRow="1" bandRow="1">
                <a:tableStyleId>{5940675A-B579-460E-94D1-54222C63F5DA}</a:tableStyleId>
              </a:tblPr>
              <a:tblGrid>
                <a:gridCol w="8686800"/>
              </a:tblGrid>
              <a:tr h="2590800">
                <a:tc>
                  <a:txBody>
                    <a:bodyPr/>
                    <a:lstStyle/>
                    <a:p>
                      <a:pPr marL="285750" marR="0" indent="-285750" algn="l" defTabSz="914400" rtl="0" eaLnBrk="1" fontAlgn="auto" latinLnBrk="0" hangingPunct="1">
                        <a:lnSpc>
                          <a:spcPct val="100000"/>
                        </a:lnSpc>
                        <a:spcBef>
                          <a:spcPts val="600"/>
                        </a:spcBef>
                        <a:spcAft>
                          <a:spcPts val="0"/>
                        </a:spcAft>
                        <a:buClrTx/>
                        <a:buSzTx/>
                        <a:buFont typeface="Wingdings" pitchFamily="2" charset="2"/>
                        <a:buChar char="Ø"/>
                        <a:tabLst/>
                        <a:defRPr/>
                      </a:pPr>
                      <a:r>
                        <a:rPr lang="ka-GE" sz="1400" dirty="0" smtClean="0">
                          <a:latin typeface="BPG Rioni" pitchFamily="34" charset="0"/>
                        </a:rPr>
                        <a:t>კადეტთა მეშვიდე საერთაშორისო კვირეული ეთა-ში - მარტი/აპრილი</a:t>
                      </a:r>
                      <a:r>
                        <a:rPr lang="en-US" sz="1400" dirty="0" smtClean="0">
                          <a:latin typeface="BPG Rioni" pitchFamily="34" charset="0"/>
                        </a:rPr>
                        <a:t>, </a:t>
                      </a:r>
                      <a:r>
                        <a:rPr lang="ka-GE" sz="1400" dirty="0" smtClean="0">
                          <a:latin typeface="BPG Rioni" pitchFamily="34" charset="0"/>
                        </a:rPr>
                        <a:t>2021; </a:t>
                      </a:r>
                      <a:endParaRPr lang="en-US" sz="1600" dirty="0" smtClean="0">
                        <a:latin typeface="BPG Rioni" pitchFamily="34" charset="0"/>
                      </a:endParaRPr>
                    </a:p>
                    <a:p>
                      <a:pPr marL="285750" marR="0" indent="-285750" algn="l" defTabSz="914400" rtl="0" eaLnBrk="1" fontAlgn="auto" latinLnBrk="0" hangingPunct="1">
                        <a:lnSpc>
                          <a:spcPct val="100000"/>
                        </a:lnSpc>
                        <a:spcBef>
                          <a:spcPts val="600"/>
                        </a:spcBef>
                        <a:spcAft>
                          <a:spcPts val="0"/>
                        </a:spcAft>
                        <a:buClrTx/>
                        <a:buSzTx/>
                        <a:buFont typeface="Wingdings" pitchFamily="2" charset="2"/>
                        <a:buChar char="Ø"/>
                        <a:tabLst/>
                        <a:defRPr/>
                      </a:pPr>
                      <a:r>
                        <a:rPr lang="ka-GE" sz="1400" dirty="0" smtClean="0">
                          <a:latin typeface="BPG Rioni" pitchFamily="34" charset="0"/>
                        </a:rPr>
                        <a:t>გერმანიის ბუნდესვერის სპორტის სკ</a:t>
                      </a:r>
                      <a:r>
                        <a:rPr lang="ka-GE" sz="1400" kern="1200" dirty="0" smtClean="0">
                          <a:solidFill>
                            <a:schemeClr val="tx1"/>
                          </a:solidFill>
                          <a:latin typeface="BPG Rioni" pitchFamily="34" charset="0"/>
                          <a:ea typeface="+mn-ea"/>
                          <a:cs typeface="+mn-cs"/>
                        </a:rPr>
                        <a:t>ოლის წარმომადგენლების სასწავლო ვიზიტი აკადემიაში - მარტი/აპრილი, 2021;</a:t>
                      </a:r>
                      <a:endParaRPr lang="en-US" sz="1400" kern="1200" dirty="0" smtClean="0">
                        <a:solidFill>
                          <a:schemeClr val="tx1"/>
                        </a:solidFill>
                        <a:latin typeface="BPG Rioni" pitchFamily="34" charset="0"/>
                        <a:ea typeface="+mn-ea"/>
                        <a:cs typeface="+mn-cs"/>
                      </a:endParaRPr>
                    </a:p>
                    <a:p>
                      <a:pPr marL="285750" marR="0" indent="-285750" algn="l" defTabSz="914400" rtl="0" eaLnBrk="1" fontAlgn="auto" latinLnBrk="0" hangingPunct="1">
                        <a:lnSpc>
                          <a:spcPct val="100000"/>
                        </a:lnSpc>
                        <a:spcBef>
                          <a:spcPts val="600"/>
                        </a:spcBef>
                        <a:spcAft>
                          <a:spcPts val="0"/>
                        </a:spcAft>
                        <a:buClrTx/>
                        <a:buSzTx/>
                        <a:buFont typeface="Wingdings" pitchFamily="2" charset="2"/>
                        <a:buChar char="Ø"/>
                        <a:tabLst/>
                        <a:defRPr/>
                      </a:pPr>
                      <a:r>
                        <a:rPr lang="ka-GE" sz="1400" kern="1200" dirty="0" smtClean="0">
                          <a:solidFill>
                            <a:schemeClr val="tx1"/>
                          </a:solidFill>
                          <a:latin typeface="BPG Rioni" pitchFamily="34" charset="0"/>
                          <a:ea typeface="+mn-ea"/>
                          <a:cs typeface="+mn-cs"/>
                        </a:rPr>
                        <a:t>რექტორების სამმხრივი შეხვედრა (თურქეთი, აზერბაიჯანი, საქართველო) და კადეტთა სპორტული შეჯიბრი  - ძირითადი თარიღი: 17-19 მაისი, ალტერნატიული: 14-16 ივნისი, 2021;</a:t>
                      </a:r>
                      <a:endParaRPr lang="en-US" sz="1400" kern="1200" dirty="0" smtClean="0">
                        <a:solidFill>
                          <a:schemeClr val="tx1"/>
                        </a:solidFill>
                        <a:latin typeface="BPG Rioni" pitchFamily="34" charset="0"/>
                        <a:ea typeface="+mn-ea"/>
                        <a:cs typeface="+mn-cs"/>
                      </a:endParaRPr>
                    </a:p>
                    <a:p>
                      <a:pPr marL="285750" marR="0" indent="-285750" algn="l" defTabSz="914400" rtl="0" eaLnBrk="1" fontAlgn="auto" latinLnBrk="0" hangingPunct="1">
                        <a:lnSpc>
                          <a:spcPct val="100000"/>
                        </a:lnSpc>
                        <a:spcBef>
                          <a:spcPts val="600"/>
                        </a:spcBef>
                        <a:spcAft>
                          <a:spcPts val="0"/>
                        </a:spcAft>
                        <a:buClrTx/>
                        <a:buSzTx/>
                        <a:buFont typeface="Wingdings" pitchFamily="2" charset="2"/>
                        <a:buChar char="Ø"/>
                        <a:tabLst/>
                        <a:defRPr/>
                      </a:pPr>
                      <a:r>
                        <a:rPr lang="ka-GE" sz="1400" dirty="0" smtClean="0">
                          <a:latin typeface="BPG Rioni" pitchFamily="34" charset="0"/>
                        </a:rPr>
                        <a:t>კრიტიკული აზროვნების სემინარი  (</a:t>
                      </a:r>
                      <a:r>
                        <a:rPr lang="en-US" sz="1400" dirty="0" smtClean="0">
                          <a:latin typeface="BPG Rioni" pitchFamily="34" charset="0"/>
                        </a:rPr>
                        <a:t>DEEP </a:t>
                      </a:r>
                      <a:r>
                        <a:rPr lang="ka-GE" sz="1400" dirty="0" smtClean="0">
                          <a:latin typeface="BPG Rioni" pitchFamily="34" charset="0"/>
                        </a:rPr>
                        <a:t>პროგრამის ფარგლებში) - </a:t>
                      </a:r>
                      <a:r>
                        <a:rPr lang="en-US" sz="1400" dirty="0" smtClean="0">
                          <a:latin typeface="BPG Rioni" pitchFamily="34" charset="0"/>
                        </a:rPr>
                        <a:t>I </a:t>
                      </a:r>
                      <a:r>
                        <a:rPr lang="ka-GE" sz="1400" dirty="0" smtClean="0">
                          <a:latin typeface="BPG Rioni" pitchFamily="34" charset="0"/>
                        </a:rPr>
                        <a:t>კვარტალი, 2021; </a:t>
                      </a:r>
                      <a:endParaRPr lang="en-US" sz="1400" dirty="0" smtClean="0">
                        <a:latin typeface="BPG Rioni" pitchFamily="34" charset="0"/>
                      </a:endParaRPr>
                    </a:p>
                    <a:p>
                      <a:pPr marL="285750" marR="0" indent="-285750" algn="l" defTabSz="914400" rtl="0" eaLnBrk="1" fontAlgn="auto" latinLnBrk="0" hangingPunct="1">
                        <a:lnSpc>
                          <a:spcPct val="100000"/>
                        </a:lnSpc>
                        <a:spcBef>
                          <a:spcPts val="600"/>
                        </a:spcBef>
                        <a:spcAft>
                          <a:spcPts val="0"/>
                        </a:spcAft>
                        <a:buClrTx/>
                        <a:buSzTx/>
                        <a:buFont typeface="Wingdings" pitchFamily="2" charset="2"/>
                        <a:buChar char="Ø"/>
                        <a:tabLst/>
                        <a:defRPr/>
                      </a:pPr>
                      <a:r>
                        <a:rPr lang="ka-GE" sz="1400" dirty="0" smtClean="0">
                          <a:latin typeface="BPG Rioni" pitchFamily="34" charset="0"/>
                        </a:rPr>
                        <a:t>უსაფრთხოების კვლევების პროგრამის ანალიზი  </a:t>
                      </a:r>
                      <a:r>
                        <a:rPr lang="en-US" sz="1400" dirty="0" smtClean="0">
                          <a:latin typeface="BPG Rioni" pitchFamily="34" charset="0"/>
                        </a:rPr>
                        <a:t>DEEP</a:t>
                      </a:r>
                      <a:r>
                        <a:rPr lang="ka-GE" sz="1400" dirty="0" smtClean="0">
                          <a:latin typeface="BPG Rioni" pitchFamily="34" charset="0"/>
                        </a:rPr>
                        <a:t>-ის</a:t>
                      </a:r>
                      <a:r>
                        <a:rPr lang="en-US" sz="1400" dirty="0" smtClean="0">
                          <a:latin typeface="BPG Rioni" pitchFamily="34" charset="0"/>
                        </a:rPr>
                        <a:t> </a:t>
                      </a:r>
                      <a:r>
                        <a:rPr lang="ka-GE" sz="1400" dirty="0" smtClean="0">
                          <a:latin typeface="BPG Rioni" pitchFamily="34" charset="0"/>
                        </a:rPr>
                        <a:t>პროგრამის ფარგლებში - </a:t>
                      </a:r>
                      <a:r>
                        <a:rPr lang="en-US" sz="1400" dirty="0" smtClean="0">
                          <a:latin typeface="BPG Rioni" pitchFamily="34" charset="0"/>
                        </a:rPr>
                        <a:t>I </a:t>
                      </a:r>
                      <a:r>
                        <a:rPr lang="ka-GE" sz="1400" dirty="0" smtClean="0">
                          <a:latin typeface="BPG Rioni" pitchFamily="34" charset="0"/>
                        </a:rPr>
                        <a:t>კვარტალი, 2021; </a:t>
                      </a:r>
                      <a:endParaRPr lang="en-US" sz="1400" dirty="0" smtClean="0">
                        <a:latin typeface="BPG Rioni" pitchFamily="34" charset="0"/>
                      </a:endParaRPr>
                    </a:p>
                    <a:p>
                      <a:pPr marL="285750" marR="0" indent="-285750" algn="l" defTabSz="914400" rtl="0" eaLnBrk="1" fontAlgn="auto" latinLnBrk="0" hangingPunct="1">
                        <a:lnSpc>
                          <a:spcPct val="100000"/>
                        </a:lnSpc>
                        <a:spcBef>
                          <a:spcPts val="600"/>
                        </a:spcBef>
                        <a:spcAft>
                          <a:spcPts val="0"/>
                        </a:spcAft>
                        <a:buClrTx/>
                        <a:buSzTx/>
                        <a:buFont typeface="Wingdings" pitchFamily="2" charset="2"/>
                        <a:buChar char="Ø"/>
                        <a:tabLst/>
                        <a:defRPr/>
                      </a:pPr>
                      <a:r>
                        <a:rPr lang="ka-GE" sz="1400" dirty="0" smtClean="0">
                          <a:latin typeface="BPG Rioni" pitchFamily="34" charset="0"/>
                        </a:rPr>
                        <a:t>ამერიკის ჩრდილოეთ ჯორჯიის უნივერსიტეტის კადეტის სტაჟირება საქართველოს ეროვნული თავდაცვის აკადემიაში - </a:t>
                      </a:r>
                      <a:r>
                        <a:rPr lang="en-US" sz="1400" dirty="0" smtClean="0">
                          <a:latin typeface="BPG Rioni" pitchFamily="34" charset="0"/>
                        </a:rPr>
                        <a:t>I </a:t>
                      </a:r>
                      <a:r>
                        <a:rPr lang="ka-GE" sz="1400" dirty="0" smtClean="0">
                          <a:latin typeface="BPG Rioni" pitchFamily="34" charset="0"/>
                        </a:rPr>
                        <a:t>კვარტალი, 2021; </a:t>
                      </a:r>
                      <a:endParaRPr lang="en-US" sz="1400" dirty="0" smtClean="0">
                        <a:latin typeface="BPG Rioni" pitchFamily="34" charset="0"/>
                      </a:endParaRPr>
                    </a:p>
                    <a:p>
                      <a:pPr marL="285750" marR="0" indent="-285750" algn="l" defTabSz="914400" rtl="0" eaLnBrk="1" fontAlgn="auto" latinLnBrk="0" hangingPunct="1">
                        <a:lnSpc>
                          <a:spcPct val="100000"/>
                        </a:lnSpc>
                        <a:spcBef>
                          <a:spcPts val="600"/>
                        </a:spcBef>
                        <a:spcAft>
                          <a:spcPts val="0"/>
                        </a:spcAft>
                        <a:buClrTx/>
                        <a:buSzTx/>
                        <a:buFont typeface="Wingdings" pitchFamily="2" charset="2"/>
                        <a:buChar char="Ø"/>
                        <a:tabLst/>
                        <a:defRPr/>
                      </a:pPr>
                      <a:r>
                        <a:rPr lang="ka-GE" sz="1400" dirty="0" smtClean="0">
                          <a:latin typeface="BPG Rioni" pitchFamily="34" charset="0"/>
                        </a:rPr>
                        <a:t>თურქეთის ეროვნული თავდაცვის უნივერსიტეტის ხელმძღვანელობის ვიზიტი - მაისი, 2021;</a:t>
                      </a:r>
                      <a:endParaRPr lang="en-US" sz="1400" dirty="0" smtClean="0">
                        <a:latin typeface="BPG Rioni" pitchFamily="34" charset="0"/>
                      </a:endParaRPr>
                    </a:p>
                    <a:p>
                      <a:pPr marL="285750" marR="0" indent="-285750" algn="l" defTabSz="914400" rtl="0" eaLnBrk="1" fontAlgn="auto" latinLnBrk="0" hangingPunct="1">
                        <a:lnSpc>
                          <a:spcPct val="100000"/>
                        </a:lnSpc>
                        <a:spcBef>
                          <a:spcPts val="600"/>
                        </a:spcBef>
                        <a:spcAft>
                          <a:spcPts val="0"/>
                        </a:spcAft>
                        <a:buClrTx/>
                        <a:buSzTx/>
                        <a:buFont typeface="Wingdings" pitchFamily="2" charset="2"/>
                        <a:buChar char="Ø"/>
                        <a:tabLst/>
                        <a:defRPr/>
                      </a:pPr>
                      <a:r>
                        <a:rPr lang="ka-GE" sz="1400" dirty="0" smtClean="0">
                          <a:latin typeface="BPG Rioni" pitchFamily="34" charset="0"/>
                        </a:rPr>
                        <a:t>თანამშრომლობა შვედეთის თავდაცვის უნივერსიტეტთან, ინგლისური ენის სწავლების გაუმჯობესების მიზნით - </a:t>
                      </a:r>
                      <a:r>
                        <a:rPr lang="en-US" sz="1400" dirty="0" smtClean="0">
                          <a:latin typeface="BPG Rioni" pitchFamily="34" charset="0"/>
                        </a:rPr>
                        <a:t>II </a:t>
                      </a:r>
                      <a:r>
                        <a:rPr lang="ka-GE" sz="1400" dirty="0" smtClean="0">
                          <a:latin typeface="BPG Rioni" pitchFamily="34" charset="0"/>
                        </a:rPr>
                        <a:t>კვარტალი, 2021;</a:t>
                      </a:r>
                      <a:endParaRPr lang="en-US" sz="1400" dirty="0" smtClean="0">
                        <a:latin typeface="BPG Rioni" pitchFamily="34" charset="0"/>
                      </a:endParaRPr>
                    </a:p>
                    <a:p>
                      <a:pPr marL="285750" marR="0" indent="-285750" algn="l" defTabSz="914400" rtl="0" eaLnBrk="1" fontAlgn="auto" latinLnBrk="0" hangingPunct="1">
                        <a:lnSpc>
                          <a:spcPct val="100000"/>
                        </a:lnSpc>
                        <a:spcBef>
                          <a:spcPts val="600"/>
                        </a:spcBef>
                        <a:spcAft>
                          <a:spcPts val="0"/>
                        </a:spcAft>
                        <a:buClrTx/>
                        <a:buSzTx/>
                        <a:buFont typeface="Wingdings" pitchFamily="2" charset="2"/>
                        <a:buChar char="Ø"/>
                        <a:tabLst/>
                        <a:defRPr/>
                      </a:pPr>
                      <a:r>
                        <a:rPr lang="ka-GE" sz="1400" dirty="0" smtClean="0">
                          <a:latin typeface="BPG Rioni" pitchFamily="34" charset="0"/>
                        </a:rPr>
                        <a:t>იუნკერების მონაწილეობა სამხედრო და სამეცნიერო გაცვლით პროექტებში შემდეგ ქვეყნებში: ამერიკა, კანადა, რუმინეთი, ლიეტუვა, ლატვია, თურქეთი, იტალია, საფრანგეთი, ბულგარეთი, უნგრეთი - </a:t>
                      </a:r>
                      <a:r>
                        <a:rPr lang="en-US" sz="1400" dirty="0" smtClean="0">
                          <a:latin typeface="BPG Rioni" pitchFamily="34" charset="0"/>
                        </a:rPr>
                        <a:t>II-III </a:t>
                      </a:r>
                      <a:r>
                        <a:rPr lang="ka-GE" sz="1400" dirty="0" smtClean="0">
                          <a:latin typeface="BPG Rioni" pitchFamily="34" charset="0"/>
                        </a:rPr>
                        <a:t>კვარტალი, 2021; </a:t>
                      </a:r>
                      <a:endParaRPr lang="en-US" sz="1400" dirty="0" smtClean="0">
                        <a:latin typeface="BPG Rioni" pitchFamily="34" charset="0"/>
                      </a:endParaRPr>
                    </a:p>
                    <a:p>
                      <a:pPr marL="285750" marR="0" indent="-285750" algn="l" defTabSz="914400" rtl="0" eaLnBrk="1" fontAlgn="auto" latinLnBrk="0" hangingPunct="1">
                        <a:lnSpc>
                          <a:spcPct val="100000"/>
                        </a:lnSpc>
                        <a:spcBef>
                          <a:spcPts val="600"/>
                        </a:spcBef>
                        <a:spcAft>
                          <a:spcPts val="0"/>
                        </a:spcAft>
                        <a:buClrTx/>
                        <a:buSzTx/>
                        <a:buFont typeface="Wingdings" pitchFamily="2" charset="2"/>
                        <a:buChar char="Ø"/>
                        <a:tabLst/>
                        <a:defRPr/>
                      </a:pPr>
                      <a:r>
                        <a:rPr lang="ka-GE" sz="1400" dirty="0" smtClean="0">
                          <a:latin typeface="BPG Rioni" pitchFamily="34" charset="0"/>
                        </a:rPr>
                        <a:t>შვედეთის თავდაცვის უნივერსიტეტის კურსის ვიზიტი ეთა-ში - </a:t>
                      </a:r>
                      <a:r>
                        <a:rPr lang="en-US" sz="1400" dirty="0" smtClean="0">
                          <a:latin typeface="BPG Rioni" pitchFamily="34" charset="0"/>
                        </a:rPr>
                        <a:t>III   </a:t>
                      </a:r>
                      <a:r>
                        <a:rPr lang="ka-GE" sz="1400" dirty="0" smtClean="0">
                          <a:latin typeface="BPG Rioni" pitchFamily="34" charset="0"/>
                        </a:rPr>
                        <a:t>კვარტალი, 2021;</a:t>
                      </a:r>
                      <a:endParaRPr lang="en-US" sz="1400" dirty="0" smtClean="0">
                        <a:latin typeface="BPG Rioni" pitchFamily="34" charset="0"/>
                      </a:endParaRPr>
                    </a:p>
                    <a:p>
                      <a:pPr marL="285750" marR="0" indent="-285750" algn="l" defTabSz="914400" rtl="0" eaLnBrk="1" fontAlgn="auto" latinLnBrk="0" hangingPunct="1">
                        <a:lnSpc>
                          <a:spcPct val="100000"/>
                        </a:lnSpc>
                        <a:spcBef>
                          <a:spcPts val="600"/>
                        </a:spcBef>
                        <a:spcAft>
                          <a:spcPts val="0"/>
                        </a:spcAft>
                        <a:buClrTx/>
                        <a:buSzTx/>
                        <a:buFont typeface="Wingdings" pitchFamily="2" charset="2"/>
                        <a:buChar char="Ø"/>
                        <a:tabLst/>
                        <a:defRPr/>
                      </a:pPr>
                      <a:r>
                        <a:rPr lang="ka-GE" sz="1400" dirty="0" smtClean="0">
                          <a:latin typeface="BPG Rioni" pitchFamily="34" charset="0"/>
                        </a:rPr>
                        <a:t>იუნკერების ჩარიცხვა აშშ-ს, საფრანგეთის, გერმანიის, თურქეთის სამხედრო სასწავლებლებში გრძელვადიან სასწავლო პროგრამებზე - სექტემბერი-ოქტომბერი 2021;</a:t>
                      </a:r>
                      <a:endParaRPr lang="en-US" sz="1400" dirty="0" smtClean="0">
                        <a:latin typeface="BPG Rioni" pitchFamily="34" charset="0"/>
                      </a:endParaRPr>
                    </a:p>
                    <a:p>
                      <a:pPr marL="285750" marR="0" indent="-285750" algn="l" defTabSz="914400" rtl="0" eaLnBrk="1" fontAlgn="auto" latinLnBrk="0" hangingPunct="1">
                        <a:lnSpc>
                          <a:spcPct val="100000"/>
                        </a:lnSpc>
                        <a:spcBef>
                          <a:spcPts val="600"/>
                        </a:spcBef>
                        <a:spcAft>
                          <a:spcPts val="0"/>
                        </a:spcAft>
                        <a:buClrTx/>
                        <a:buSzTx/>
                        <a:buFont typeface="Wingdings" pitchFamily="2" charset="2"/>
                        <a:buChar char="Ø"/>
                        <a:tabLst/>
                        <a:defRPr/>
                      </a:pPr>
                      <a:r>
                        <a:rPr lang="ka-GE" sz="1400" dirty="0" smtClean="0">
                          <a:latin typeface="BPG Rioni" pitchFamily="34" charset="0"/>
                        </a:rPr>
                        <a:t>ლიდერობის სემინარი (NATO) აკადემიის სასწავლო ბატალიონის სამხედრო ინსტრუქტორებისთვის.</a:t>
                      </a:r>
                      <a:endParaRPr lang="en-US" sz="1600" dirty="0">
                        <a:latin typeface="BPG Rioni" pitchFamily="34" charset="0"/>
                      </a:endParaRPr>
                    </a:p>
                  </a:txBody>
                  <a:tcPr>
                    <a:lnL w="12700" cmpd="sng">
                      <a:noFill/>
                    </a:lnL>
                    <a:lnR w="12700" cmpd="sng">
                      <a:noFill/>
                    </a:lnR>
                    <a:lnT w="12700" cmpd="sng">
                      <a:noFill/>
                    </a:lnT>
                    <a:lnB w="12700" cmpd="sng">
                      <a:noFill/>
                    </a:lnB>
                  </a:tcPr>
                </a:tc>
              </a:tr>
            </a:tbl>
          </a:graphicData>
        </a:graphic>
      </p:graphicFrame>
    </p:spTree>
    <p:extLst>
      <p:ext uri="{BB962C8B-B14F-4D97-AF65-F5344CB8AC3E}">
        <p14:creationId xmlns:p14="http://schemas.microsoft.com/office/powerpoint/2010/main" val="40864441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5974</Words>
  <Application>Microsoft Office PowerPoint</Application>
  <PresentationFormat>On-screen Show (4:3)</PresentationFormat>
  <Paragraphs>746</Paragraphs>
  <Slides>57</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57</vt:i4>
      </vt:variant>
    </vt:vector>
  </HeadingPairs>
  <TitlesOfParts>
    <vt:vector size="69" baseType="lpstr">
      <vt:lpstr>SimHei</vt:lpstr>
      <vt:lpstr>Arial</vt:lpstr>
      <vt:lpstr>BPG Banner Caps</vt:lpstr>
      <vt:lpstr>BPG Banner Caps Alpha</vt:lpstr>
      <vt:lpstr>BPG Rioni</vt:lpstr>
      <vt:lpstr>BPG SuperSquare Caps 2013</vt:lpstr>
      <vt:lpstr>Calibri</vt:lpstr>
      <vt:lpstr>Sylfaen</vt:lpstr>
      <vt:lpstr>Symbol</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Mariam Ghambashidze</cp:lastModifiedBy>
  <cp:revision>1</cp:revision>
  <dcterms:modified xsi:type="dcterms:W3CDTF">2022-02-10T07:13:19Z</dcterms:modified>
</cp:coreProperties>
</file>