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60" r:id="rId5"/>
    <p:sldId id="257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DE1A-6DB9-4679-A324-4D10991120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4E54-2AFC-4D4F-AFF9-A650F3670D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005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DE1A-6DB9-4679-A324-4D10991120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4E54-2AFC-4D4F-AFF9-A650F3670D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75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DE1A-6DB9-4679-A324-4D10991120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4E54-2AFC-4D4F-AFF9-A650F3670D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442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DE1A-6DB9-4679-A324-4D10991120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4E54-2AFC-4D4F-AFF9-A650F3670D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137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DE1A-6DB9-4679-A324-4D10991120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4E54-2AFC-4D4F-AFF9-A650F3670D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931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DE1A-6DB9-4679-A324-4D10991120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4E54-2AFC-4D4F-AFF9-A650F3670D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361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DE1A-6DB9-4679-A324-4D10991120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4E54-2AFC-4D4F-AFF9-A650F3670D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881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DE1A-6DB9-4679-A324-4D10991120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4E54-2AFC-4D4F-AFF9-A650F3670D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598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DE1A-6DB9-4679-A324-4D10991120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4E54-2AFC-4D4F-AFF9-A650F3670D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954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DE1A-6DB9-4679-A324-4D10991120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4E54-2AFC-4D4F-AFF9-A650F3670D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76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CDE1A-6DB9-4679-A324-4D10991120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4E54-2AFC-4D4F-AFF9-A650F3670D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3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CECDE1A-6DB9-4679-A324-4D109911204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16.03.2022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CE24E54-2AFC-4D4F-AFF9-A650F3670D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3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tiff"/><Relationship Id="rId7" Type="http://schemas.openxmlformats.org/officeDocument/2006/relationships/image" Target="../media/image10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21.jpeg"/><Relationship Id="rId3" Type="http://schemas.openxmlformats.org/officeDocument/2006/relationships/image" Target="../media/image3.tiff"/><Relationship Id="rId7" Type="http://schemas.openxmlformats.org/officeDocument/2006/relationships/image" Target="../media/image16.jpeg"/><Relationship Id="rId12" Type="http://schemas.openxmlformats.org/officeDocument/2006/relationships/image" Target="../media/image20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11" Type="http://schemas.openxmlformats.org/officeDocument/2006/relationships/image" Target="../media/image19.jpe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02405"/>
            <a:ext cx="9144000" cy="5656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00">
              <a:lnSpc>
                <a:spcPct val="150000"/>
              </a:lnSpc>
            </a:pPr>
            <a:endParaRPr lang="ru-RU" sz="1500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86" y="-107191"/>
            <a:ext cx="1184800" cy="1184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626" y="48288"/>
            <a:ext cx="931117" cy="93209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27664" y="285154"/>
            <a:ext cx="67603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ka-GE" sz="2000" b="1" dirty="0">
                <a:solidFill>
                  <a:srgbClr val="ED7D31">
                    <a:lumMod val="50000"/>
                  </a:srgbClr>
                </a:solidFill>
                <a:latin typeface="BPG Banner Caps" panose="02060504020202060204" pitchFamily="18" charset="0"/>
              </a:rPr>
              <a:t>იუნკერთა</a:t>
            </a:r>
            <a:r>
              <a:rPr lang="en-US" sz="2000" b="1" dirty="0">
                <a:solidFill>
                  <a:srgbClr val="ED7D31">
                    <a:lumMod val="50000"/>
                  </a:srgbClr>
                </a:solidFill>
                <a:latin typeface="BPG Banner Caps" panose="02060504020202060204" pitchFamily="18" charset="0"/>
              </a:rPr>
              <a:t>/</a:t>
            </a:r>
            <a:r>
              <a:rPr lang="ka-GE" sz="2000" b="1" dirty="0">
                <a:solidFill>
                  <a:srgbClr val="ED7D31">
                    <a:lumMod val="50000"/>
                  </a:srgbClr>
                </a:solidFill>
                <a:latin typeface="BPG Banner Caps" panose="02060504020202060204" pitchFamily="18" charset="0"/>
              </a:rPr>
              <a:t>მსმენელთა სერვისები</a:t>
            </a:r>
            <a:endParaRPr lang="en-US" sz="2000" b="1" dirty="0">
              <a:solidFill>
                <a:srgbClr val="ED7D31">
                  <a:lumMod val="50000"/>
                </a:srgbClr>
              </a:solidFill>
              <a:latin typeface="BPG Banner Caps" panose="02060504020202060204" pitchFamily="18" charset="0"/>
            </a:endParaRPr>
          </a:p>
        </p:txBody>
      </p:sp>
      <p:sp>
        <p:nvSpPr>
          <p:cNvPr id="2" name="AutoShape 6" descr="ახალი სასწავლო წლის დასაწყისი ეროვნულ თავდაცვის აკადემიაში (EN) - News -  ETA.EDU.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Прямоугольник 15"/>
          <p:cNvSpPr/>
          <p:nvPr/>
        </p:nvSpPr>
        <p:spPr>
          <a:xfrm>
            <a:off x="262895" y="1004131"/>
            <a:ext cx="5911182" cy="569741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 algn="just" defTabSz="457200"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prstClr val="black"/>
                </a:solidFill>
                <a:latin typeface="BPG Banner Caps" panose="020B0604020202020204" charset="0"/>
              </a:rPr>
              <a:t>სწავლის საფასურის სრულად დაფინანსება</a:t>
            </a:r>
            <a:endParaRPr lang="en-US" sz="1400" b="1" dirty="0">
              <a:solidFill>
                <a:prstClr val="black"/>
              </a:solidFill>
              <a:latin typeface="BPG Banner Caps" panose="020B0604020202020204" charset="0"/>
            </a:endParaRPr>
          </a:p>
          <a:p>
            <a:pPr algn="just" defTabSz="457200"/>
            <a:endParaRPr lang="en-US" sz="1400" b="1" dirty="0">
              <a:solidFill>
                <a:prstClr val="black"/>
              </a:solidFill>
              <a:latin typeface="BPG Banner Caps" panose="020B0604020202020204" charset="0"/>
            </a:endParaRP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prstClr val="black"/>
                </a:solidFill>
                <a:latin typeface="BPG Banner Caps" panose="020B0604020202020204" charset="0"/>
              </a:rPr>
              <a:t>დასაქმების 100%-იანი პერსპექტივა ქვედანაყოფებში</a:t>
            </a:r>
            <a:endParaRPr lang="en-US" sz="1400" b="1" dirty="0">
              <a:solidFill>
                <a:prstClr val="black"/>
              </a:solidFill>
              <a:latin typeface="BPG Banner Caps" panose="020B0604020202020204" charset="0"/>
            </a:endParaRP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endParaRPr lang="ka-GE" sz="1400" b="1" dirty="0">
              <a:solidFill>
                <a:prstClr val="black"/>
              </a:solidFill>
              <a:latin typeface="BPG Banner Caps" panose="020B0604020202020204" charset="0"/>
            </a:endParaRP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prstClr val="black"/>
                </a:solidFill>
                <a:latin typeface="BPG Banner Caps" panose="020B0604020202020204" charset="0"/>
              </a:rPr>
              <a:t>სამხედრო წოდების და ბაკალავრის დიპლომის ერთად მიღება</a:t>
            </a:r>
            <a:endParaRPr lang="en-US" sz="1400" b="1" dirty="0">
              <a:solidFill>
                <a:prstClr val="black"/>
              </a:solidFill>
              <a:latin typeface="BPG Banner Caps" panose="020B0604020202020204" charset="0"/>
            </a:endParaRP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endParaRPr lang="ka-GE" sz="1400" b="1" dirty="0">
              <a:solidFill>
                <a:prstClr val="black"/>
              </a:solidFill>
              <a:latin typeface="BPG Banner Caps" panose="020B0604020202020204" charset="0"/>
            </a:endParaRP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prstClr val="black"/>
                </a:solidFill>
                <a:latin typeface="BPG Banner Caps" panose="020B0604020202020204" charset="0"/>
              </a:rPr>
              <a:t>ლეიტენანტის წოდების მიღების შემდეგ, ნებისმიერი მომავალი აკადემიური საფეხური საქართველოს უნივერსიტეტებში ფინანსდება 50%-ით თავდაცვის სამინისტროსგან.</a:t>
            </a: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endParaRPr lang="ka-GE" sz="1400" b="1" dirty="0">
              <a:solidFill>
                <a:prstClr val="black"/>
              </a:solidFill>
              <a:latin typeface="BPG Banner Caps" panose="020B0604020202020204" charset="0"/>
            </a:endParaRP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prstClr val="black"/>
                </a:solidFill>
                <a:latin typeface="BPG Banner Caps" panose="020B0604020202020204" charset="0"/>
              </a:rPr>
              <a:t>სასწავლო პროცესთან დაკავშრებით მატერიალური და საკანცელარიო ნივთების უზრუნველყოფა (პირადი ლეპტოპები ყველა იუნკერს)</a:t>
            </a: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endParaRPr lang="en-US" sz="1400" b="1" dirty="0">
              <a:solidFill>
                <a:prstClr val="black"/>
              </a:solidFill>
              <a:latin typeface="BPG Banner Caps" panose="020B0604020202020204" charset="0"/>
            </a:endParaRP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prstClr val="black"/>
                </a:solidFill>
                <a:latin typeface="BPG Banner Caps" panose="020B0604020202020204" charset="0"/>
              </a:rPr>
              <a:t>სტიპენდია (ხელფასი) </a:t>
            </a:r>
            <a:endParaRPr lang="en-US" sz="1400" b="1" dirty="0">
              <a:solidFill>
                <a:prstClr val="black"/>
              </a:solidFill>
              <a:latin typeface="BPG Banner Caps" panose="020B0604020202020204" charset="0"/>
            </a:endParaRP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endParaRPr lang="en-US" sz="1400" b="1" dirty="0">
              <a:solidFill>
                <a:prstClr val="black"/>
              </a:solidFill>
              <a:latin typeface="BPG Banner Caps" panose="020B0604020202020204" charset="0"/>
            </a:endParaRP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prstClr val="black"/>
                </a:solidFill>
                <a:latin typeface="BPG Banner Caps" panose="020B0604020202020204" charset="0"/>
              </a:rPr>
              <a:t>უფასო კვება </a:t>
            </a:r>
            <a:endParaRPr lang="en-US" sz="1400" b="1" dirty="0">
              <a:solidFill>
                <a:prstClr val="black"/>
              </a:solidFill>
              <a:latin typeface="BPG Banner Caps" panose="020B0604020202020204" charset="0"/>
            </a:endParaRP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endParaRPr lang="en-US" sz="1400" b="1" dirty="0">
              <a:solidFill>
                <a:prstClr val="black"/>
              </a:solidFill>
              <a:latin typeface="BPG Banner Caps" panose="020B0604020202020204" charset="0"/>
            </a:endParaRP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prstClr val="black"/>
                </a:solidFill>
                <a:latin typeface="BPG Banner Caps" panose="020B0604020202020204" charset="0"/>
              </a:rPr>
              <a:t>კორპორატიული ტელეფონის ნომრით სარგებლობა </a:t>
            </a:r>
            <a:endParaRPr lang="en-US" sz="1400" b="1" dirty="0">
              <a:solidFill>
                <a:prstClr val="black"/>
              </a:solidFill>
              <a:latin typeface="BPG Banner Caps" panose="020B0604020202020204" charset="0"/>
            </a:endParaRP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endParaRPr lang="en-US" sz="1400" b="1" dirty="0">
              <a:solidFill>
                <a:prstClr val="black"/>
              </a:solidFill>
              <a:latin typeface="BPG Banner Caps" panose="020B0604020202020204" charset="0"/>
            </a:endParaRP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prstClr val="black"/>
                </a:solidFill>
                <a:latin typeface="BPG Banner Caps" panose="020B0604020202020204" charset="0"/>
              </a:rPr>
              <a:t>ჩაცმის, საცხოვრებელში განთავსების და აღჭურვილობის უზრუნველყოფა</a:t>
            </a:r>
            <a:endParaRPr lang="en-US" sz="1400" b="1" dirty="0">
              <a:solidFill>
                <a:prstClr val="black"/>
              </a:solidFill>
              <a:latin typeface="BPG Banner Caps" panose="020B0604020202020204" charset="0"/>
            </a:endParaRPr>
          </a:p>
          <a:p>
            <a:pPr marL="285750" indent="-285750" algn="ctr" defTabSz="457200">
              <a:buFont typeface="Wingdings" panose="05000000000000000000" pitchFamily="2" charset="2"/>
              <a:buChar char="ü"/>
            </a:pP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2" name="Content Placeholder 3"/>
          <p:cNvSpPr txBox="1">
            <a:spLocks/>
          </p:cNvSpPr>
          <p:nvPr/>
        </p:nvSpPr>
        <p:spPr>
          <a:xfrm>
            <a:off x="307975" y="1294412"/>
            <a:ext cx="8515348" cy="2208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ü"/>
            </a:pPr>
            <a:endParaRPr lang="en-US" sz="1400" b="1" i="1" dirty="0">
              <a:solidFill>
                <a:srgbClr val="A5A5A5">
                  <a:lumMod val="50000"/>
                </a:srgbClr>
              </a:solidFill>
              <a:latin typeface="BPG Banner" panose="020605040202020602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993" y="1041984"/>
            <a:ext cx="2614779" cy="1487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ETA.EDU.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992" y="2973564"/>
            <a:ext cx="2614779" cy="1574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ეროვნული თავდაცვის აკადემია 24 წლისაა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042" y="5070764"/>
            <a:ext cx="2606730" cy="1581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8121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02405"/>
            <a:ext cx="9144000" cy="5656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00">
              <a:lnSpc>
                <a:spcPct val="150000"/>
              </a:lnSpc>
            </a:pPr>
            <a:endParaRPr lang="ru-RU" sz="1500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86" y="-107191"/>
            <a:ext cx="1184800" cy="1184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626" y="48288"/>
            <a:ext cx="931117" cy="93209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27664" y="285154"/>
            <a:ext cx="67603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ka-GE" sz="2000" b="1" dirty="0">
                <a:solidFill>
                  <a:srgbClr val="ED7D31">
                    <a:lumMod val="50000"/>
                  </a:srgbClr>
                </a:solidFill>
                <a:latin typeface="BPG Banner Caps" panose="02060504020202060204" pitchFamily="18" charset="0"/>
              </a:rPr>
              <a:t>იუნკერთა</a:t>
            </a:r>
            <a:r>
              <a:rPr lang="en-US" sz="2000" b="1" dirty="0">
                <a:solidFill>
                  <a:srgbClr val="ED7D31">
                    <a:lumMod val="50000"/>
                  </a:srgbClr>
                </a:solidFill>
                <a:latin typeface="BPG Banner Caps" panose="02060504020202060204" pitchFamily="18" charset="0"/>
              </a:rPr>
              <a:t>/</a:t>
            </a:r>
            <a:r>
              <a:rPr lang="ka-GE" sz="2000" b="1" dirty="0">
                <a:solidFill>
                  <a:srgbClr val="ED7D31">
                    <a:lumMod val="50000"/>
                  </a:srgbClr>
                </a:solidFill>
                <a:latin typeface="BPG Banner Caps" panose="02060504020202060204" pitchFamily="18" charset="0"/>
              </a:rPr>
              <a:t>მსმენელთა სერვისები</a:t>
            </a:r>
            <a:endParaRPr lang="en-US" sz="2000" b="1" dirty="0">
              <a:solidFill>
                <a:srgbClr val="ED7D31">
                  <a:lumMod val="50000"/>
                </a:srgbClr>
              </a:solidFill>
              <a:latin typeface="BPG Banner Caps" panose="02060504020202060204" pitchFamily="18" charset="0"/>
            </a:endParaRPr>
          </a:p>
        </p:txBody>
      </p:sp>
      <p:sp>
        <p:nvSpPr>
          <p:cNvPr id="2" name="AutoShape 6" descr="ახალი სასწავლო წლის დასაწყისი ეროვნულ თავდაცვის აკადემიაში (EN) - News -  ETA.EDU.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Прямоугольник 15"/>
          <p:cNvSpPr/>
          <p:nvPr/>
        </p:nvSpPr>
        <p:spPr>
          <a:xfrm>
            <a:off x="262895" y="1004131"/>
            <a:ext cx="5911182" cy="569741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457200"/>
            <a:r>
              <a:rPr lang="ka-GE" sz="1600" b="1" dirty="0" smtClean="0">
                <a:solidFill>
                  <a:prstClr val="black"/>
                </a:solidFill>
                <a:latin typeface="BPG Banner Caps" panose="020B0604020202020204" charset="0"/>
              </a:rPr>
              <a:t>სოციალური და ჯანმრთელობის დაზღვევის პაკეტები:</a:t>
            </a:r>
          </a:p>
          <a:p>
            <a:pPr algn="ctr" defTabSz="457200"/>
            <a:endParaRPr lang="en-US" sz="1600" b="1" dirty="0" smtClean="0">
              <a:solidFill>
                <a:prstClr val="black"/>
              </a:solidFill>
              <a:latin typeface="BPG Banner Caps" panose="020B0604020202020204" charset="0"/>
            </a:endParaRPr>
          </a:p>
          <a:p>
            <a:pPr algn="just" defTabSz="457200"/>
            <a:r>
              <a:rPr lang="ka-GE" sz="1400" b="1" dirty="0" smtClean="0">
                <a:solidFill>
                  <a:prstClr val="black"/>
                </a:solidFill>
                <a:latin typeface="BPG Banner Caps" panose="020B0604020202020204" charset="0"/>
              </a:rPr>
              <a:t>თავდაცვის სამინისტრო :  </a:t>
            </a:r>
          </a:p>
          <a:p>
            <a:pPr algn="just" defTabSz="457200"/>
            <a:endParaRPr lang="en-US" sz="1400" b="1" dirty="0" smtClean="0">
              <a:solidFill>
                <a:prstClr val="black"/>
              </a:solidFill>
              <a:latin typeface="BPG Banner Caps" panose="020B0604020202020204" charset="0"/>
            </a:endParaRP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r>
              <a:rPr lang="ka-GE" sz="1400" b="1" dirty="0" smtClean="0">
                <a:solidFill>
                  <a:prstClr val="black"/>
                </a:solidFill>
                <a:latin typeface="BPG Banner Caps" panose="020B0604020202020204" charset="0"/>
              </a:rPr>
              <a:t> </a:t>
            </a:r>
            <a:r>
              <a:rPr lang="ka-GE" sz="1400" b="1" dirty="0">
                <a:solidFill>
                  <a:prstClr val="black"/>
                </a:solidFill>
                <a:latin typeface="BPG Banner Caps" panose="020B0604020202020204" charset="0"/>
              </a:rPr>
              <a:t>სამედიცინო დაზღვევა (ოჯახის წევრებზეც</a:t>
            </a:r>
            <a:r>
              <a:rPr lang="ka-GE" sz="1400" b="1" dirty="0" smtClean="0">
                <a:solidFill>
                  <a:prstClr val="black"/>
                </a:solidFill>
                <a:latin typeface="BPG Banner Caps" panose="020B0604020202020204" charset="0"/>
              </a:rPr>
              <a:t>) საქართველოს სხვადასხვა კლინიკებში.</a:t>
            </a:r>
            <a:endParaRPr lang="en-US" sz="1400" b="1" dirty="0">
              <a:solidFill>
                <a:prstClr val="black"/>
              </a:solidFill>
              <a:latin typeface="BPG Banner Caps" panose="020B0604020202020204" charset="0"/>
            </a:endParaRP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endParaRPr lang="en-US" sz="1400" b="1" dirty="0">
              <a:solidFill>
                <a:prstClr val="black"/>
              </a:solidFill>
              <a:latin typeface="BPG Banner Caps" panose="020B0604020202020204" charset="0"/>
            </a:endParaRP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r>
              <a:rPr lang="ka-GE" sz="1400" b="1" dirty="0" smtClean="0">
                <a:solidFill>
                  <a:prstClr val="black"/>
                </a:solidFill>
                <a:latin typeface="BPG Banner Caps" panose="020B0604020202020204" charset="0"/>
              </a:rPr>
              <a:t>სამხედრო ჰოსპიტლის მომსახურება.</a:t>
            </a:r>
            <a:endParaRPr lang="en-US" sz="1400" b="1" dirty="0">
              <a:solidFill>
                <a:prstClr val="black"/>
              </a:solidFill>
              <a:latin typeface="BPG Banner Caps" panose="020B0604020202020204" charset="0"/>
            </a:endParaRP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endParaRPr lang="ka-GE" sz="1400" b="1" dirty="0" smtClean="0">
              <a:solidFill>
                <a:prstClr val="black"/>
              </a:solidFill>
              <a:latin typeface="BPG Banner Caps" panose="020B0604020202020204" charset="0"/>
            </a:endParaRPr>
          </a:p>
          <a:p>
            <a:pPr algn="just" defTabSz="457200"/>
            <a:r>
              <a:rPr lang="ka-GE" sz="1400" b="1" dirty="0" smtClean="0">
                <a:solidFill>
                  <a:prstClr val="black"/>
                </a:solidFill>
                <a:latin typeface="BPG Banner Caps" panose="020B0604020202020204" charset="0"/>
              </a:rPr>
              <a:t>ეროვნული თავდაცვის აკადემია:</a:t>
            </a:r>
          </a:p>
          <a:p>
            <a:pPr algn="just" defTabSz="457200"/>
            <a:endParaRPr lang="ka-GE" sz="1400" b="1" dirty="0" smtClean="0">
              <a:solidFill>
                <a:prstClr val="black"/>
              </a:solidFill>
              <a:latin typeface="BPG Banner Caps" panose="020B0604020202020204" charset="0"/>
            </a:endParaRPr>
          </a:p>
          <a:p>
            <a:pPr algn="just" defTabSz="457200"/>
            <a:r>
              <a:rPr lang="ka-GE" sz="1400" b="1" dirty="0" smtClean="0">
                <a:solidFill>
                  <a:prstClr val="black"/>
                </a:solidFill>
                <a:latin typeface="BPG Banner Caps" panose="020B0604020202020204" charset="0"/>
              </a:rPr>
              <a:t> (აკადემიის ლაზარეთის სამედიცინო მომსახურება ადგილზე)</a:t>
            </a:r>
          </a:p>
          <a:p>
            <a:pPr algn="just" defTabSz="457200"/>
            <a:endParaRPr lang="ka-GE" sz="1400" b="1" dirty="0" smtClean="0">
              <a:solidFill>
                <a:prstClr val="black"/>
              </a:solidFill>
              <a:latin typeface="BPG Banner Caps" panose="020B0604020202020204" charset="0"/>
            </a:endParaRPr>
          </a:p>
          <a:p>
            <a:pPr marL="285750" indent="-285750" algn="just" defTabSz="457200">
              <a:buFont typeface="Wingdings" pitchFamily="2" charset="2"/>
              <a:buChar char="ü"/>
            </a:pPr>
            <a:r>
              <a:rPr lang="ka-GE" sz="1400" b="1" dirty="0" smtClean="0">
                <a:solidFill>
                  <a:prstClr val="black"/>
                </a:solidFill>
                <a:latin typeface="BPG Banner Caps" panose="020B0604020202020204" charset="0"/>
              </a:rPr>
              <a:t>გადაუდებელი</a:t>
            </a:r>
          </a:p>
          <a:p>
            <a:pPr algn="just" defTabSz="457200"/>
            <a:endParaRPr lang="ka-GE" sz="1400" b="1" dirty="0" smtClean="0">
              <a:solidFill>
                <a:prstClr val="black"/>
              </a:solidFill>
              <a:latin typeface="BPG Banner Caps" panose="020B0604020202020204" charset="0"/>
            </a:endParaRP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r>
              <a:rPr lang="ka-GE" sz="1400" b="1" dirty="0" smtClean="0">
                <a:solidFill>
                  <a:prstClr val="black"/>
                </a:solidFill>
                <a:latin typeface="BPG Banner Caps" panose="020B0604020202020204" charset="0"/>
              </a:rPr>
              <a:t>ქირურგიული</a:t>
            </a:r>
            <a:endParaRPr lang="en-US" sz="1400" b="1" dirty="0">
              <a:solidFill>
                <a:prstClr val="black"/>
              </a:solidFill>
              <a:latin typeface="BPG Banner Caps" panose="020B0604020202020204" charset="0"/>
            </a:endParaRP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endParaRPr lang="ka-GE" sz="1400" b="1" dirty="0">
              <a:solidFill>
                <a:prstClr val="black"/>
              </a:solidFill>
              <a:latin typeface="BPG Banner Caps" panose="020B0604020202020204" charset="0"/>
            </a:endParaRP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r>
              <a:rPr lang="ka-GE" sz="1400" b="1" dirty="0" smtClean="0">
                <a:solidFill>
                  <a:prstClr val="black"/>
                </a:solidFill>
                <a:latin typeface="BPG Banner Caps" panose="020B0604020202020204" charset="0"/>
              </a:rPr>
              <a:t>თერაპიული</a:t>
            </a:r>
            <a:endParaRPr lang="ka-GE" sz="1400" b="1" dirty="0">
              <a:solidFill>
                <a:prstClr val="black"/>
              </a:solidFill>
              <a:latin typeface="BPG Banner Caps" panose="020B0604020202020204" charset="0"/>
            </a:endParaRP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endParaRPr lang="ka-GE" sz="1400" b="1" dirty="0">
              <a:solidFill>
                <a:prstClr val="black"/>
              </a:solidFill>
              <a:latin typeface="BPG Banner Caps" panose="020B0604020202020204" charset="0"/>
            </a:endParaRP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r>
              <a:rPr lang="ka-GE" sz="1400" b="1" dirty="0" smtClean="0">
                <a:solidFill>
                  <a:prstClr val="black"/>
                </a:solidFill>
                <a:latin typeface="BPG Banner Caps" panose="020B0604020202020204" charset="0"/>
              </a:rPr>
              <a:t>სტომატოლოგიური</a:t>
            </a:r>
          </a:p>
          <a:p>
            <a:pPr algn="just" defTabSz="457200"/>
            <a:endParaRPr lang="en-US" sz="1400" b="1" dirty="0">
              <a:solidFill>
                <a:prstClr val="black"/>
              </a:solidFill>
              <a:latin typeface="BPG Banner Caps" panose="020B0604020202020204" charset="0"/>
            </a:endParaRP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r>
              <a:rPr lang="ka-GE" sz="1400" b="1" dirty="0" smtClean="0">
                <a:solidFill>
                  <a:prstClr val="black"/>
                </a:solidFill>
                <a:latin typeface="BPG Banner Caps" panose="020B0604020202020204" charset="0"/>
              </a:rPr>
              <a:t>ფიზიოთერაპიული</a:t>
            </a:r>
            <a:endParaRPr lang="en-US" sz="1400" b="1" dirty="0">
              <a:solidFill>
                <a:prstClr val="black"/>
              </a:solidFill>
              <a:latin typeface="BPG Banner Caps" panose="020B0604020202020204" charset="0"/>
            </a:endParaRP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endParaRPr lang="en-US" sz="1400" b="1" dirty="0">
              <a:solidFill>
                <a:prstClr val="black"/>
              </a:solidFill>
              <a:latin typeface="BPG Banner Caps" panose="020B0604020202020204" charset="0"/>
            </a:endParaRP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r>
              <a:rPr lang="ka-GE" sz="1400" b="1" dirty="0">
                <a:solidFill>
                  <a:prstClr val="black"/>
                </a:solidFill>
                <a:latin typeface="BPG Banner Caps" panose="020B0604020202020204" charset="0"/>
              </a:rPr>
              <a:t>უფასო </a:t>
            </a:r>
            <a:r>
              <a:rPr lang="ka-GE" sz="1400" b="1" dirty="0" smtClean="0">
                <a:solidFill>
                  <a:prstClr val="black"/>
                </a:solidFill>
                <a:latin typeface="BPG Banner Caps" panose="020B0604020202020204" charset="0"/>
              </a:rPr>
              <a:t> მედიკამენტები</a:t>
            </a:r>
            <a:endParaRPr lang="en-US" sz="1400" b="1" dirty="0">
              <a:solidFill>
                <a:prstClr val="black"/>
              </a:solidFill>
              <a:latin typeface="BPG Banner Caps" panose="020B0604020202020204" charset="0"/>
            </a:endParaRPr>
          </a:p>
        </p:txBody>
      </p:sp>
      <p:sp>
        <p:nvSpPr>
          <p:cNvPr id="22" name="Content Placeholder 3"/>
          <p:cNvSpPr txBox="1">
            <a:spLocks/>
          </p:cNvSpPr>
          <p:nvPr/>
        </p:nvSpPr>
        <p:spPr>
          <a:xfrm>
            <a:off x="307975" y="1294412"/>
            <a:ext cx="8515348" cy="2208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ü"/>
            </a:pPr>
            <a:endParaRPr lang="en-US" sz="1400" b="1" i="1" dirty="0">
              <a:solidFill>
                <a:srgbClr val="A5A5A5">
                  <a:lumMod val="50000"/>
                </a:srgbClr>
              </a:solidFill>
              <a:latin typeface="BPG Banner" panose="020605040202020602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993" y="1041984"/>
            <a:ext cx="2614779" cy="1487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ETA.EDU.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992" y="2973564"/>
            <a:ext cx="2614779" cy="1574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ეროვნული თავდაცვის აკადემია 24 წლისაა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042" y="5070764"/>
            <a:ext cx="2606730" cy="1581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69881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02405"/>
            <a:ext cx="9144000" cy="5656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00">
              <a:lnSpc>
                <a:spcPct val="150000"/>
              </a:lnSpc>
            </a:pPr>
            <a:endParaRPr lang="ru-RU" sz="1500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86" y="-107191"/>
            <a:ext cx="1184800" cy="1184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626" y="48288"/>
            <a:ext cx="931117" cy="93209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27664" y="285154"/>
            <a:ext cx="67603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ka-GE" sz="2000" b="1" dirty="0">
                <a:solidFill>
                  <a:srgbClr val="ED7D31">
                    <a:lumMod val="50000"/>
                  </a:srgbClr>
                </a:solidFill>
                <a:latin typeface="BPG Banner Caps" panose="02060504020202060204" pitchFamily="18" charset="0"/>
              </a:rPr>
              <a:t>იუნკერთა</a:t>
            </a:r>
            <a:r>
              <a:rPr lang="en-US" sz="2000" b="1" dirty="0">
                <a:solidFill>
                  <a:srgbClr val="ED7D31">
                    <a:lumMod val="50000"/>
                  </a:srgbClr>
                </a:solidFill>
                <a:latin typeface="BPG Banner Caps" panose="02060504020202060204" pitchFamily="18" charset="0"/>
              </a:rPr>
              <a:t>/</a:t>
            </a:r>
            <a:r>
              <a:rPr lang="ka-GE" sz="2000" b="1" dirty="0">
                <a:solidFill>
                  <a:srgbClr val="ED7D31">
                    <a:lumMod val="50000"/>
                  </a:srgbClr>
                </a:solidFill>
                <a:latin typeface="BPG Banner Caps" panose="02060504020202060204" pitchFamily="18" charset="0"/>
              </a:rPr>
              <a:t>მსმენელთა სერვისები</a:t>
            </a:r>
            <a:endParaRPr lang="en-US" sz="2000" b="1" dirty="0">
              <a:solidFill>
                <a:srgbClr val="ED7D31">
                  <a:lumMod val="50000"/>
                </a:srgbClr>
              </a:solidFill>
              <a:latin typeface="BPG Banner Caps" panose="02060504020202060204" pitchFamily="18" charset="0"/>
            </a:endParaRPr>
          </a:p>
        </p:txBody>
      </p:sp>
      <p:sp>
        <p:nvSpPr>
          <p:cNvPr id="2" name="AutoShape 6" descr="ახალი სასწავლო წლის დასაწყისი ეროვნულ თავდაცვის აკადემიაში (EN) - News -  ETA.EDU.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Прямоугольник 15"/>
          <p:cNvSpPr/>
          <p:nvPr/>
        </p:nvSpPr>
        <p:spPr>
          <a:xfrm>
            <a:off x="262895" y="1004131"/>
            <a:ext cx="5911182" cy="569741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457200"/>
            <a:r>
              <a:rPr lang="ka-GE" sz="1600" b="1" dirty="0" smtClean="0">
                <a:solidFill>
                  <a:prstClr val="black"/>
                </a:solidFill>
                <a:latin typeface="BPG Banner Caps" panose="020B0604020202020204" charset="0"/>
              </a:rPr>
              <a:t>სოციალური და ჯანმრთელობის დაზღვევის პაკეტები:</a:t>
            </a:r>
          </a:p>
          <a:p>
            <a:pPr algn="just" defTabSz="457200"/>
            <a:endParaRPr lang="ka-GE" sz="1400" b="1" dirty="0" smtClean="0">
              <a:solidFill>
                <a:prstClr val="black"/>
              </a:solidFill>
              <a:latin typeface="BPG Banner Caps" panose="020B0604020202020204" charset="0"/>
            </a:endParaRPr>
          </a:p>
          <a:p>
            <a:pPr algn="just" defTabSz="457200"/>
            <a:r>
              <a:rPr lang="ka-GE" sz="1400" b="1" dirty="0" smtClean="0">
                <a:solidFill>
                  <a:prstClr val="black"/>
                </a:solidFill>
                <a:latin typeface="BPG Banner Caps" panose="020B0604020202020204" charset="0"/>
              </a:rPr>
              <a:t>ეროვნული თავდაცვის აკადემია:</a:t>
            </a:r>
          </a:p>
          <a:p>
            <a:pPr algn="just" defTabSz="457200"/>
            <a:endParaRPr lang="ka-GE" sz="1400" b="1" dirty="0" smtClean="0">
              <a:solidFill>
                <a:prstClr val="black"/>
              </a:solidFill>
              <a:latin typeface="BPG Banner Caps" panose="020B0604020202020204" charset="0"/>
            </a:endParaRPr>
          </a:p>
          <a:p>
            <a:pPr algn="just" defTabSz="457200"/>
            <a:r>
              <a:rPr lang="ka-GE" sz="1400" b="1" dirty="0" smtClean="0">
                <a:solidFill>
                  <a:prstClr val="black"/>
                </a:solidFill>
                <a:latin typeface="BPG Banner Caps" panose="020B0604020202020204" charset="0"/>
              </a:rPr>
              <a:t> (აკადემიის ლაზარეთის სამედიცინო მომსახურება ადგილზე)</a:t>
            </a:r>
          </a:p>
          <a:p>
            <a:pPr algn="just" defTabSz="457200"/>
            <a:endParaRPr lang="ka-GE" sz="1400" b="1" dirty="0" smtClean="0">
              <a:solidFill>
                <a:prstClr val="black"/>
              </a:solidFill>
              <a:latin typeface="BPG Banner Caps" panose="020B0604020202020204" charset="0"/>
            </a:endParaRPr>
          </a:p>
          <a:p>
            <a:pPr marL="285750" indent="-285750" algn="just" defTabSz="457200">
              <a:buFont typeface="Wingdings" pitchFamily="2" charset="2"/>
              <a:buChar char="ü"/>
            </a:pPr>
            <a:r>
              <a:rPr lang="ka-GE" sz="1400" b="1" dirty="0" smtClean="0">
                <a:solidFill>
                  <a:prstClr val="black"/>
                </a:solidFill>
                <a:latin typeface="BPG Banner Caps" panose="020B0604020202020204" charset="0"/>
              </a:rPr>
              <a:t>გადაუდებელი სამედიცინო დახმარების  გაწევის შესწავლა (ცოდნის გაზიარება)</a:t>
            </a:r>
          </a:p>
          <a:p>
            <a:pPr algn="just" defTabSz="457200"/>
            <a:endParaRPr lang="ka-GE" sz="1400" b="1" dirty="0" smtClean="0">
              <a:solidFill>
                <a:prstClr val="black"/>
              </a:solidFill>
              <a:latin typeface="BPG Banner Caps" panose="020B0604020202020204" charset="0"/>
            </a:endParaRP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r>
              <a:rPr lang="ka-GE" sz="1400" b="1" dirty="0" smtClean="0">
                <a:solidFill>
                  <a:prstClr val="black"/>
                </a:solidFill>
                <a:latin typeface="BPG Banner Caps" panose="020B0604020202020204" charset="0"/>
              </a:rPr>
              <a:t>კვება ლაზარეთის სასადილო ოთახში</a:t>
            </a:r>
            <a:endParaRPr lang="en-US" sz="1400" b="1" dirty="0">
              <a:solidFill>
                <a:prstClr val="black"/>
              </a:solidFill>
              <a:latin typeface="BPG Banner Caps" panose="020B0604020202020204" charset="0"/>
            </a:endParaRP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endParaRPr lang="ka-GE" sz="1400" b="1" dirty="0">
              <a:solidFill>
                <a:prstClr val="black"/>
              </a:solidFill>
              <a:latin typeface="BPG Banner Caps" panose="020B0604020202020204" charset="0"/>
            </a:endParaRP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r>
              <a:rPr lang="ka-GE" sz="1400" b="1" dirty="0" smtClean="0">
                <a:solidFill>
                  <a:prstClr val="black"/>
                </a:solidFill>
                <a:latin typeface="BPG Banner Caps" panose="020B0604020202020204" charset="0"/>
              </a:rPr>
              <a:t>პალატებში ხელმისაწვდომია </a:t>
            </a:r>
            <a:r>
              <a:rPr lang="en-US" sz="1400" b="1" dirty="0" smtClean="0">
                <a:solidFill>
                  <a:prstClr val="black"/>
                </a:solidFill>
                <a:latin typeface="BPG Banner Caps" panose="020B0604020202020204" charset="0"/>
              </a:rPr>
              <a:t> </a:t>
            </a:r>
            <a:r>
              <a:rPr lang="en-US" sz="1400" b="1" dirty="0" err="1" smtClean="0">
                <a:solidFill>
                  <a:prstClr val="black"/>
                </a:solidFill>
                <a:latin typeface="BPG Banner Caps" panose="020B0604020202020204" charset="0"/>
              </a:rPr>
              <a:t>Wifi</a:t>
            </a:r>
            <a:r>
              <a:rPr lang="en-US" sz="1400" b="1" dirty="0" smtClean="0">
                <a:solidFill>
                  <a:prstClr val="black"/>
                </a:solidFill>
                <a:latin typeface="BPG Banner Caps" panose="020B0604020202020204" charset="0"/>
              </a:rPr>
              <a:t>-</a:t>
            </a:r>
            <a:r>
              <a:rPr lang="ka-GE" sz="1400" b="1" dirty="0" smtClean="0">
                <a:solidFill>
                  <a:prstClr val="black"/>
                </a:solidFill>
                <a:latin typeface="BPG Banner Caps" panose="020B0604020202020204" charset="0"/>
              </a:rPr>
              <a:t>ი</a:t>
            </a:r>
            <a:endParaRPr lang="ka-GE" sz="1400" b="1" dirty="0">
              <a:solidFill>
                <a:prstClr val="black"/>
              </a:solidFill>
              <a:latin typeface="BPG Banner Caps" panose="020B0604020202020204" charset="0"/>
            </a:endParaRP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endParaRPr lang="ka-GE" sz="1400" b="1" dirty="0">
              <a:solidFill>
                <a:prstClr val="black"/>
              </a:solidFill>
              <a:latin typeface="BPG Banner Caps" panose="020B0604020202020204" charset="0"/>
            </a:endParaRPr>
          </a:p>
          <a:p>
            <a:pPr marL="285750" indent="-285750" algn="just" defTabSz="457200">
              <a:buFont typeface="Wingdings" panose="05000000000000000000" pitchFamily="2" charset="2"/>
              <a:buChar char="ü"/>
            </a:pPr>
            <a:r>
              <a:rPr lang="ka-GE" sz="1400" b="1" dirty="0" smtClean="0">
                <a:solidFill>
                  <a:prstClr val="black"/>
                </a:solidFill>
                <a:latin typeface="BPG Banner Caps" panose="020B0604020202020204" charset="0"/>
              </a:rPr>
              <a:t>პალატებში განთავსებულია ტელევიზორები</a:t>
            </a:r>
          </a:p>
        </p:txBody>
      </p:sp>
      <p:sp>
        <p:nvSpPr>
          <p:cNvPr id="22" name="Content Placeholder 3"/>
          <p:cNvSpPr txBox="1">
            <a:spLocks/>
          </p:cNvSpPr>
          <p:nvPr/>
        </p:nvSpPr>
        <p:spPr>
          <a:xfrm>
            <a:off x="307975" y="1294412"/>
            <a:ext cx="8515348" cy="2208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ü"/>
            </a:pPr>
            <a:endParaRPr lang="en-US" sz="1400" b="1" i="1" dirty="0">
              <a:solidFill>
                <a:srgbClr val="A5A5A5">
                  <a:lumMod val="50000"/>
                </a:srgbClr>
              </a:solidFill>
              <a:latin typeface="BPG Banner" panose="020605040202020602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993" y="1041984"/>
            <a:ext cx="2614779" cy="1487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ETA.EDU.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992" y="2973564"/>
            <a:ext cx="2614779" cy="1574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ეროვნული თავდაცვის აკადემია 24 წლისაა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042" y="5070764"/>
            <a:ext cx="2606730" cy="1581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02942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02405"/>
            <a:ext cx="9144000" cy="5656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ru-RU" sz="15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86" y="-107191"/>
            <a:ext cx="1184800" cy="1184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626" y="48288"/>
            <a:ext cx="931117" cy="93209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27664" y="319658"/>
            <a:ext cx="67603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ka-GE" sz="2000" b="1" dirty="0">
                <a:solidFill>
                  <a:schemeClr val="accent2">
                    <a:lumMod val="50000"/>
                  </a:schemeClr>
                </a:solidFill>
                <a:latin typeface="BPG Banner Caps" pitchFamily="18" charset="0"/>
                <a:cs typeface="Arial" charset="0"/>
              </a:rPr>
              <a:t>ფიზიკური წვრთნა</a:t>
            </a:r>
            <a:endParaRPr lang="en-US" altLang="lt-LT" sz="2000" dirty="0">
              <a:solidFill>
                <a:schemeClr val="accent2">
                  <a:lumMod val="50000"/>
                </a:schemeClr>
              </a:solidFill>
              <a:latin typeface="BPG Banner Caps" pitchFamily="18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52399" y="3196020"/>
            <a:ext cx="3617343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buFont typeface="Arial" panose="020B0604020202020204" pitchFamily="34" charset="0"/>
              <a:buChar char="•"/>
            </a:pPr>
            <a:r>
              <a:rPr lang="ka-GE" sz="1600" dirty="0">
                <a:solidFill>
                  <a:srgbClr val="C00000"/>
                </a:solidFill>
                <a:latin typeface="BPG Banner Caps" pitchFamily="18" charset="0"/>
                <a:cs typeface="Arial" panose="020B0604020202020204" pitchFamily="34" charset="0"/>
              </a:rPr>
              <a:t> ცურვა;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ka-GE" sz="1600" dirty="0">
                <a:solidFill>
                  <a:srgbClr val="C00000"/>
                </a:solidFill>
                <a:latin typeface="BPG Banner Caps" pitchFamily="18" charset="0"/>
                <a:cs typeface="Arial" panose="020B0604020202020204" pitchFamily="34" charset="0"/>
              </a:rPr>
              <a:t> ხელჩართული ბრძოლა;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ka-GE" sz="1600" dirty="0">
                <a:solidFill>
                  <a:schemeClr val="accent3">
                    <a:lumMod val="50000"/>
                  </a:schemeClr>
                </a:solidFill>
                <a:latin typeface="BPG Banner Caps" pitchFamily="18" charset="0"/>
                <a:cs typeface="Arial" panose="020B0604020202020204" pitchFamily="34" charset="0"/>
              </a:rPr>
              <a:t> ძიუდო;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ka-GE" sz="1600" dirty="0">
                <a:solidFill>
                  <a:schemeClr val="accent3">
                    <a:lumMod val="50000"/>
                  </a:schemeClr>
                </a:solidFill>
                <a:latin typeface="BPG Banner Caps" pitchFamily="18" charset="0"/>
                <a:cs typeface="Arial" panose="020B0604020202020204" pitchFamily="34" charset="0"/>
              </a:rPr>
              <a:t> ფეხბურთი;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ka-GE" sz="1600" dirty="0">
                <a:solidFill>
                  <a:schemeClr val="accent3">
                    <a:lumMod val="50000"/>
                  </a:schemeClr>
                </a:solidFill>
                <a:latin typeface="BPG Banner Caps" pitchFamily="18" charset="0"/>
                <a:cs typeface="Arial" panose="020B0604020202020204" pitchFamily="34" charset="0"/>
              </a:rPr>
              <a:t> კალათბურთი;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ka-GE" sz="1600" dirty="0">
                <a:solidFill>
                  <a:schemeClr val="accent3">
                    <a:lumMod val="50000"/>
                  </a:schemeClr>
                </a:solidFill>
                <a:latin typeface="BPG Banner Caps" pitchFamily="18" charset="0"/>
                <a:cs typeface="Arial" panose="020B0604020202020204" pitchFamily="34" charset="0"/>
              </a:rPr>
              <a:t> ფრენბურთი;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ka-GE" sz="1600" dirty="0">
                <a:solidFill>
                  <a:schemeClr val="accent3">
                    <a:lumMod val="50000"/>
                  </a:schemeClr>
                </a:solidFill>
                <a:latin typeface="BPG Banner Caps" pitchFamily="18" charset="0"/>
                <a:cs typeface="Arial" panose="020B0604020202020204" pitchFamily="34" charset="0"/>
              </a:rPr>
              <a:t> რაგბი; 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ka-GE" sz="1600" dirty="0">
                <a:solidFill>
                  <a:schemeClr val="accent3">
                    <a:lumMod val="50000"/>
                  </a:schemeClr>
                </a:solidFill>
                <a:latin typeface="BPG Banner Caps" pitchFamily="18" charset="0"/>
                <a:cs typeface="Arial" panose="020B0604020202020204" pitchFamily="34" charset="0"/>
              </a:rPr>
              <a:t> თავისუფალი ჭიდაობა;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ka-GE" sz="1600" dirty="0">
                <a:solidFill>
                  <a:schemeClr val="accent3">
                    <a:lumMod val="50000"/>
                  </a:schemeClr>
                </a:solidFill>
                <a:latin typeface="BPG Banner Caps" pitchFamily="18" charset="0"/>
                <a:cs typeface="Arial" panose="020B0604020202020204" pitchFamily="34" charset="0"/>
              </a:rPr>
              <a:t> კრივი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BPG Banner Caps" pitchFamily="18" charset="0"/>
                <a:cs typeface="Arial" panose="020B0604020202020204" pitchFamily="34" charset="0"/>
              </a:rPr>
              <a:t>.</a:t>
            </a:r>
            <a:endParaRPr lang="ka-GE" sz="1600" dirty="0">
              <a:solidFill>
                <a:schemeClr val="accent3">
                  <a:lumMod val="50000"/>
                </a:schemeClr>
              </a:solidFill>
              <a:latin typeface="BPG Banner Caps" pitchFamily="18" charset="0"/>
              <a:cs typeface="Arial" panose="020B0604020202020204" pitchFamily="34" charset="0"/>
            </a:endParaRPr>
          </a:p>
        </p:txBody>
      </p:sp>
      <p:pic>
        <p:nvPicPr>
          <p:cNvPr id="22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389" y="4898280"/>
            <a:ext cx="2347172" cy="1654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804" y="3026910"/>
            <a:ext cx="2347171" cy="1649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5"/>
          <a:stretch/>
        </p:blipFill>
        <p:spPr>
          <a:xfrm>
            <a:off x="3437735" y="1093017"/>
            <a:ext cx="2347171" cy="1661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0399"/>
          <a:stretch/>
        </p:blipFill>
        <p:spPr>
          <a:xfrm>
            <a:off x="5998042" y="1066800"/>
            <a:ext cx="2328368" cy="1718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11" y="1093017"/>
            <a:ext cx="2492202" cy="1661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9" name="Rectangle 17"/>
          <p:cNvSpPr/>
          <p:nvPr/>
        </p:nvSpPr>
        <p:spPr>
          <a:xfrm>
            <a:off x="1994758" y="6122171"/>
            <a:ext cx="84509" cy="7676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8"/>
          <p:cNvSpPr/>
          <p:nvPr/>
        </p:nvSpPr>
        <p:spPr>
          <a:xfrm>
            <a:off x="2001804" y="6486962"/>
            <a:ext cx="84509" cy="767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9"/>
          <p:cNvSpPr/>
          <p:nvPr/>
        </p:nvSpPr>
        <p:spPr>
          <a:xfrm>
            <a:off x="2108422" y="6022053"/>
            <a:ext cx="12394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1200" b="1" dirty="0">
                <a:latin typeface="BPG Rioni" pitchFamily="34" charset="0"/>
                <a:cs typeface="Arial" panose="020B0604020202020204" pitchFamily="34" charset="0"/>
              </a:rPr>
              <a:t>სავალდებულო</a:t>
            </a:r>
            <a:endParaRPr lang="en-US" sz="1200" b="1" dirty="0">
              <a:latin typeface="BPG Rioni" pitchFamily="34" charset="0"/>
            </a:endParaRPr>
          </a:p>
        </p:txBody>
      </p:sp>
      <p:sp>
        <p:nvSpPr>
          <p:cNvPr id="32" name="Rectangle 20"/>
          <p:cNvSpPr/>
          <p:nvPr/>
        </p:nvSpPr>
        <p:spPr>
          <a:xfrm>
            <a:off x="2108422" y="6386844"/>
            <a:ext cx="8659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1200" b="1" dirty="0">
                <a:latin typeface="BPG Rioni" pitchFamily="34" charset="0"/>
                <a:cs typeface="Arial" panose="020B0604020202020204" pitchFamily="34" charset="0"/>
              </a:rPr>
              <a:t>არჩევითი</a:t>
            </a:r>
            <a:endParaRPr lang="en-US" sz="1200" b="1" dirty="0">
              <a:latin typeface="BPG Rioni" pitchFamily="34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742" y="4898279"/>
            <a:ext cx="2631057" cy="1665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467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02405"/>
            <a:ext cx="9144000" cy="5656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ru-RU" sz="15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86" y="-107191"/>
            <a:ext cx="1184800" cy="1184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626" y="48288"/>
            <a:ext cx="931117" cy="93209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27664" y="285154"/>
            <a:ext cx="67603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a-GE" sz="2000" b="1" dirty="0">
                <a:solidFill>
                  <a:schemeClr val="accent2">
                    <a:lumMod val="50000"/>
                  </a:schemeClr>
                </a:solidFill>
                <a:latin typeface="BPG Banner Caps" panose="02060504020202060204" pitchFamily="18" charset="0"/>
              </a:rPr>
              <a:t>აკადემიური ცხოვრება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BPG Banner Caps" panose="02060504020202060204" pitchFamily="18" charset="0"/>
            </a:endParaRPr>
          </a:p>
        </p:txBody>
      </p:sp>
      <p:sp>
        <p:nvSpPr>
          <p:cNvPr id="16" name="Rectangle 64"/>
          <p:cNvSpPr/>
          <p:nvPr/>
        </p:nvSpPr>
        <p:spPr>
          <a:xfrm>
            <a:off x="176105" y="1053720"/>
            <a:ext cx="561905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ka-GE" sz="1400" dirty="0">
                <a:latin typeface="BPG Banner" panose="020B0604020202020204" charset="0"/>
              </a:rPr>
              <a:t>სტუდენტური კვირეულები საზღვარგარეთ სამხედრო სასწავლებლებში;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ka-GE" sz="1400" dirty="0">
                <a:latin typeface="BPG Banner" panose="020B0604020202020204" charset="0"/>
              </a:rPr>
              <a:t>სახელმწიფო მნიშვნელობის ობიექტების და სერვისების მონახულება;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ka-GE" sz="1400" dirty="0">
                <a:latin typeface="BPG Banner" panose="020B0604020202020204" charset="0"/>
              </a:rPr>
              <a:t>სამეცნიერო კონფერენციები;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ka-GE" sz="1400" dirty="0">
                <a:latin typeface="BPG Banner" panose="020B0604020202020204" charset="0"/>
              </a:rPr>
              <a:t>ოფიციალურ დღესასწაულებთან და ისტორიული მნიშვნელობის მოვლენებთან დაკავშირებული ცერემონიები;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ka-GE" sz="1400" dirty="0">
                <a:latin typeface="BPG Banner" panose="020B0604020202020204" charset="0"/>
              </a:rPr>
              <a:t>სტუდენტური დღეები;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ka-GE" sz="1400" dirty="0">
                <a:latin typeface="BPG Banner" panose="020B0604020202020204" charset="0"/>
              </a:rPr>
              <a:t>შეხვედრები თავდაცვის ძალების მაღალი რანგის პირებთან, სახელმწიფო მოხელეებთან, უცხოელ სტუმრებთან, კულტურისა და მეცნიერების წარმომადგენლებთან;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ka-GE" sz="1400" dirty="0">
                <a:latin typeface="BPG Banner" panose="020B0604020202020204" charset="0"/>
              </a:rPr>
              <a:t>უნივერსიადა;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ka-GE" sz="1400" dirty="0">
                <a:latin typeface="BPG Banner" panose="020B0604020202020204" charset="0"/>
              </a:rPr>
              <a:t>„განათლების გამოფენა“;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ka-GE" sz="1400" dirty="0">
                <a:latin typeface="BPG Banner" panose="020B0604020202020204" charset="0"/>
              </a:rPr>
              <a:t>თავდაცვის ძალების ეგიდით ჩატარებული სპორტული შეჯიბრებები;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ka-GE" sz="1400" dirty="0">
                <a:latin typeface="BPG Banner" panose="020B0604020202020204" charset="0"/>
              </a:rPr>
              <a:t>სტუდენტური პროექტი „იდებატე!“;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ka-GE" sz="1400" dirty="0">
                <a:latin typeface="BPG Banner" panose="020B0604020202020204" charset="0"/>
              </a:rPr>
              <a:t>ინტელექტუალური თამაშები;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ka-GE" sz="1400" smtClean="0">
                <a:latin typeface="BPG Banner" panose="020B0604020202020204" charset="0"/>
              </a:rPr>
              <a:t>აკადემიის </a:t>
            </a:r>
            <a:r>
              <a:rPr lang="ka-GE" sz="1400" dirty="0">
                <a:latin typeface="BPG Banner" panose="020B0604020202020204" charset="0"/>
              </a:rPr>
              <a:t>საზაფხულო სკოლა;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ka-GE" sz="1400" dirty="0" smtClean="0">
                <a:latin typeface="BPG Banner" panose="020B0604020202020204" charset="0"/>
              </a:rPr>
              <a:t>ეროვნული </a:t>
            </a:r>
            <a:r>
              <a:rPr lang="ka-GE" sz="1400" dirty="0">
                <a:latin typeface="BPG Banner" panose="020B0604020202020204" charset="0"/>
              </a:rPr>
              <a:t>თავდაცვის აკადემიის მუსიკალური ჯგუფი;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ka-GE" sz="1400" dirty="0">
                <a:latin typeface="BPG Banner" panose="020B0604020202020204" charset="0"/>
              </a:rPr>
              <a:t>ხატვის წრე;</a:t>
            </a:r>
          </a:p>
          <a:p>
            <a:pPr lvl="0"/>
            <a:endParaRPr lang="en-US" sz="1600" dirty="0">
              <a:latin typeface="BPG Banner Caps" pitchFamily="18" charset="0"/>
            </a:endParaRPr>
          </a:p>
        </p:txBody>
      </p:sp>
      <p:pic>
        <p:nvPicPr>
          <p:cNvPr id="18" name="Picture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160" y="1098540"/>
            <a:ext cx="1512351" cy="967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693" y="1098540"/>
            <a:ext cx="1407299" cy="96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ეროვნულ თავდაცვის აკადემიაში თამაშის ,,რა? სად? როდის?&quot; ზამთრის სეზონი  დაიწყო | ყველაფერი განათლებისთვის და განათლებიდან | edu.aris.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160" y="2238578"/>
            <a:ext cx="1512351" cy="100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693" y="2252253"/>
            <a:ext cx="1407299" cy="995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160" y="3423157"/>
            <a:ext cx="1512351" cy="97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ეროვნული თავდაცვის აკადემიის იუნკერები ხელნაწერთა ეროვნულ ცენტრში -  სიახლეები - ETA.EDU.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693" y="3423157"/>
            <a:ext cx="1407299" cy="97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ეროვნული თავდაცვის აკადემიის წარმომადგენლები გენერალ მაზნიაშვილის მუზეუმში  იმყოფებოდნენ - AKHALI TV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535" y="4531417"/>
            <a:ext cx="1377457" cy="92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mod.gov.ge/uploads/2021/Tebervali/iunkerebma-okupaciis-winaagmdeg-brdzolebshi-dagupuli-gmirebis-xsovnas-pativi-miages/1231313.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161" y="5651306"/>
            <a:ext cx="1512350" cy="96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ეტალონი - ეროვნული თავდაცვის აკადემიის საუკეთესო იუნკერები - YouTub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170" y="5627556"/>
            <a:ext cx="1391821" cy="96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s://eta.edu.ge/uploads/News/eqspo/IMG_172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160" y="4558312"/>
            <a:ext cx="1512349" cy="90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776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274</Words>
  <Application>Microsoft Office PowerPoint</Application>
  <PresentationFormat>On-screen Show (4:3)</PresentationFormat>
  <Paragraphs>83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</cp:revision>
  <dcterms:created xsi:type="dcterms:W3CDTF">2006-08-16T00:00:00Z</dcterms:created>
  <dcterms:modified xsi:type="dcterms:W3CDTF">2022-03-16T23:37:45Z</dcterms:modified>
</cp:coreProperties>
</file>