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4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03" autoAdjust="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52C08-8BAD-441B-82C8-E7D122CF1856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F2FEC-9628-4827-BEDD-BFDF867E6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50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F2FEC-9628-4827-BEDD-BFDF867E61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7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02405"/>
            <a:ext cx="9144000" cy="5656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ru-RU" sz="1500" dirty="0">
              <a:solidFill>
                <a:prstClr val="white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86" y="-107191"/>
            <a:ext cx="1184800" cy="11848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26" y="0"/>
            <a:ext cx="931117" cy="93209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457200" y="-3810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b="1" dirty="0">
                <a:solidFill>
                  <a:schemeClr val="tx1"/>
                </a:solidFill>
                <a:latin typeface="Sylfaen" panose="010A0502050306030303" pitchFamily="18" charset="0"/>
              </a:rPr>
              <a:t>კონფერენციები 2026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00448"/>
              </p:ext>
            </p:extLst>
          </p:nvPr>
        </p:nvGraphicFramePr>
        <p:xfrm>
          <a:off x="-17830" y="932096"/>
          <a:ext cx="9144000" cy="6092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465">
                  <a:extLst>
                    <a:ext uri="{9D8B030D-6E8A-4147-A177-3AD203B41FA5}">
                      <a16:colId xmlns:a16="http://schemas.microsoft.com/office/drawing/2014/main" val="929158487"/>
                    </a:ext>
                  </a:extLst>
                </a:gridCol>
                <a:gridCol w="691023">
                  <a:extLst>
                    <a:ext uri="{9D8B030D-6E8A-4147-A177-3AD203B41FA5}">
                      <a16:colId xmlns:a16="http://schemas.microsoft.com/office/drawing/2014/main" val="2322758384"/>
                    </a:ext>
                  </a:extLst>
                </a:gridCol>
                <a:gridCol w="998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3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07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73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98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04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8873">
                <a:tc gridSpan="10">
                  <a:txBody>
                    <a:bodyPr/>
                    <a:lstStyle/>
                    <a:p>
                      <a:pPr algn="ctr"/>
                      <a:r>
                        <a:rPr lang="ka-GE" sz="2400" dirty="0">
                          <a:latin typeface="Sylfaen" panose="010A0502050306030303" pitchFamily="18" charset="0"/>
                        </a:rPr>
                        <a:t>სტუდენტური/სამეცნიერო/საერთაშორისო- (სულ 9)</a:t>
                      </a:r>
                      <a:endParaRPr lang="en-US" sz="240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889">
                <a:tc>
                  <a:txBody>
                    <a:bodyPr/>
                    <a:lstStyle/>
                    <a:p>
                      <a:endParaRPr lang="en-US" sz="16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აპრილი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მაისი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ივნისი 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ივლისი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აგვისტ</a:t>
                      </a:r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სექტემბ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ოქტომბ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ნოემბერი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დეკემბ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000"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საერთაშორისო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ylfaen" panose="010A0502050306030303" pitchFamily="18" charset="0"/>
                        </a:rPr>
                        <a:t>22</a:t>
                      </a:r>
                      <a:endParaRPr kumimoji="0" lang="ka-GE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ylfaen" panose="010A0502050306030303" pitchFamily="18" charset="0"/>
                        </a:rPr>
                        <a:t>სამეცნიერ</a:t>
                      </a:r>
                      <a:endParaRPr kumimoji="0" lang="ka-GE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ylfaen" panose="010A0502050306030303" pitchFamily="18" charset="0"/>
                        </a:rPr>
                        <a:t>26</a:t>
                      </a: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სტუდენტ. </a:t>
                      </a:r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მაგისტრა</a:t>
                      </a:r>
                      <a:r>
                        <a:rPr lang="ka-GE" sz="1200" b="1" dirty="0">
                          <a:latin typeface="Sylfaen" panose="010A0502050306030303" pitchFamily="18" charset="0"/>
                        </a:rPr>
                        <a:t>+ ბაკალავრ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000"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სამხედრო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18</a:t>
                      </a:r>
                      <a:endParaRPr lang="ka-GE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 err="1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სერჟანტ+ოფიცრები</a:t>
                      </a:r>
                      <a:endParaRPr lang="ka-GE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444"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მაგისტ</a:t>
                      </a:r>
                      <a:r>
                        <a:rPr lang="ka-GE" sz="1200" b="1" dirty="0">
                          <a:latin typeface="Sylfaen" panose="010A0502050306030303" pitchFamily="18" charset="0"/>
                        </a:rPr>
                        <a:t>. </a:t>
                      </a:r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სტუდ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FF0000"/>
                        </a:solidFill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FF0000"/>
                        </a:solidFill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b="0" dirty="0">
                          <a:latin typeface="Sylfaen" panose="010A0502050306030303" pitchFamily="18" charset="0"/>
                        </a:rPr>
                        <a:t>.</a:t>
                      </a:r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2</a:t>
                      </a:r>
                      <a:endParaRPr lang="ka-GE" sz="1200" b="1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სტუდენტ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444"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ბაკალ</a:t>
                      </a:r>
                      <a:r>
                        <a:rPr lang="ka-GE" sz="1200" b="1" dirty="0">
                          <a:latin typeface="Sylfaen" panose="010A0502050306030303" pitchFamily="18" charset="0"/>
                        </a:rPr>
                        <a:t>. </a:t>
                      </a:r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სტუდ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FF0000"/>
                        </a:solidFill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14</a:t>
                      </a: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სტუდენტ</a:t>
                      </a: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სამართალ</a:t>
                      </a:r>
                    </a:p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Sylfaen" panose="010A0502050306030303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სტუდენტ</a:t>
                      </a:r>
                    </a:p>
                    <a:p>
                      <a:pPr algn="ctr"/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კიბერები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ylfaen" panose="010A0502050306030303" pitchFamily="18" charset="0"/>
                        </a:rPr>
                        <a:t>10</a:t>
                      </a:r>
                      <a:endParaRPr kumimoji="0" lang="ka-GE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anose="010A050205030603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სტუდენტ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000">
                <a:tc>
                  <a:txBody>
                    <a:bodyPr/>
                    <a:lstStyle/>
                    <a:p>
                      <a:pPr algn="ctr"/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მაგისტ+ბაკალავ</a:t>
                      </a:r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სამეცნიერო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en-US" sz="1200" b="1" dirty="0">
                          <a:latin typeface="Sylfaen" panose="010A0502050306030303" pitchFamily="18" charset="0"/>
                        </a:rPr>
                        <a:t>23</a:t>
                      </a:r>
                      <a:endParaRPr lang="ka-GE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სამეცნიერ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3253"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კვლ. პრ. შუალედ. </a:t>
                      </a:r>
                      <a:r>
                        <a:rPr lang="ka-GE" sz="1200" b="1" dirty="0" err="1">
                          <a:latin typeface="Sylfaen" panose="010A0502050306030303" pitchFamily="18" charset="0"/>
                        </a:rPr>
                        <a:t>კონფერ</a:t>
                      </a:r>
                      <a:r>
                        <a:rPr lang="ka-GE" sz="1200" b="1" dirty="0">
                          <a:latin typeface="Sylfaen" panose="010A0502050306030303" pitchFamily="18" charset="0"/>
                        </a:rPr>
                        <a:t>.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>
                          <a:latin typeface="Sylfaen" panose="010A0502050306030303" pitchFamily="18" charset="0"/>
                        </a:rPr>
                        <a:t>.</a:t>
                      </a:r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b="0" dirty="0">
                          <a:latin typeface="Sylfaen" panose="010A0502050306030303" pitchFamily="18" charset="0"/>
                        </a:rPr>
                        <a:t>20</a:t>
                      </a:r>
                    </a:p>
                    <a:p>
                      <a:pPr algn="ctr"/>
                      <a:r>
                        <a:rPr lang="ka-GE" sz="1200" b="0" dirty="0">
                          <a:latin typeface="Sylfaen" panose="010A0502050306030303" pitchFamily="18" charset="0"/>
                        </a:rPr>
                        <a:t>მოწვ. სპეციალისტთა </a:t>
                      </a:r>
                      <a:r>
                        <a:rPr lang="ka-GE" sz="1200" b="0" dirty="0" err="1">
                          <a:latin typeface="Sylfaen" panose="010A0502050306030303" pitchFamily="18" charset="0"/>
                        </a:rPr>
                        <a:t>ჯგფ</a:t>
                      </a:r>
                      <a:endParaRPr lang="en-US" sz="1200" b="0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Sylfaen" panose="010A0502050306030303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12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07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7B6C6-FC6F-46EE-806E-5BAADCD82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4500" b="1" dirty="0">
                <a:latin typeface="Sylfaen" panose="010A0502050306030303" pitchFamily="18" charset="0"/>
              </a:rPr>
              <a:t>          </a:t>
            </a:r>
            <a:r>
              <a:rPr lang="ka-GE" sz="4800" b="1" dirty="0">
                <a:latin typeface="Sylfaen" panose="010A0502050306030303" pitchFamily="18" charset="0"/>
              </a:rPr>
              <a:t>საკონფერენციო თემატიკები 2026</a:t>
            </a:r>
            <a:endParaRPr lang="en-US" sz="4800" b="1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48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5600" b="1" dirty="0">
                <a:latin typeface="Sylfaen" panose="010A0502050306030303" pitchFamily="18" charset="0"/>
              </a:rPr>
              <a:t>1.     აპრილი - სამეცნიერო (შიდა) კონფერენცია. მაგისტრატურა &amp; ბაკალავრიატი</a:t>
            </a:r>
            <a:endParaRPr lang="ka-GE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5600" dirty="0">
                <a:latin typeface="Sylfaen" panose="010A0502050306030303" pitchFamily="18" charset="0"/>
              </a:rPr>
              <a:t> „გეოპოლიტიკური ტრანსფორმაციები 21-ე საუკუნეში: ძალაუფლება, უსაფრთხოება და თანამშრომლობა“</a:t>
            </a:r>
          </a:p>
          <a:p>
            <a:pPr marL="0" indent="0">
              <a:buNone/>
            </a:pPr>
            <a:endParaRPr lang="ka-GE" sz="5600" dirty="0">
              <a:latin typeface="Sylfaen" panose="010A0502050306030303" pitchFamily="18" charset="0"/>
            </a:endParaRPr>
          </a:p>
          <a:p>
            <a:pPr marL="514350" indent="-514350">
              <a:buAutoNum type="arabicPeriod" startAt="2"/>
            </a:pPr>
            <a:r>
              <a:rPr lang="ka-GE" sz="5600" b="1" dirty="0">
                <a:latin typeface="Sylfaen" panose="010A0502050306030303" pitchFamily="18" charset="0"/>
              </a:rPr>
              <a:t>ივნისი - სამხედრო კონფერენცია. სერჟანტები &amp; ოფიცრები</a:t>
            </a:r>
            <a:r>
              <a:rPr lang="ka-GE" sz="5600" dirty="0">
                <a:latin typeface="Sylfaen" panose="010A0502050306030303" pitchFamily="18" charset="0"/>
              </a:rPr>
              <a:t>.</a:t>
            </a:r>
          </a:p>
          <a:p>
            <a:pPr marL="0" indent="0">
              <a:buNone/>
            </a:pPr>
            <a:r>
              <a:rPr lang="ka-GE" sz="5600" dirty="0">
                <a:latin typeface="Sylfaen" panose="010A0502050306030303" pitchFamily="18" charset="0"/>
              </a:rPr>
              <a:t>„სტაბილურობა სამხრეთ კავკასიაში: რეგიონალური უსაფრთხოების სამხედრო პერსპექტივები“</a:t>
            </a:r>
          </a:p>
          <a:p>
            <a:pPr marL="0" indent="0">
              <a:buNone/>
            </a:pPr>
            <a:endParaRPr lang="ka-GE" sz="5600" dirty="0">
              <a:latin typeface="Sylfaen" panose="010A0502050306030303" pitchFamily="18" charset="0"/>
            </a:endParaRPr>
          </a:p>
          <a:p>
            <a:pPr marL="514350" indent="-514350">
              <a:buAutoNum type="arabicPeriod" startAt="3"/>
            </a:pPr>
            <a:r>
              <a:rPr lang="ka-GE" sz="5600" b="1" dirty="0">
                <a:latin typeface="Sylfaen" panose="010A0502050306030303" pitchFamily="18" charset="0"/>
              </a:rPr>
              <a:t>ოქტომბერი - საერთაშორისო სამეცნიერო კონფერენცია.</a:t>
            </a:r>
            <a:endParaRPr lang="ka-GE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5600" dirty="0">
                <a:latin typeface="Sylfaen" panose="010A0502050306030303" pitchFamily="18" charset="0"/>
              </a:rPr>
              <a:t>   „</a:t>
            </a:r>
            <a:r>
              <a:rPr lang="en-US" sz="5600" dirty="0">
                <a:latin typeface="Sylfaen" panose="010A0502050306030303" pitchFamily="18" charset="0"/>
              </a:rPr>
              <a:t>Strategic Stability in the Black Sea: Regional Challenges, International Responses </a:t>
            </a:r>
            <a:r>
              <a:rPr lang="ka-GE" sz="5600" dirty="0">
                <a:latin typeface="Sylfaen" panose="010A0502050306030303" pitchFamily="18" charset="0"/>
              </a:rPr>
              <a:t>“</a:t>
            </a:r>
          </a:p>
          <a:p>
            <a:pPr marL="514350" indent="-514350">
              <a:buAutoNum type="arabicPeriod" startAt="3"/>
            </a:pPr>
            <a:endParaRPr lang="ka-GE" sz="5600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514350" indent="-514350">
              <a:buAutoNum type="arabicPeriod" startAt="4"/>
            </a:pPr>
            <a:r>
              <a:rPr lang="ka-GE" sz="5600" b="1" dirty="0">
                <a:latin typeface="Sylfaen" panose="010A0502050306030303" pitchFamily="18" charset="0"/>
              </a:rPr>
              <a:t> ნოემბერი -  საერთაშორისო სტუდენტური კონფერენცია. მაგისტრატურა &amp; ბაკალავრიატი. </a:t>
            </a:r>
            <a:endParaRPr lang="ka-GE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en-US" sz="5600" dirty="0">
                <a:latin typeface="Sylfaen" panose="010A0502050306030303" pitchFamily="18" charset="0"/>
              </a:rPr>
              <a:t>	“Security in the 21st Century: From Regional Conflicts to Global Stability"</a:t>
            </a:r>
            <a:endParaRPr lang="ka-GE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5600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514350" indent="-514350">
              <a:buAutoNum type="arabicPeriod" startAt="5"/>
            </a:pPr>
            <a:r>
              <a:rPr lang="en-US" sz="5600" b="1" dirty="0">
                <a:latin typeface="Sylfaen" panose="010A0502050306030303" pitchFamily="18" charset="0"/>
              </a:rPr>
              <a:t> </a:t>
            </a:r>
            <a:r>
              <a:rPr lang="ka-GE" sz="5600" b="1" dirty="0">
                <a:latin typeface="Sylfaen" panose="010A0502050306030303" pitchFamily="18" charset="0"/>
              </a:rPr>
              <a:t>დეკემბერი - სტუდენტების კონფერენცია 2026  წლის აქტუალურ საკითხებზე- ბაკალავრიატი</a:t>
            </a:r>
            <a:endParaRPr lang="ka-GE" sz="5600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ა.</a:t>
            </a:r>
            <a:r>
              <a:rPr lang="ka-GE" sz="5600" dirty="0">
                <a:latin typeface="Sylfaen" panose="010A0502050306030303" pitchFamily="18" charset="0"/>
              </a:rPr>
              <a:t> “დისტანციური მუშაობის გამოწვევები მენეჯმენტში და ხელოვნური ინტელექტის როლი მენეჯერული გადაწყვეტილებების მიღებაში; (მენეჯმენტის მიმართულება)</a:t>
            </a: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ბ.</a:t>
            </a:r>
            <a:r>
              <a:rPr lang="ka-GE" sz="5600" dirty="0">
                <a:latin typeface="Sylfaen" panose="010A0502050306030303" pitchFamily="18" charset="0"/>
              </a:rPr>
              <a:t> ახალი მსოფლიო წესრიგი, გლობალურ ძალთა დაპირისპირება და  რეგიონული უსაფრთხოების ახალი გამოწვევები; (თავდაცვისა და უსაფრთხოების მიმართულება)</a:t>
            </a: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გ.</a:t>
            </a:r>
            <a:r>
              <a:rPr lang="ka-GE" sz="5600" dirty="0">
                <a:latin typeface="Sylfaen" panose="010A0502050306030303" pitchFamily="18" charset="0"/>
              </a:rPr>
              <a:t> „ენერგოეფექტიანობა და მდგრადი ტექნოლოგიები ინჟინერიაში - ინოვაციური მასალები, ენერგიის დაზოგვის მექანიზმები, მწვანე ინჟინერია“.; (მექანიკის ინჟინერიის)</a:t>
            </a: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დ.</a:t>
            </a:r>
            <a:r>
              <a:rPr lang="ka-GE" sz="5600" dirty="0">
                <a:latin typeface="Sylfaen" panose="010A0502050306030303" pitchFamily="18" charset="0"/>
              </a:rPr>
              <a:t> „დრონების როლი თანამედროვე ავიაციაში - სამოქალაქო და სამხედრო გამოყენების პერსპექტივები, სენსორების ინტეგრაცია და უსაფრთხოების გამოწვევები“. (საავიაციო ინჟინერია)</a:t>
            </a: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ე.</a:t>
            </a:r>
            <a:r>
              <a:rPr lang="ka-GE" sz="5600" dirty="0">
                <a:latin typeface="Sylfaen" panose="010A0502050306030303" pitchFamily="18" charset="0"/>
              </a:rPr>
              <a:t> „ადამიანის უფლებების აქტუალური საკითხები და გამოწვევები 2026; (სამართლის მიმართულება)</a:t>
            </a:r>
          </a:p>
          <a:p>
            <a:pPr marL="0" indent="0" algn="just">
              <a:buNone/>
            </a:pPr>
            <a:r>
              <a:rPr lang="ka-GE" sz="5600" b="1" dirty="0">
                <a:latin typeface="Sylfaen" panose="010A0502050306030303" pitchFamily="18" charset="0"/>
              </a:rPr>
              <a:t>ვ. </a:t>
            </a:r>
            <a:r>
              <a:rPr lang="ka-GE" sz="5600" dirty="0">
                <a:latin typeface="Sylfaen" panose="010A0502050306030303" pitchFamily="18" charset="0"/>
              </a:rPr>
              <a:t>თემა: „ციფრული ტრანსფორმაცია თანამედროვე ინფორმაციული სისტემების კონტექსტში: ტენდენციები, გამოწვევები და გავლენა ორგანიზაციულ პროცესებზე“ (ინფორმატიკის მიმართულება)</a:t>
            </a:r>
          </a:p>
          <a:p>
            <a:endParaRPr lang="ka-GE" sz="5600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5600" b="1" dirty="0">
                <a:latin typeface="Sylfaen" panose="010A0502050306030303" pitchFamily="18" charset="0"/>
              </a:rPr>
              <a:t>6.     დეკემბერი - სტუდენტური კონფერენცია - მაგისტრატურა</a:t>
            </a:r>
          </a:p>
          <a:p>
            <a:pPr marL="0" indent="0">
              <a:buNone/>
            </a:pPr>
            <a:r>
              <a:rPr lang="ka-GE" sz="5600" dirty="0">
                <a:latin typeface="Sylfaen" panose="010A0502050306030303" pitchFamily="18" charset="0"/>
              </a:rPr>
              <a:t> „რეგიონული კონფლიქტები და გლობალური სტაბილურობა: ომისა და მშვიდობის ევოლუციური ნიმუშები“.</a:t>
            </a:r>
            <a:endParaRPr lang="en-US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en-US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5600" b="1" dirty="0">
                <a:latin typeface="Sylfaen" panose="010A0502050306030303" pitchFamily="18" charset="0"/>
              </a:rPr>
              <a:t>7. </a:t>
            </a:r>
            <a:r>
              <a:rPr lang="ka-GE" sz="5600" b="1">
                <a:latin typeface="Sylfaen" panose="010A0502050306030303" pitchFamily="18" charset="0"/>
              </a:rPr>
              <a:t>ნოემბერი - </a:t>
            </a:r>
            <a:r>
              <a:rPr lang="ka-GE" sz="5600" b="1" dirty="0">
                <a:latin typeface="Sylfaen" panose="010A0502050306030303" pitchFamily="18" charset="0"/>
              </a:rPr>
              <a:t>კვლევითი პროექტის შუალედური კონფერენცია.</a:t>
            </a:r>
          </a:p>
          <a:p>
            <a:pPr marL="0" indent="0">
              <a:buNone/>
            </a:pPr>
            <a:r>
              <a:rPr lang="ka-GE" sz="5600" dirty="0">
                <a:latin typeface="Sylfaen" panose="010A0502050306030303" pitchFamily="18" charset="0"/>
              </a:rPr>
              <a:t>"საქართველოს სამხედრო უსაფრთხოების უზრუნველყოფის ახალი მოთხოვნები 21-ე საუკუნის ლოკალური კონფლიქტების დინამიკის გათვალისწინებით"</a:t>
            </a:r>
            <a:endParaRPr lang="en-US" sz="5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37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09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7B6C6-FC6F-46EE-806E-5BAADCD82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Sylfaen" panose="010A0502050306030303" pitchFamily="18" charset="0"/>
              </a:rPr>
              <a:t>          </a:t>
            </a:r>
            <a:r>
              <a:rPr lang="ka-GE" sz="1600" b="1" dirty="0">
                <a:latin typeface="Sylfaen" panose="010A0502050306030303" pitchFamily="18" charset="0"/>
              </a:rPr>
              <a:t>საკონფერენციო თემატიკები 2026</a:t>
            </a:r>
            <a:endParaRPr lang="en-US" sz="1600" b="1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1600" b="1" dirty="0">
                <a:latin typeface="Sylfaen" panose="010A0502050306030303" pitchFamily="18" charset="0"/>
              </a:rPr>
              <a:t>1.     ივლისი - სტუდენტური (შიდა) კონფერენცია ბაკალავრიატი. სამართლის მიმართულება</a:t>
            </a:r>
            <a:endParaRPr lang="ka-GE" sz="1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1600" dirty="0">
                <a:latin typeface="Sylfaen" panose="010A0502050306030303" pitchFamily="18" charset="0"/>
              </a:rPr>
              <a:t> „ციფრული ეპოქა და ადამიანის უფლებები: სამართლებრივი პერსპექტივები“</a:t>
            </a:r>
          </a:p>
          <a:p>
            <a:pPr marL="0" indent="0">
              <a:buNone/>
            </a:pPr>
            <a:endParaRPr lang="ka-GE" sz="1600" dirty="0">
              <a:latin typeface="Sylfaen" panose="010A0502050306030303" pitchFamily="18" charset="0"/>
            </a:endParaRPr>
          </a:p>
          <a:p>
            <a:pPr marL="514350" indent="-514350">
              <a:buAutoNum type="arabicPeriod" startAt="2"/>
            </a:pPr>
            <a:r>
              <a:rPr lang="ka-GE" sz="1600" b="1" dirty="0">
                <a:latin typeface="Sylfaen" panose="010A0502050306030303" pitchFamily="18" charset="0"/>
              </a:rPr>
              <a:t>ნოემბერი - - სტუდენტური (შიდა) კონფერენცია ბაკალავრიატი</a:t>
            </a:r>
            <a:r>
              <a:rPr lang="ka-GE" sz="1600" dirty="0">
                <a:latin typeface="Sylfaen" panose="010A0502050306030303" pitchFamily="18" charset="0"/>
              </a:rPr>
              <a:t>. </a:t>
            </a:r>
            <a:r>
              <a:rPr lang="ka-GE" sz="1600" b="1" dirty="0" err="1">
                <a:latin typeface="Sylfaen" panose="010A0502050306030303" pitchFamily="18" charset="0"/>
              </a:rPr>
              <a:t>კიბერ</a:t>
            </a:r>
            <a:r>
              <a:rPr lang="ka-GE" sz="1600" b="1" dirty="0">
                <a:latin typeface="Sylfaen" panose="010A0502050306030303" pitchFamily="18" charset="0"/>
              </a:rPr>
              <a:t> უსაფრთხოება.</a:t>
            </a:r>
          </a:p>
          <a:p>
            <a:pPr marL="0" indent="0">
              <a:buNone/>
            </a:pPr>
            <a:r>
              <a:rPr lang="ka-GE" sz="1600" dirty="0">
                <a:latin typeface="Sylfaen" panose="010A0502050306030303" pitchFamily="18" charset="0"/>
              </a:rPr>
              <a:t>„</a:t>
            </a:r>
            <a:r>
              <a:rPr lang="ka-GE" sz="1600" dirty="0" err="1">
                <a:latin typeface="Sylfaen" panose="010A0502050306030303" pitchFamily="18" charset="0"/>
              </a:rPr>
              <a:t>კიბერ</a:t>
            </a:r>
            <a:r>
              <a:rPr lang="ka-GE" sz="1600" dirty="0">
                <a:latin typeface="Sylfaen" panose="010A0502050306030303" pitchFamily="18" charset="0"/>
              </a:rPr>
              <a:t> უსაფრთხოების გამოწვევები თანამედროვე მსოფლიოში“</a:t>
            </a:r>
          </a:p>
          <a:p>
            <a:pPr marL="0" indent="0">
              <a:buNone/>
            </a:pPr>
            <a:endParaRPr lang="ka-GE" sz="16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37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2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4347</TotalTime>
  <Words>397</Words>
  <Application>Microsoft Office PowerPoint</Application>
  <PresentationFormat>On-screen Show (4:3)</PresentationFormat>
  <Paragraphs>82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Sylfaen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User</cp:lastModifiedBy>
  <cp:revision>151</cp:revision>
  <cp:lastPrinted>2025-01-15T07:09:29Z</cp:lastPrinted>
  <dcterms:created xsi:type="dcterms:W3CDTF">2006-08-16T00:00:00Z</dcterms:created>
  <dcterms:modified xsi:type="dcterms:W3CDTF">2026-04-01T12:25:31Z</dcterms:modified>
</cp:coreProperties>
</file>