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4"/>
  </p:notesMasterIdLst>
  <p:sldIdLst>
    <p:sldId id="256" r:id="rId2"/>
    <p:sldId id="437" r:id="rId3"/>
    <p:sldId id="438" r:id="rId4"/>
    <p:sldId id="439" r:id="rId5"/>
    <p:sldId id="440" r:id="rId6"/>
    <p:sldId id="441" r:id="rId7"/>
    <p:sldId id="442" r:id="rId8"/>
    <p:sldId id="443" r:id="rId9"/>
    <p:sldId id="444" r:id="rId10"/>
    <p:sldId id="445" r:id="rId11"/>
    <p:sldId id="446" r:id="rId12"/>
    <p:sldId id="447" r:id="rId13"/>
    <p:sldId id="448" r:id="rId14"/>
    <p:sldId id="449" r:id="rId15"/>
    <p:sldId id="450" r:id="rId16"/>
    <p:sldId id="451" r:id="rId17"/>
    <p:sldId id="452" r:id="rId18"/>
    <p:sldId id="453" r:id="rId19"/>
    <p:sldId id="454" r:id="rId20"/>
    <p:sldId id="455" r:id="rId21"/>
    <p:sldId id="456" r:id="rId22"/>
    <p:sldId id="457" r:id="rId23"/>
    <p:sldId id="458" r:id="rId24"/>
    <p:sldId id="459" r:id="rId25"/>
    <p:sldId id="460" r:id="rId26"/>
    <p:sldId id="461" r:id="rId27"/>
    <p:sldId id="462" r:id="rId28"/>
    <p:sldId id="463" r:id="rId29"/>
    <p:sldId id="464" r:id="rId30"/>
    <p:sldId id="385" r:id="rId31"/>
    <p:sldId id="386" r:id="rId32"/>
    <p:sldId id="387" r:id="rId33"/>
    <p:sldId id="388" r:id="rId34"/>
    <p:sldId id="389" r:id="rId35"/>
    <p:sldId id="390" r:id="rId36"/>
    <p:sldId id="391" r:id="rId37"/>
    <p:sldId id="392" r:id="rId38"/>
    <p:sldId id="393" r:id="rId39"/>
    <p:sldId id="394" r:id="rId40"/>
    <p:sldId id="395" r:id="rId41"/>
    <p:sldId id="396" r:id="rId42"/>
    <p:sldId id="432" r:id="rId43"/>
    <p:sldId id="433" r:id="rId44"/>
    <p:sldId id="434" r:id="rId45"/>
    <p:sldId id="435" r:id="rId46"/>
    <p:sldId id="436" r:id="rId47"/>
    <p:sldId id="429" r:id="rId48"/>
    <p:sldId id="430" r:id="rId49"/>
    <p:sldId id="431" r:id="rId50"/>
    <p:sldId id="397" r:id="rId51"/>
    <p:sldId id="398" r:id="rId52"/>
    <p:sldId id="399" r:id="rId53"/>
    <p:sldId id="400" r:id="rId54"/>
    <p:sldId id="401" r:id="rId55"/>
    <p:sldId id="402" r:id="rId56"/>
    <p:sldId id="403" r:id="rId57"/>
    <p:sldId id="404" r:id="rId58"/>
    <p:sldId id="408" r:id="rId59"/>
    <p:sldId id="405" r:id="rId60"/>
    <p:sldId id="406" r:id="rId61"/>
    <p:sldId id="407" r:id="rId62"/>
    <p:sldId id="409" r:id="rId63"/>
    <p:sldId id="411" r:id="rId64"/>
    <p:sldId id="412" r:id="rId65"/>
    <p:sldId id="413" r:id="rId66"/>
    <p:sldId id="414" r:id="rId67"/>
    <p:sldId id="415" r:id="rId68"/>
    <p:sldId id="416" r:id="rId69"/>
    <p:sldId id="417" r:id="rId70"/>
    <p:sldId id="418" r:id="rId71"/>
    <p:sldId id="419" r:id="rId72"/>
    <p:sldId id="422" r:id="rId73"/>
    <p:sldId id="424" r:id="rId74"/>
    <p:sldId id="304" r:id="rId75"/>
    <p:sldId id="428" r:id="rId76"/>
    <p:sldId id="361" r:id="rId77"/>
    <p:sldId id="363" r:id="rId78"/>
    <p:sldId id="365" r:id="rId79"/>
    <p:sldId id="366" r:id="rId80"/>
    <p:sldId id="364" r:id="rId81"/>
    <p:sldId id="367" r:id="rId82"/>
    <p:sldId id="368" r:id="rId83"/>
    <p:sldId id="369" r:id="rId84"/>
    <p:sldId id="370" r:id="rId85"/>
    <p:sldId id="372" r:id="rId86"/>
    <p:sldId id="371" r:id="rId87"/>
    <p:sldId id="373" r:id="rId88"/>
    <p:sldId id="374" r:id="rId89"/>
    <p:sldId id="375" r:id="rId90"/>
    <p:sldId id="376" r:id="rId91"/>
    <p:sldId id="377" r:id="rId92"/>
    <p:sldId id="303" r:id="rId9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F6E4A1A-6B0E-444A-AD93-AE042CE4098D}" type="datetimeFigureOut">
              <a:rPr lang="en-US" smtClean="0"/>
              <a:t>11/9/2020</a:t>
            </a:fld>
            <a:endParaRPr lang="en-US"/>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04A75665-CCC8-4337-89BB-DEF097E0BC97}" type="slidenum">
              <a:rPr lang="en-US" smtClean="0"/>
              <a:t>‹#›</a:t>
            </a:fld>
            <a:endParaRPr lang="en-US"/>
          </a:p>
        </p:txBody>
      </p:sp>
    </p:spTree>
    <p:extLst>
      <p:ext uri="{BB962C8B-B14F-4D97-AF65-F5344CB8AC3E}">
        <p14:creationId xmlns:p14="http://schemas.microsoft.com/office/powerpoint/2010/main" val="1088954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4159221-D94B-E142-8C93-4409311030B4}" type="slidenum">
              <a:rPr lang="en-US" smtClean="0"/>
              <a:t>78</a:t>
            </a:fld>
            <a:endParaRPr lang="en-US"/>
          </a:p>
        </p:txBody>
      </p:sp>
    </p:spTree>
    <p:extLst>
      <p:ext uri="{BB962C8B-B14F-4D97-AF65-F5344CB8AC3E}">
        <p14:creationId xmlns:p14="http://schemas.microsoft.com/office/powerpoint/2010/main" val="1815245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ka-GE" altLang="ru-RU" sz="1200" b="1" dirty="0">
              <a:solidFill>
                <a:srgbClr val="FF0000"/>
              </a:solidFill>
              <a:latin typeface="LitNusx" pitchFamily="2"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ka-GE" altLang="ru-RU" sz="1200" dirty="0">
              <a:solidFill>
                <a:srgbClr val="FF0000"/>
              </a:solidFill>
              <a:latin typeface="LitNusx" pitchFamily="2" charset="0"/>
            </a:endParaRP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A4A1C7A-257C-4BCD-8636-BD6BCD9CD694}" type="slidenum">
              <a:rPr lang="ru-RU" altLang="ru-RU" smtClean="0">
                <a:solidFill>
                  <a:prstClr val="black"/>
                </a:solidFill>
                <a:latin typeface="Arial" charset="0"/>
              </a:rPr>
              <a:pPr eaLnBrk="1" hangingPunct="1">
                <a:spcBef>
                  <a:spcPct val="0"/>
                </a:spcBef>
              </a:pPr>
              <a:t>79</a:t>
            </a:fld>
            <a:endParaRPr lang="ru-RU" altLang="ru-RU">
              <a:solidFill>
                <a:prstClr val="black"/>
              </a:solidFill>
              <a:latin typeface="Arial" charset="0"/>
            </a:endParaRPr>
          </a:p>
        </p:txBody>
      </p:sp>
    </p:spTree>
    <p:extLst>
      <p:ext uri="{BB962C8B-B14F-4D97-AF65-F5344CB8AC3E}">
        <p14:creationId xmlns:p14="http://schemas.microsoft.com/office/powerpoint/2010/main" val="2322936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C9AA10-9981-4761-88B9-DF29D4F44A84}"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DECAF-0503-48D5-B2DF-CB541E15722B}" type="slidenum">
              <a:rPr lang="en-US" smtClean="0"/>
              <a:t>‹#›</a:t>
            </a:fld>
            <a:endParaRPr lang="en-US"/>
          </a:p>
        </p:txBody>
      </p:sp>
    </p:spTree>
    <p:extLst>
      <p:ext uri="{BB962C8B-B14F-4D97-AF65-F5344CB8AC3E}">
        <p14:creationId xmlns:p14="http://schemas.microsoft.com/office/powerpoint/2010/main" val="3302732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9AA10-9981-4761-88B9-DF29D4F44A84}"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DECAF-0503-48D5-B2DF-CB541E15722B}" type="slidenum">
              <a:rPr lang="en-US" smtClean="0"/>
              <a:t>‹#›</a:t>
            </a:fld>
            <a:endParaRPr lang="en-US"/>
          </a:p>
        </p:txBody>
      </p:sp>
    </p:spTree>
    <p:extLst>
      <p:ext uri="{BB962C8B-B14F-4D97-AF65-F5344CB8AC3E}">
        <p14:creationId xmlns:p14="http://schemas.microsoft.com/office/powerpoint/2010/main" val="3186410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9AA10-9981-4761-88B9-DF29D4F44A84}"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DECAF-0503-48D5-B2DF-CB541E15722B}" type="slidenum">
              <a:rPr lang="en-US" smtClean="0"/>
              <a:t>‹#›</a:t>
            </a:fld>
            <a:endParaRPr lang="en-US"/>
          </a:p>
        </p:txBody>
      </p:sp>
    </p:spTree>
    <p:extLst>
      <p:ext uri="{BB962C8B-B14F-4D97-AF65-F5344CB8AC3E}">
        <p14:creationId xmlns:p14="http://schemas.microsoft.com/office/powerpoint/2010/main" val="4124421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812066457"/>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C9AA10-9981-4761-88B9-DF29D4F44A84}"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DECAF-0503-48D5-B2DF-CB541E15722B}" type="slidenum">
              <a:rPr lang="en-US" smtClean="0"/>
              <a:t>‹#›</a:t>
            </a:fld>
            <a:endParaRPr lang="en-US"/>
          </a:p>
        </p:txBody>
      </p:sp>
    </p:spTree>
    <p:extLst>
      <p:ext uri="{BB962C8B-B14F-4D97-AF65-F5344CB8AC3E}">
        <p14:creationId xmlns:p14="http://schemas.microsoft.com/office/powerpoint/2010/main" val="335356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C9AA10-9981-4761-88B9-DF29D4F44A84}"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BDECAF-0503-48D5-B2DF-CB541E15722B}" type="slidenum">
              <a:rPr lang="en-US" smtClean="0"/>
              <a:t>‹#›</a:t>
            </a:fld>
            <a:endParaRPr lang="en-US"/>
          </a:p>
        </p:txBody>
      </p:sp>
    </p:spTree>
    <p:extLst>
      <p:ext uri="{BB962C8B-B14F-4D97-AF65-F5344CB8AC3E}">
        <p14:creationId xmlns:p14="http://schemas.microsoft.com/office/powerpoint/2010/main" val="1524060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C9AA10-9981-4761-88B9-DF29D4F44A84}"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BDECAF-0503-48D5-B2DF-CB541E15722B}" type="slidenum">
              <a:rPr lang="en-US" smtClean="0"/>
              <a:t>‹#›</a:t>
            </a:fld>
            <a:endParaRPr lang="en-US"/>
          </a:p>
        </p:txBody>
      </p:sp>
    </p:spTree>
    <p:extLst>
      <p:ext uri="{BB962C8B-B14F-4D97-AF65-F5344CB8AC3E}">
        <p14:creationId xmlns:p14="http://schemas.microsoft.com/office/powerpoint/2010/main" val="3462783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C9AA10-9981-4761-88B9-DF29D4F44A84}" type="datetimeFigureOut">
              <a:rPr lang="en-US" smtClean="0"/>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BDECAF-0503-48D5-B2DF-CB541E15722B}" type="slidenum">
              <a:rPr lang="en-US" smtClean="0"/>
              <a:t>‹#›</a:t>
            </a:fld>
            <a:endParaRPr lang="en-US"/>
          </a:p>
        </p:txBody>
      </p:sp>
    </p:spTree>
    <p:extLst>
      <p:ext uri="{BB962C8B-B14F-4D97-AF65-F5344CB8AC3E}">
        <p14:creationId xmlns:p14="http://schemas.microsoft.com/office/powerpoint/2010/main" val="1400001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C9AA10-9981-4761-88B9-DF29D4F44A84}" type="datetimeFigureOut">
              <a:rPr lang="en-US" smtClean="0"/>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BDECAF-0503-48D5-B2DF-CB541E15722B}" type="slidenum">
              <a:rPr lang="en-US" smtClean="0"/>
              <a:t>‹#›</a:t>
            </a:fld>
            <a:endParaRPr lang="en-US"/>
          </a:p>
        </p:txBody>
      </p:sp>
    </p:spTree>
    <p:extLst>
      <p:ext uri="{BB962C8B-B14F-4D97-AF65-F5344CB8AC3E}">
        <p14:creationId xmlns:p14="http://schemas.microsoft.com/office/powerpoint/2010/main" val="992249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9AA10-9981-4761-88B9-DF29D4F44A84}" type="datetimeFigureOut">
              <a:rPr lang="en-US" smtClean="0"/>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BDECAF-0503-48D5-B2DF-CB541E15722B}" type="slidenum">
              <a:rPr lang="en-US" smtClean="0"/>
              <a:t>‹#›</a:t>
            </a:fld>
            <a:endParaRPr lang="en-US"/>
          </a:p>
        </p:txBody>
      </p:sp>
    </p:spTree>
    <p:extLst>
      <p:ext uri="{BB962C8B-B14F-4D97-AF65-F5344CB8AC3E}">
        <p14:creationId xmlns:p14="http://schemas.microsoft.com/office/powerpoint/2010/main" val="847269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C9AA10-9981-4761-88B9-DF29D4F44A84}"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BDECAF-0503-48D5-B2DF-CB541E15722B}" type="slidenum">
              <a:rPr lang="en-US" smtClean="0"/>
              <a:t>‹#›</a:t>
            </a:fld>
            <a:endParaRPr lang="en-US"/>
          </a:p>
        </p:txBody>
      </p:sp>
    </p:spTree>
    <p:extLst>
      <p:ext uri="{BB962C8B-B14F-4D97-AF65-F5344CB8AC3E}">
        <p14:creationId xmlns:p14="http://schemas.microsoft.com/office/powerpoint/2010/main" val="538663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C9AA10-9981-4761-88B9-DF29D4F44A84}"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BDECAF-0503-48D5-B2DF-CB541E15722B}" type="slidenum">
              <a:rPr lang="en-US" smtClean="0"/>
              <a:t>‹#›</a:t>
            </a:fld>
            <a:endParaRPr lang="en-US"/>
          </a:p>
        </p:txBody>
      </p:sp>
    </p:spTree>
    <p:extLst>
      <p:ext uri="{BB962C8B-B14F-4D97-AF65-F5344CB8AC3E}">
        <p14:creationId xmlns:p14="http://schemas.microsoft.com/office/powerpoint/2010/main" val="226285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C9AA10-9981-4761-88B9-DF29D4F44A84}" type="datetimeFigureOut">
              <a:rPr lang="en-US" smtClean="0"/>
              <a:t>11/9/2020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BDECAF-0503-48D5-B2DF-CB541E15722B}" type="slidenum">
              <a:rPr lang="en-US" smtClean="0"/>
              <a:t>‹#›</a:t>
            </a:fld>
            <a:endParaRPr lang="en-US"/>
          </a:p>
        </p:txBody>
      </p:sp>
    </p:spTree>
    <p:extLst>
      <p:ext uri="{BB962C8B-B14F-4D97-AF65-F5344CB8AC3E}">
        <p14:creationId xmlns:p14="http://schemas.microsoft.com/office/powerpoint/2010/main" val="1766039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6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7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457200" y="3124200"/>
            <a:ext cx="8382000" cy="1754326"/>
          </a:xfrm>
          <a:prstGeom prst="rect">
            <a:avLst/>
          </a:prstGeom>
          <a:noFill/>
        </p:spPr>
        <p:txBody>
          <a:bodyPr wrap="square" rtlCol="0">
            <a:spAutoFit/>
          </a:bodyPr>
          <a:lstStyle/>
          <a:p>
            <a:pPr algn="ctr">
              <a:lnSpc>
                <a:spcPct val="150000"/>
              </a:lnSpc>
            </a:pPr>
            <a:r>
              <a:rPr lang="ka-GE" sz="2400" b="1" dirty="0">
                <a:latin typeface="BPG Banner Caps" pitchFamily="18" charset="0"/>
              </a:rPr>
              <a:t>სსიპ-დავით აღმაშენებლის სახელობის </a:t>
            </a:r>
          </a:p>
          <a:p>
            <a:pPr algn="ctr">
              <a:lnSpc>
                <a:spcPct val="150000"/>
              </a:lnSpc>
            </a:pPr>
            <a:r>
              <a:rPr lang="ka-GE" sz="2400" b="1" dirty="0">
                <a:latin typeface="BPG Banner Caps" pitchFamily="18" charset="0"/>
              </a:rPr>
              <a:t>საქართველოს </a:t>
            </a:r>
          </a:p>
          <a:p>
            <a:pPr algn="ctr">
              <a:lnSpc>
                <a:spcPct val="150000"/>
              </a:lnSpc>
            </a:pPr>
            <a:r>
              <a:rPr lang="ka-GE" sz="2400" b="1" dirty="0">
                <a:latin typeface="BPG Banner Caps" pitchFamily="18" charset="0"/>
              </a:rPr>
              <a:t>ეროვნული თავდაცვის აკადემია</a:t>
            </a:r>
          </a:p>
        </p:txBody>
      </p:sp>
      <p:sp>
        <p:nvSpPr>
          <p:cNvPr id="5" name="TextBox 4"/>
          <p:cNvSpPr txBox="1">
            <a:spLocks noChangeArrowheads="1"/>
          </p:cNvSpPr>
          <p:nvPr/>
        </p:nvSpPr>
        <p:spPr bwMode="auto">
          <a:xfrm>
            <a:off x="2915729" y="6192589"/>
            <a:ext cx="33845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ka-GE" sz="2400" b="1" dirty="0" smtClean="0">
                <a:solidFill>
                  <a:schemeClr val="accent2">
                    <a:lumMod val="50000"/>
                  </a:schemeClr>
                </a:solidFill>
                <a:latin typeface="BPG Banner Caps" pitchFamily="18" charset="0"/>
              </a:rPr>
              <a:t>2019</a:t>
            </a:r>
          </a:p>
        </p:txBody>
      </p:sp>
      <p:sp>
        <p:nvSpPr>
          <p:cNvPr id="6" name="TextBox 5"/>
          <p:cNvSpPr txBox="1"/>
          <p:nvPr/>
        </p:nvSpPr>
        <p:spPr>
          <a:xfrm>
            <a:off x="899592" y="5181600"/>
            <a:ext cx="7416824" cy="523220"/>
          </a:xfrm>
          <a:prstGeom prst="rect">
            <a:avLst/>
          </a:prstGeom>
          <a:noFill/>
        </p:spPr>
        <p:txBody>
          <a:bodyPr wrap="square" rtlCol="0">
            <a:spAutoFit/>
          </a:bodyPr>
          <a:lstStyle/>
          <a:p>
            <a:pPr algn="ctr" fontAlgn="auto">
              <a:spcBef>
                <a:spcPts val="0"/>
              </a:spcBef>
              <a:spcAft>
                <a:spcPts val="0"/>
              </a:spcAft>
              <a:defRPr/>
            </a:pPr>
            <a:r>
              <a:rPr lang="ka-GE" sz="2800" b="1" dirty="0" smtClean="0">
                <a:solidFill>
                  <a:schemeClr val="accent2">
                    <a:lumMod val="50000"/>
                  </a:schemeClr>
                </a:solidFill>
                <a:latin typeface="BPG Banner Caps" panose="02060504020202060204" pitchFamily="18" charset="0"/>
              </a:rPr>
              <a:t>ანგარიში</a:t>
            </a:r>
            <a:endParaRPr lang="en-US" sz="2800" b="1" dirty="0">
              <a:solidFill>
                <a:schemeClr val="accent2">
                  <a:lumMod val="50000"/>
                </a:schemeClr>
              </a:solidFill>
              <a:latin typeface="BPG Banner Caps" panose="02060504020202060204" pitchFamily="18" charset="0"/>
            </a:endParaRPr>
          </a:p>
        </p:txBody>
      </p:sp>
      <p:sp>
        <p:nvSpPr>
          <p:cNvPr id="7" name="Rectangle 6"/>
          <p:cNvSpPr/>
          <p:nvPr/>
        </p:nvSpPr>
        <p:spPr>
          <a:xfrm>
            <a:off x="137770" y="152400"/>
            <a:ext cx="9006230" cy="1447800"/>
          </a:xfrm>
          <a:prstGeom prst="rect">
            <a:avLst/>
          </a:prstGeom>
          <a:ln>
            <a:noFill/>
          </a:ln>
        </p:spPr>
        <p:style>
          <a:lnRef idx="1">
            <a:schemeClr val="dk1"/>
          </a:lnRef>
          <a:fillRef idx="1002">
            <a:schemeClr val="lt2"/>
          </a:fillRef>
          <a:effectRef idx="1">
            <a:schemeClr val="dk1"/>
          </a:effectRef>
          <a:fontRef idx="minor">
            <a:schemeClr val="dk1"/>
          </a:fontRef>
        </p:style>
        <p:txBody>
          <a:bodyPr rtlCol="0" anchor="ctr"/>
          <a:lstStyle/>
          <a:p>
            <a:pPr algn="ctr"/>
            <a:endParaRPr lang="en-US"/>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35896" y="729996"/>
            <a:ext cx="1740407" cy="1740407"/>
          </a:xfrm>
          <a:prstGeom prst="rect">
            <a:avLst/>
          </a:prstGeom>
        </p:spPr>
      </p:pic>
    </p:spTree>
    <p:extLst>
      <p:ext uri="{BB962C8B-B14F-4D97-AF65-F5344CB8AC3E}">
        <p14:creationId xmlns:p14="http://schemas.microsoft.com/office/powerpoint/2010/main" val="1379686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3445"/>
            <a:ext cx="9144000" cy="855223"/>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139179"/>
            <a:ext cx="7598682" cy="400110"/>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ბაკალავრიატი/</a:t>
            </a:r>
            <a:r>
              <a:rPr lang="ka-GE" sz="2000" b="1" dirty="0" smtClean="0">
                <a:solidFill>
                  <a:schemeClr val="accent2">
                    <a:lumMod val="50000"/>
                  </a:schemeClr>
                </a:solidFill>
                <a:latin typeface="BPG Banner Caps" pitchFamily="18" charset="0"/>
                <a:cs typeface="Arial" panose="020B0604020202020204" pitchFamily="34" charset="0"/>
              </a:rPr>
              <a:t>ჩატარებული </a:t>
            </a:r>
            <a:r>
              <a:rPr lang="en-US" sz="2000" b="1" dirty="0" smtClean="0">
                <a:solidFill>
                  <a:schemeClr val="accent2">
                    <a:lumMod val="50000"/>
                  </a:schemeClr>
                </a:solidFill>
                <a:latin typeface="BPG Banner Caps" pitchFamily="18" charset="0"/>
                <a:cs typeface="Arial" panose="020B0604020202020204" pitchFamily="34" charset="0"/>
              </a:rPr>
              <a:t> </a:t>
            </a:r>
            <a:r>
              <a:rPr lang="ka-GE" sz="2000" b="1" dirty="0">
                <a:solidFill>
                  <a:schemeClr val="accent2">
                    <a:lumMod val="50000"/>
                  </a:schemeClr>
                </a:solidFill>
                <a:latin typeface="BPG Banner Caps" pitchFamily="18" charset="0"/>
                <a:cs typeface="Arial" panose="020B0604020202020204" pitchFamily="34" charset="0"/>
              </a:rPr>
              <a:t>ძირითადი </a:t>
            </a:r>
            <a:r>
              <a:rPr lang="en-US" sz="2000" b="1" dirty="0">
                <a:solidFill>
                  <a:schemeClr val="accent2">
                    <a:lumMod val="50000"/>
                  </a:schemeClr>
                </a:solidFill>
                <a:latin typeface="BPG Banner Caps" pitchFamily="18" charset="0"/>
                <a:cs typeface="Arial" panose="020B0604020202020204" pitchFamily="34" charset="0"/>
              </a:rPr>
              <a:t> </a:t>
            </a:r>
            <a:r>
              <a:rPr lang="ka-GE" sz="2000" b="1" dirty="0">
                <a:solidFill>
                  <a:schemeClr val="accent2">
                    <a:lumMod val="50000"/>
                  </a:schemeClr>
                </a:solidFill>
                <a:latin typeface="BPG Banner Caps" pitchFamily="18" charset="0"/>
                <a:cs typeface="Arial" panose="020B0604020202020204" pitchFamily="34" charset="0"/>
              </a:rPr>
              <a:t>ღონისძიებები</a:t>
            </a:r>
            <a:endParaRPr lang="en-US" sz="2000" b="1" dirty="0">
              <a:solidFill>
                <a:schemeClr val="accent2">
                  <a:lumMod val="50000"/>
                </a:schemeClr>
              </a:solidFill>
              <a:latin typeface="BPG Banner Caps"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9310" y="82922"/>
            <a:ext cx="716268" cy="716268"/>
          </a:xfrm>
          <a:prstGeom prst="rect">
            <a:avLst/>
          </a:prstGeom>
        </p:spPr>
      </p:pic>
      <p:graphicFrame>
        <p:nvGraphicFramePr>
          <p:cNvPr id="12" name="Table 11"/>
          <p:cNvGraphicFramePr>
            <a:graphicFrameLocks noGrp="1"/>
          </p:cNvGraphicFramePr>
          <p:nvPr>
            <p:extLst/>
          </p:nvPr>
        </p:nvGraphicFramePr>
        <p:xfrm>
          <a:off x="34506" y="793632"/>
          <a:ext cx="9023230" cy="6165288"/>
        </p:xfrm>
        <a:graphic>
          <a:graphicData uri="http://schemas.openxmlformats.org/drawingml/2006/table">
            <a:tbl>
              <a:tblPr/>
              <a:tblGrid>
                <a:gridCol w="312164"/>
                <a:gridCol w="4075490"/>
                <a:gridCol w="2572430"/>
                <a:gridCol w="2063146"/>
              </a:tblGrid>
              <a:tr h="23091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a:solidFill>
                            <a:schemeClr val="accent2">
                              <a:lumMod val="50000"/>
                            </a:schemeClr>
                          </a:solidFill>
                          <a:latin typeface="BPG Banner Caps" pitchFamily="18" charset="0"/>
                          <a:ea typeface="+mn-ea"/>
                          <a:cs typeface="Arial" panose="020B0604020202020204" pitchFamily="34" charset="0"/>
                        </a:rPr>
                        <a:t> N </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000" b="1" kern="1200" dirty="0">
                          <a:solidFill>
                            <a:schemeClr val="accent2">
                              <a:lumMod val="50000"/>
                            </a:schemeClr>
                          </a:solidFill>
                          <a:latin typeface="BPG Banner Caps" pitchFamily="18" charset="0"/>
                          <a:ea typeface="+mn-ea"/>
                          <a:cs typeface="Arial" panose="020B0604020202020204" pitchFamily="34" charset="0"/>
                        </a:rPr>
                        <a:t> ღონისძიების </a:t>
                      </a:r>
                      <a:r>
                        <a:rPr lang="ka-GE" sz="1000" b="1" kern="1200" dirty="0" smtClean="0">
                          <a:solidFill>
                            <a:schemeClr val="accent2">
                              <a:lumMod val="50000"/>
                            </a:schemeClr>
                          </a:solidFill>
                          <a:latin typeface="BPG Banner Caps" pitchFamily="18" charset="0"/>
                          <a:ea typeface="+mn-ea"/>
                          <a:cs typeface="Arial" panose="020B0604020202020204" pitchFamily="34" charset="0"/>
                        </a:rPr>
                        <a:t> დასახელება </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ჩატარების დრო </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 ჩატარების </a:t>
                      </a:r>
                      <a:r>
                        <a:rPr lang="ka-GE" sz="1000" b="1" kern="1200" dirty="0" smtClean="0">
                          <a:solidFill>
                            <a:schemeClr val="accent2">
                              <a:lumMod val="50000"/>
                            </a:schemeClr>
                          </a:solidFill>
                          <a:latin typeface="BPG Banner Caps" pitchFamily="18" charset="0"/>
                          <a:ea typeface="+mn-ea"/>
                          <a:cs typeface="Arial" panose="020B0604020202020204" pitchFamily="34" charset="0"/>
                        </a:rPr>
                        <a:t> ადგილი </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90520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1</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თავდაცვის და უსაფრთხოების მიერ დაგეგმილი სამეცნიერო კონფერენცია ,,საქართველო უსაფრთხოება ადგილობრივ და გლობარულ კონტექსტში“  	</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მარტი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აკადემია </a:t>
                      </a:r>
                    </a:p>
                    <a:p>
                      <a:pPr marL="0" marR="0" indent="0" algn="l" defTabSz="914400" rtl="0" eaLnBrk="1" fontAlgn="ctr" latinLnBrk="0" hangingPunct="1">
                        <a:lnSpc>
                          <a:spcPct val="100000"/>
                        </a:lnSpc>
                        <a:spcBef>
                          <a:spcPts val="0"/>
                        </a:spcBef>
                        <a:spcAft>
                          <a:spcPts val="0"/>
                        </a:spcAft>
                        <a:buClrTx/>
                        <a:buSzTx/>
                        <a:buFontTx/>
                        <a:buNone/>
                        <a:tabLst/>
                        <a:defRPr/>
                      </a:pP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3091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2</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IV</a:t>
                      </a:r>
                      <a:r>
                        <a:rPr lang="ka-GE" sz="1000" b="1" kern="1200" dirty="0" smtClean="0">
                          <a:solidFill>
                            <a:schemeClr val="accent2">
                              <a:lumMod val="50000"/>
                            </a:schemeClr>
                          </a:solidFill>
                          <a:latin typeface="BPG Banner Caps" pitchFamily="18" charset="0"/>
                          <a:ea typeface="+mn-ea"/>
                          <a:cs typeface="Arial" panose="020B0604020202020204" pitchFamily="34" charset="0"/>
                        </a:rPr>
                        <a:t> კურსის შუალედური გამოცდები</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06-11</a:t>
                      </a:r>
                      <a:r>
                        <a:rPr lang="en-US" sz="1000" b="1" kern="1200" dirty="0" smtClean="0">
                          <a:solidFill>
                            <a:schemeClr val="accent2">
                              <a:lumMod val="50000"/>
                            </a:schemeClr>
                          </a:solidFill>
                          <a:latin typeface="BPG Banner Caps" pitchFamily="18" charset="0"/>
                          <a:ea typeface="+mn-ea"/>
                          <a:cs typeface="Arial" panose="020B0604020202020204" pitchFamily="34" charset="0"/>
                        </a:rPr>
                        <a:t>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მაისი 2019 წელი</a:t>
                      </a:r>
                      <a:endParaRPr lang="en-US" sz="1000" b="1" kern="1200" dirty="0" smtClean="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55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3</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a:solidFill>
                            <a:schemeClr val="accent2">
                              <a:lumMod val="50000"/>
                            </a:schemeClr>
                          </a:solidFill>
                          <a:latin typeface="BPG Banner Caps" pitchFamily="18" charset="0"/>
                          <a:ea typeface="+mn-ea"/>
                          <a:cs typeface="Arial" panose="020B0604020202020204" pitchFamily="34" charset="0"/>
                        </a:rPr>
                        <a:t>თავდაცვის და უსაფრთხოების მიერ დაგეგმილი სტუდენტური კონფერენცია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30-31</a:t>
                      </a:r>
                      <a:r>
                        <a:rPr lang="en-US" sz="1000" b="1" kern="1200" dirty="0" smtClean="0">
                          <a:solidFill>
                            <a:schemeClr val="accent2">
                              <a:lumMod val="50000"/>
                            </a:schemeClr>
                          </a:solidFill>
                          <a:latin typeface="BPG Banner Caps" pitchFamily="18" charset="0"/>
                          <a:ea typeface="+mn-ea"/>
                          <a:cs typeface="Arial" panose="020B0604020202020204" pitchFamily="34" charset="0"/>
                        </a:rPr>
                        <a:t>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მაისი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აკადემია </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68044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4</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a:solidFill>
                            <a:schemeClr val="accent2">
                              <a:lumMod val="50000"/>
                            </a:schemeClr>
                          </a:solidFill>
                          <a:latin typeface="BPG Banner Caps" pitchFamily="18" charset="0"/>
                          <a:ea typeface="+mn-ea"/>
                          <a:cs typeface="Arial" panose="020B0604020202020204" pitchFamily="34" charset="0"/>
                        </a:rPr>
                        <a:t> ენობრივი მომზადების განყოფილების ვიზიტი ლიტვის სამხედრო აკადემიაში (კონფერენციაში მონაწილებისა და ლექციების ჩატარების მიზნით) </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მაისი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ვილნიუსი</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55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5</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a:solidFill>
                            <a:schemeClr val="accent2">
                              <a:lumMod val="50000"/>
                            </a:schemeClr>
                          </a:solidFill>
                          <a:latin typeface="BPG Banner Caps" pitchFamily="18" charset="0"/>
                          <a:ea typeface="+mn-ea"/>
                          <a:cs typeface="Arial" panose="020B0604020202020204" pitchFamily="34" charset="0"/>
                        </a:rPr>
                        <a:t>მენეჯემენტის მიმართულების მიერ 2019 წელს დაგეგმილი გასვლით პრაქტიკა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11-13 ივნისი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კომპანია ,,ზედაზენი“ და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სსსტ </a:t>
                      </a:r>
                      <a:r>
                        <a:rPr lang="ka-GE" sz="1000" b="1" kern="1200" dirty="0">
                          <a:solidFill>
                            <a:schemeClr val="accent2">
                              <a:lumMod val="50000"/>
                            </a:schemeClr>
                          </a:solidFill>
                          <a:latin typeface="BPG Banner Caps" pitchFamily="18" charset="0"/>
                          <a:ea typeface="+mn-ea"/>
                          <a:cs typeface="Arial" panose="020B0604020202020204" pitchFamily="34" charset="0"/>
                        </a:rPr>
                        <a:t>ცენტრი ,,დელტა“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55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6</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en-US" sz="1000" b="1" kern="1200" dirty="0">
                          <a:solidFill>
                            <a:schemeClr val="accent2">
                              <a:lumMod val="50000"/>
                            </a:schemeClr>
                          </a:solidFill>
                          <a:latin typeface="BPG Banner Caps" pitchFamily="18" charset="0"/>
                          <a:ea typeface="+mn-ea"/>
                          <a:cs typeface="Arial" panose="020B0604020202020204" pitchFamily="34" charset="0"/>
                        </a:rPr>
                        <a:t>IV </a:t>
                      </a:r>
                      <a:r>
                        <a:rPr lang="ka-GE" sz="1000" b="1" kern="1200" dirty="0">
                          <a:solidFill>
                            <a:schemeClr val="accent2">
                              <a:lumMod val="50000"/>
                            </a:schemeClr>
                          </a:solidFill>
                          <a:latin typeface="BPG Banner Caps" pitchFamily="18" charset="0"/>
                          <a:ea typeface="+mn-ea"/>
                          <a:cs typeface="Arial" panose="020B0604020202020204" pitchFamily="34" charset="0"/>
                        </a:rPr>
                        <a:t>კურსის იუნკერებისთვის </a:t>
                      </a:r>
                      <a:r>
                        <a:rPr lang="en-US" sz="1000" b="1" kern="1200" dirty="0">
                          <a:solidFill>
                            <a:schemeClr val="accent2">
                              <a:lumMod val="50000"/>
                            </a:schemeClr>
                          </a:solidFill>
                          <a:latin typeface="BPG Banner Caps" pitchFamily="18" charset="0"/>
                          <a:ea typeface="+mn-ea"/>
                          <a:cs typeface="Arial" panose="020B0604020202020204" pitchFamily="34" charset="0"/>
                        </a:rPr>
                        <a:t>STANAG 6001-2 </a:t>
                      </a:r>
                      <a:r>
                        <a:rPr lang="ka-GE" sz="1000" b="1" kern="1200" dirty="0">
                          <a:solidFill>
                            <a:schemeClr val="accent2">
                              <a:lumMod val="50000"/>
                            </a:schemeClr>
                          </a:solidFill>
                          <a:latin typeface="BPG Banner Caps" pitchFamily="18" charset="0"/>
                          <a:ea typeface="+mn-ea"/>
                          <a:cs typeface="Arial" panose="020B0604020202020204" pitchFamily="34" charset="0"/>
                        </a:rPr>
                        <a:t>დონის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დასადგენი </a:t>
                      </a:r>
                      <a:r>
                        <a:rPr lang="ka-GE" sz="1000" b="1" kern="1200" dirty="0">
                          <a:solidFill>
                            <a:schemeClr val="accent2">
                              <a:lumMod val="50000"/>
                            </a:schemeClr>
                          </a:solidFill>
                          <a:latin typeface="BPG Banner Caps" pitchFamily="18" charset="0"/>
                          <a:ea typeface="+mn-ea"/>
                          <a:cs typeface="Arial" panose="020B0604020202020204" pitchFamily="34" charset="0"/>
                        </a:rPr>
                        <a:t>ტესტი</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10-14 ივნისი 2019 წელი</a:t>
                      </a:r>
                      <a:endParaRPr lang="en-US" sz="1000" b="1" kern="1200" dirty="0" smtClean="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4146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7</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a:solidFill>
                            <a:schemeClr val="accent2">
                              <a:lumMod val="50000"/>
                            </a:schemeClr>
                          </a:solidFill>
                          <a:latin typeface="BPG Banner Caps" pitchFamily="18" charset="0"/>
                          <a:ea typeface="+mn-ea"/>
                          <a:cs typeface="Arial" panose="020B0604020202020204" pitchFamily="34" charset="0"/>
                        </a:rPr>
                        <a:t> ფრანგული ენის სასერთიფიკატო გამოცდა </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12-15 ივნისი 2019 წელი</a:t>
                      </a:r>
                      <a:endParaRPr lang="en-US" sz="1000" b="1" kern="1200" dirty="0" smtClean="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ფრანგული ინსტიტუტი</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55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8</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smtClean="0">
                          <a:solidFill>
                            <a:schemeClr val="accent2">
                              <a:lumMod val="50000"/>
                            </a:schemeClr>
                          </a:solidFill>
                          <a:latin typeface="BPG Banner Caps" pitchFamily="18" charset="0"/>
                          <a:ea typeface="+mn-ea"/>
                          <a:cs typeface="Arial" panose="020B0604020202020204" pitchFamily="34" charset="0"/>
                        </a:rPr>
                        <a:t>შეხვედრა საქართველოს საგარეო საქმეთა მინისტრის მოადგილესთან</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11 ივნისი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55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9</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შეხვედრა საქართველოს თავდაცვისა  და უსაფრთხოების კომიტეტის თავმჯდომარესთან </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14 ივნისი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საქართველოს</a:t>
                      </a:r>
                    </a:p>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პარლამენტი</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68044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10</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მექანიკის ინჟინერიის პროგრამის და აკრედიტაციის პროცესთან დაკავშირებული ღონისძიებების მომზადება/დასრულება</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ივლისი 2019 წელი</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55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11</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smtClean="0">
                          <a:solidFill>
                            <a:schemeClr val="accent2">
                              <a:lumMod val="50000"/>
                            </a:schemeClr>
                          </a:solidFill>
                          <a:latin typeface="BPG Banner Caps" pitchFamily="18" charset="0"/>
                          <a:ea typeface="+mn-ea"/>
                          <a:cs typeface="Arial" panose="020B0604020202020204" pitchFamily="34" charset="0"/>
                        </a:rPr>
                        <a:t>2018-2019 სასწავლო წლის </a:t>
                      </a:r>
                      <a:r>
                        <a:rPr lang="en-US" sz="1000" b="1" kern="1200" dirty="0" smtClean="0">
                          <a:solidFill>
                            <a:schemeClr val="accent2">
                              <a:lumMod val="50000"/>
                            </a:schemeClr>
                          </a:solidFill>
                          <a:latin typeface="BPG Banner Caps" pitchFamily="18" charset="0"/>
                          <a:ea typeface="+mn-ea"/>
                          <a:cs typeface="Arial" panose="020B0604020202020204" pitchFamily="34" charset="0"/>
                        </a:rPr>
                        <a:t>II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სემესტრის პროცესის შუალედური შეფასება</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ივლისი 2019 წელი</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ბაკალავრიატი</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3091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12</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smtClean="0">
                          <a:solidFill>
                            <a:schemeClr val="accent2">
                              <a:lumMod val="50000"/>
                            </a:schemeClr>
                          </a:solidFill>
                          <a:latin typeface="BPG Banner Caps" pitchFamily="18" charset="0"/>
                          <a:ea typeface="+mn-ea"/>
                          <a:cs typeface="Arial" panose="020B0604020202020204" pitchFamily="34" charset="0"/>
                        </a:rPr>
                        <a:t>დასკვნითი გამოცდები</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01-07</a:t>
                      </a:r>
                      <a:r>
                        <a:rPr lang="en-US" sz="1000" b="1" kern="1200" dirty="0" smtClean="0">
                          <a:solidFill>
                            <a:schemeClr val="accent2">
                              <a:lumMod val="50000"/>
                            </a:schemeClr>
                          </a:solidFill>
                          <a:latin typeface="BPG Banner Caps" pitchFamily="18" charset="0"/>
                          <a:ea typeface="+mn-ea"/>
                          <a:cs typeface="Arial" panose="020B0604020202020204" pitchFamily="34" charset="0"/>
                        </a:rPr>
                        <a:t>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ივლისი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3091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13</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საბაკალავრო ნაშრომების დაცვა (</a:t>
                      </a:r>
                      <a:r>
                        <a:rPr lang="en-US" sz="1000" b="1" kern="1200" dirty="0" smtClean="0">
                          <a:solidFill>
                            <a:schemeClr val="accent2">
                              <a:lumMod val="50000"/>
                            </a:schemeClr>
                          </a:solidFill>
                          <a:latin typeface="BPG Banner Caps" pitchFamily="18" charset="0"/>
                          <a:ea typeface="+mn-ea"/>
                          <a:cs typeface="Arial" panose="020B0604020202020204" pitchFamily="34" charset="0"/>
                        </a:rPr>
                        <a:t>IV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კურსი)</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08-12 ივლისი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ბაკალავრიატი</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959583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37381" y="868666"/>
          <a:ext cx="8991600" cy="5943598"/>
        </p:xfrm>
        <a:graphic>
          <a:graphicData uri="http://schemas.openxmlformats.org/drawingml/2006/table">
            <a:tbl>
              <a:tblPr>
                <a:tableStyleId>{5940675A-B579-460E-94D1-54222C63F5DA}</a:tableStyleId>
              </a:tblPr>
              <a:tblGrid>
                <a:gridCol w="304800"/>
                <a:gridCol w="4114800"/>
                <a:gridCol w="2558778"/>
                <a:gridCol w="2013222"/>
              </a:tblGrid>
              <a:tr h="261527">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 N </a:t>
                      </a:r>
                    </a:p>
                  </a:txBody>
                  <a:tcPr marL="5839" marR="5839" marT="5839" marB="0" anchor="ctr"/>
                </a:tc>
                <a:tc>
                  <a:txBody>
                    <a:bodyPr/>
                    <a:lstStyle/>
                    <a:p>
                      <a:pPr algn="ctr" fontAlgn="ctr"/>
                      <a:r>
                        <a:rPr lang="ka-GE" sz="1100" b="1" kern="1200" dirty="0">
                          <a:solidFill>
                            <a:schemeClr val="accent2">
                              <a:lumMod val="50000"/>
                            </a:schemeClr>
                          </a:solidFill>
                          <a:latin typeface="BPG Banner Caps" pitchFamily="18" charset="0"/>
                          <a:ea typeface="+mn-ea"/>
                          <a:cs typeface="Arial" panose="020B0604020202020204" pitchFamily="34" charset="0"/>
                        </a:rPr>
                        <a:t> ღონისძიების დასახელება </a:t>
                      </a:r>
                    </a:p>
                  </a:txBody>
                  <a:tcPr marL="5839" marR="5839" marT="5839" marB="0" anchor="ctr"/>
                </a:tc>
                <a:tc>
                  <a:txBody>
                    <a:bodyPr/>
                    <a:lstStyle/>
                    <a:p>
                      <a:pPr algn="ctr" fontAlgn="ctr"/>
                      <a:r>
                        <a:rPr lang="ka-GE" sz="1100" b="1" kern="1200" dirty="0">
                          <a:solidFill>
                            <a:schemeClr val="accent2">
                              <a:lumMod val="50000"/>
                            </a:schemeClr>
                          </a:solidFill>
                          <a:latin typeface="BPG Banner Caps" pitchFamily="18" charset="0"/>
                          <a:ea typeface="+mn-ea"/>
                          <a:cs typeface="Arial" panose="020B0604020202020204" pitchFamily="34" charset="0"/>
                        </a:rPr>
                        <a:t>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ჩატარების დრო </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ჩატარების </a:t>
                      </a:r>
                      <a:r>
                        <a:rPr lang="ka-GE" sz="1100" b="1" kern="1200" dirty="0">
                          <a:solidFill>
                            <a:schemeClr val="accent2">
                              <a:lumMod val="50000"/>
                            </a:schemeClr>
                          </a:solidFill>
                          <a:latin typeface="BPG Banner Caps" pitchFamily="18" charset="0"/>
                          <a:ea typeface="+mn-ea"/>
                          <a:cs typeface="Arial" panose="020B0604020202020204" pitchFamily="34" charset="0"/>
                        </a:rPr>
                        <a:t>ადგილი </a:t>
                      </a:r>
                    </a:p>
                  </a:txBody>
                  <a:tcPr marL="5839" marR="5839" marT="5839" marB="0" anchor="ctr"/>
                </a:tc>
              </a:tr>
              <a:tr h="641123">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14</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მექანიკის ინჟინერიის პროგრამის დამტკიცება / აკრედიტაცია</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სექტემბერი</a:t>
                      </a:r>
                      <a:r>
                        <a:rPr lang="en-US" sz="1100" b="1" kern="1200" dirty="0" smtClean="0">
                          <a:solidFill>
                            <a:schemeClr val="accent2">
                              <a:lumMod val="50000"/>
                            </a:schemeClr>
                          </a:solidFill>
                          <a:latin typeface="BPG Banner Caps" pitchFamily="18" charset="0"/>
                          <a:ea typeface="+mn-ea"/>
                          <a:cs typeface="Arial" panose="020B0604020202020204" pitchFamily="34" charset="0"/>
                        </a:rPr>
                        <a:t> 2019</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წელი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r>
              <a:tr h="373763">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15</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II</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კურსის შუალედური გამოცდები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07 – 11 ოქტომბერი 2019 წელი</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tc>
              </a:tr>
              <a:tr h="261527">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16</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IV</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კურსის შუალედური გამოცდები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15 – 18 ოქტომბერი 2019 წელი</a:t>
                      </a:r>
                      <a:endParaRPr lang="en-US" sz="1100" b="1" kern="1200" dirty="0" smtClean="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tc>
              </a:tr>
              <a:tr h="514963">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17</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არაქართულენოვანი სტუდენტების შუალედური გამოცდები</a:t>
                      </a:r>
                    </a:p>
                  </a:txBody>
                  <a:tcPr marL="5839" marR="5839" marT="5839"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22 – 25 ოქტომბერი 2019 წელი</a:t>
                      </a:r>
                      <a:endParaRPr lang="en-US" sz="1100" b="1" kern="1200" dirty="0" smtClean="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tc>
              </a:tr>
              <a:tr h="261527">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18</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გერმანული ენის მასწავლებლის მოძიება</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ოქტომბერი 2019 წელი</a:t>
                      </a:r>
                      <a:endParaRPr lang="en-US" sz="1100" b="1" kern="1200" dirty="0" smtClean="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tc>
              </a:tr>
              <a:tr h="515040">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19</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აკადემიის სასწავლო პროცესის მოდულურ სისტემაზე გადასვლა</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95" marR="5895" marT="5895"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სექტემბერი</a:t>
                      </a:r>
                      <a:r>
                        <a:rPr lang="en-US" sz="1100" b="1" kern="1200" dirty="0" smtClean="0">
                          <a:solidFill>
                            <a:schemeClr val="accent2">
                              <a:lumMod val="50000"/>
                            </a:schemeClr>
                          </a:solidFill>
                          <a:latin typeface="BPG Banner Caps" pitchFamily="18" charset="0"/>
                          <a:ea typeface="+mn-ea"/>
                          <a:cs typeface="Arial" panose="020B0604020202020204" pitchFamily="34" charset="0"/>
                        </a:rPr>
                        <a:t> 2019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წელი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95" marR="5895" marT="5895" marB="0" anchor="ctr"/>
                </a:tc>
                <a:tc>
                  <a:txBody>
                    <a:body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5895" marR="5895" marT="5895" marB="0" anchor="ctr"/>
                </a:tc>
              </a:tr>
              <a:tr h="515040">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20</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en-US" sz="1100" b="1" kern="1200" dirty="0">
                          <a:solidFill>
                            <a:schemeClr val="accent2">
                              <a:lumMod val="50000"/>
                            </a:schemeClr>
                          </a:solidFill>
                          <a:latin typeface="BPG Banner Caps" pitchFamily="18" charset="0"/>
                          <a:ea typeface="+mn-ea"/>
                          <a:cs typeface="Arial" panose="020B0604020202020204" pitchFamily="34" charset="0"/>
                        </a:rPr>
                        <a:t>I </a:t>
                      </a:r>
                      <a:r>
                        <a:rPr lang="ka-GE" sz="1100" b="1" kern="1200" dirty="0">
                          <a:solidFill>
                            <a:schemeClr val="accent2">
                              <a:lumMod val="50000"/>
                            </a:schemeClr>
                          </a:solidFill>
                          <a:latin typeface="BPG Banner Caps" pitchFamily="18" charset="0"/>
                          <a:ea typeface="+mn-ea"/>
                          <a:cs typeface="Arial" panose="020B0604020202020204" pitchFamily="34" charset="0"/>
                        </a:rPr>
                        <a:t>კურსის იუნკერებისთვის დიაგნოსტიკური ტესტი ინგლისურ ენაში</a:t>
                      </a:r>
                    </a:p>
                  </a:txBody>
                  <a:tcPr marL="5895" marR="5895" marT="5895"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სექტემბერი</a:t>
                      </a:r>
                      <a:r>
                        <a:rPr lang="en-US" sz="1100" b="1" kern="1200" dirty="0" smtClean="0">
                          <a:solidFill>
                            <a:schemeClr val="accent2">
                              <a:lumMod val="50000"/>
                            </a:schemeClr>
                          </a:solidFill>
                          <a:latin typeface="BPG Banner Caps" pitchFamily="18" charset="0"/>
                          <a:ea typeface="+mn-ea"/>
                          <a:cs typeface="Arial" panose="020B0604020202020204" pitchFamily="34" charset="0"/>
                        </a:rPr>
                        <a:t> 2019</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წელი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95" marR="5895" marT="5895" marB="0" anchor="ctr"/>
                </a:tc>
                <a:tc>
                  <a:txBody>
                    <a:body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5895" marR="5895" marT="5895" marB="0" anchor="ctr"/>
                </a:tc>
              </a:tr>
              <a:tr h="514963">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21</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მექანიკის ინჟინერიის პროგრამის (სილაბუსების მომზადება) დამტკიცება</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სექტემბერი</a:t>
                      </a:r>
                      <a:r>
                        <a:rPr lang="en-US" sz="1100" b="1" kern="1200" dirty="0" smtClean="0">
                          <a:solidFill>
                            <a:schemeClr val="accent2">
                              <a:lumMod val="50000"/>
                            </a:schemeClr>
                          </a:solidFill>
                          <a:latin typeface="BPG Banner Caps" pitchFamily="18" charset="0"/>
                          <a:ea typeface="+mn-ea"/>
                          <a:cs typeface="Arial" panose="020B0604020202020204" pitchFamily="34" charset="0"/>
                        </a:rPr>
                        <a:t> 2019</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წელი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r>
              <a:tr h="261527">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22</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II</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და </a:t>
                      </a:r>
                      <a:r>
                        <a:rPr lang="en-US" sz="1100" b="1" kern="1200" dirty="0" smtClean="0">
                          <a:solidFill>
                            <a:schemeClr val="accent2">
                              <a:lumMod val="50000"/>
                            </a:schemeClr>
                          </a:solidFill>
                          <a:latin typeface="BPG Banner Caps" pitchFamily="18" charset="0"/>
                          <a:ea typeface="+mn-ea"/>
                          <a:cs typeface="Arial" panose="020B0604020202020204" pitchFamily="34" charset="0"/>
                        </a:rPr>
                        <a:t>IV</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კურსის შუალედური გამოცდები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07 – 1</a:t>
                      </a:r>
                      <a:r>
                        <a:rPr lang="en-US" sz="1100" b="1" kern="1200" dirty="0" smtClean="0">
                          <a:solidFill>
                            <a:schemeClr val="accent2">
                              <a:lumMod val="50000"/>
                            </a:schemeClr>
                          </a:solidFill>
                          <a:latin typeface="BPG Banner Caps" pitchFamily="18" charset="0"/>
                          <a:ea typeface="+mn-ea"/>
                          <a:cs typeface="Arial" panose="020B0604020202020204" pitchFamily="34" charset="0"/>
                        </a:rPr>
                        <a:t>8</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ოქტომბერი 2019 წელი</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tc>
              </a:tr>
              <a:tr h="514963">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23</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არაქართულენოვანი სტუდენტების შუალედური გამოცდები</a:t>
                      </a:r>
                    </a:p>
                  </a:txBody>
                  <a:tcPr marL="5839" marR="5839" marT="5839"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22 – 25 ოქტომბერი 2019 წელი</a:t>
                      </a:r>
                      <a:endParaRPr lang="en-US" sz="1100" b="1" kern="1200" dirty="0" smtClean="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tc>
              </a:tr>
              <a:tr h="261527">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24</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100" b="1" kern="1200" dirty="0" smtClean="0">
                          <a:solidFill>
                            <a:schemeClr val="accent2">
                              <a:lumMod val="50000"/>
                            </a:schemeClr>
                          </a:solidFill>
                          <a:latin typeface="BPG Banner Caps" pitchFamily="18" charset="0"/>
                          <a:ea typeface="+mn-ea"/>
                          <a:cs typeface="Arial" panose="020B0604020202020204" pitchFamily="34" charset="0"/>
                        </a:rPr>
                        <a:t>II</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და </a:t>
                      </a:r>
                      <a:r>
                        <a:rPr lang="en-US" sz="1100" b="1" kern="1200" dirty="0" smtClean="0">
                          <a:solidFill>
                            <a:schemeClr val="accent2">
                              <a:lumMod val="50000"/>
                            </a:schemeClr>
                          </a:solidFill>
                          <a:latin typeface="BPG Banner Caps" pitchFamily="18" charset="0"/>
                          <a:ea typeface="+mn-ea"/>
                          <a:cs typeface="Arial" panose="020B0604020202020204" pitchFamily="34" charset="0"/>
                        </a:rPr>
                        <a:t>IV</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კურსის დასკვნითი გამოცდები</a:t>
                      </a:r>
                    </a:p>
                  </a:txBody>
                  <a:tcPr marL="5839" marR="5839" marT="5839"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16-30 ნოემბერი 2019 წელი</a:t>
                      </a:r>
                    </a:p>
                  </a:txBody>
                  <a:tcPr marL="5839" marR="5839" marT="5839" marB="0" anchor="ctr"/>
                </a:tc>
                <a:tc>
                  <a:txBody>
                    <a:body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tc>
              </a:tr>
              <a:tr h="261527">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25</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II</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კურსის დასკვნითი გამოცდები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16-23 ნოემბერი 2019 წელი</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tc>
              </a:tr>
              <a:tr h="261527">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26</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IV</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კურსის დასკვნითი გამოცდები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23-30</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ნოემბერი 2019 წელი</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tc>
              </a:tr>
              <a:tr h="261527">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27</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კონსულტაციები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თვის და კვარტლის განმავლობაში</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tc>
              </a:tr>
              <a:tr h="261527">
                <a:tc>
                  <a:txBody>
                    <a:body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28</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l"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აღდგენები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თვის და კვარტლის განმავლობაში</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tc>
              </a:tr>
            </a:tbl>
          </a:graphicData>
        </a:graphic>
      </p:graphicFrame>
      <p:sp>
        <p:nvSpPr>
          <p:cNvPr id="7" name="Rectangle 6"/>
          <p:cNvSpPr/>
          <p:nvPr/>
        </p:nvSpPr>
        <p:spPr>
          <a:xfrm>
            <a:off x="0" y="0"/>
            <a:ext cx="9144000" cy="754889"/>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9606" y="0"/>
            <a:ext cx="716268" cy="716268"/>
          </a:xfrm>
          <a:prstGeom prst="rect">
            <a:avLst/>
          </a:prstGeom>
        </p:spPr>
      </p:pic>
      <p:sp>
        <p:nvSpPr>
          <p:cNvPr id="12" name="TextBox 11"/>
          <p:cNvSpPr txBox="1"/>
          <p:nvPr/>
        </p:nvSpPr>
        <p:spPr>
          <a:xfrm>
            <a:off x="1375480" y="241001"/>
            <a:ext cx="7598682" cy="400110"/>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ბაკალავრიატი/</a:t>
            </a:r>
            <a:r>
              <a:rPr lang="ka-GE" sz="2000" b="1" dirty="0" smtClean="0">
                <a:solidFill>
                  <a:schemeClr val="accent2">
                    <a:lumMod val="50000"/>
                  </a:schemeClr>
                </a:solidFill>
                <a:latin typeface="BPG Banner Caps" pitchFamily="18" charset="0"/>
                <a:cs typeface="Arial" panose="020B0604020202020204" pitchFamily="34" charset="0"/>
              </a:rPr>
              <a:t>ჩატარებული</a:t>
            </a:r>
            <a:r>
              <a:rPr lang="ka-GE" b="1" dirty="0" smtClean="0">
                <a:solidFill>
                  <a:schemeClr val="accent2">
                    <a:lumMod val="50000"/>
                  </a:schemeClr>
                </a:solidFill>
                <a:latin typeface="BPG Banner Caps" pitchFamily="18" charset="0"/>
                <a:cs typeface="Arial" panose="020B0604020202020204" pitchFamily="34" charset="0"/>
              </a:rPr>
              <a:t> </a:t>
            </a:r>
            <a:r>
              <a:rPr lang="en-US" b="1" dirty="0" smtClean="0">
                <a:solidFill>
                  <a:schemeClr val="accent2">
                    <a:lumMod val="50000"/>
                  </a:schemeClr>
                </a:solidFill>
                <a:latin typeface="BPG Banner Caps" pitchFamily="18" charset="0"/>
                <a:cs typeface="Arial" panose="020B0604020202020204" pitchFamily="34" charset="0"/>
              </a:rPr>
              <a:t> </a:t>
            </a:r>
            <a:r>
              <a:rPr lang="ka-GE" b="1" dirty="0">
                <a:solidFill>
                  <a:schemeClr val="accent2">
                    <a:lumMod val="50000"/>
                  </a:schemeClr>
                </a:solidFill>
                <a:latin typeface="BPG Banner Caps" pitchFamily="18" charset="0"/>
                <a:cs typeface="Arial" panose="020B0604020202020204" pitchFamily="34" charset="0"/>
              </a:rPr>
              <a:t>ძირითადი </a:t>
            </a:r>
            <a:r>
              <a:rPr lang="en-US" b="1" dirty="0">
                <a:solidFill>
                  <a:schemeClr val="accent2">
                    <a:lumMod val="50000"/>
                  </a:schemeClr>
                </a:solidFill>
                <a:latin typeface="BPG Banner Caps" pitchFamily="18" charset="0"/>
                <a:cs typeface="Arial" panose="020B0604020202020204" pitchFamily="34" charset="0"/>
              </a:rPr>
              <a:t> </a:t>
            </a:r>
            <a:r>
              <a:rPr lang="ka-GE" b="1" dirty="0">
                <a:solidFill>
                  <a:schemeClr val="accent2">
                    <a:lumMod val="50000"/>
                  </a:schemeClr>
                </a:solidFill>
                <a:latin typeface="BPG Banner Caps" pitchFamily="18" charset="0"/>
                <a:cs typeface="Arial" panose="020B0604020202020204" pitchFamily="34" charset="0"/>
              </a:rPr>
              <a:t>ღონისძიებები</a:t>
            </a:r>
            <a:endParaRPr lang="en-US" b="1" dirty="0">
              <a:solidFill>
                <a:schemeClr val="accent2">
                  <a:lumMod val="50000"/>
                </a:schemeClr>
              </a:solidFill>
              <a:latin typeface="BPG Banner Caps" pitchFamily="18" charset="0"/>
            </a:endParaRPr>
          </a:p>
        </p:txBody>
      </p:sp>
    </p:spTree>
    <p:extLst>
      <p:ext uri="{BB962C8B-B14F-4D97-AF65-F5344CB8AC3E}">
        <p14:creationId xmlns:p14="http://schemas.microsoft.com/office/powerpoint/2010/main" val="3452743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3445"/>
            <a:ext cx="9144000" cy="746459"/>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43637"/>
            <a:ext cx="716268" cy="716268"/>
          </a:xfrm>
          <a:prstGeom prst="rect">
            <a:avLst/>
          </a:prstGeom>
        </p:spPr>
      </p:pic>
      <p:sp>
        <p:nvSpPr>
          <p:cNvPr id="12" name="TextBox 11"/>
          <p:cNvSpPr txBox="1"/>
          <p:nvPr/>
        </p:nvSpPr>
        <p:spPr>
          <a:xfrm>
            <a:off x="1375480" y="241001"/>
            <a:ext cx="7598682" cy="400110"/>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ბაკალავრიატი/</a:t>
            </a:r>
            <a:r>
              <a:rPr lang="ka-GE" sz="2000" b="1" dirty="0" smtClean="0">
                <a:solidFill>
                  <a:schemeClr val="accent2">
                    <a:lumMod val="50000"/>
                  </a:schemeClr>
                </a:solidFill>
                <a:latin typeface="BPG Banner Caps" pitchFamily="18" charset="0"/>
                <a:cs typeface="Arial" panose="020B0604020202020204" pitchFamily="34" charset="0"/>
              </a:rPr>
              <a:t>ჩატარებული</a:t>
            </a:r>
            <a:r>
              <a:rPr lang="ka-GE" b="1" dirty="0" smtClean="0">
                <a:solidFill>
                  <a:schemeClr val="accent2">
                    <a:lumMod val="50000"/>
                  </a:schemeClr>
                </a:solidFill>
                <a:latin typeface="BPG Banner Caps" pitchFamily="18" charset="0"/>
                <a:cs typeface="Arial" panose="020B0604020202020204" pitchFamily="34" charset="0"/>
              </a:rPr>
              <a:t> </a:t>
            </a:r>
            <a:r>
              <a:rPr lang="en-US" b="1" dirty="0" smtClean="0">
                <a:solidFill>
                  <a:schemeClr val="accent2">
                    <a:lumMod val="50000"/>
                  </a:schemeClr>
                </a:solidFill>
                <a:latin typeface="BPG Banner Caps" pitchFamily="18" charset="0"/>
                <a:cs typeface="Arial" panose="020B0604020202020204" pitchFamily="34" charset="0"/>
              </a:rPr>
              <a:t> </a:t>
            </a:r>
            <a:r>
              <a:rPr lang="ka-GE" b="1" dirty="0">
                <a:solidFill>
                  <a:schemeClr val="accent2">
                    <a:lumMod val="50000"/>
                  </a:schemeClr>
                </a:solidFill>
                <a:latin typeface="BPG Banner Caps" pitchFamily="18" charset="0"/>
                <a:cs typeface="Arial" panose="020B0604020202020204" pitchFamily="34" charset="0"/>
              </a:rPr>
              <a:t>ძირითადი </a:t>
            </a:r>
            <a:r>
              <a:rPr lang="en-US" b="1" dirty="0">
                <a:solidFill>
                  <a:schemeClr val="accent2">
                    <a:lumMod val="50000"/>
                  </a:schemeClr>
                </a:solidFill>
                <a:latin typeface="BPG Banner Caps" pitchFamily="18" charset="0"/>
                <a:cs typeface="Arial" panose="020B0604020202020204" pitchFamily="34" charset="0"/>
              </a:rPr>
              <a:t> </a:t>
            </a:r>
            <a:r>
              <a:rPr lang="ka-GE" b="1" dirty="0">
                <a:solidFill>
                  <a:schemeClr val="accent2">
                    <a:lumMod val="50000"/>
                  </a:schemeClr>
                </a:solidFill>
                <a:latin typeface="BPG Banner Caps" pitchFamily="18" charset="0"/>
                <a:cs typeface="Arial" panose="020B0604020202020204" pitchFamily="34" charset="0"/>
              </a:rPr>
              <a:t>ღონისძიებები</a:t>
            </a:r>
            <a:endParaRPr lang="en-US" b="1" dirty="0">
              <a:solidFill>
                <a:schemeClr val="accent2">
                  <a:lumMod val="50000"/>
                </a:schemeClr>
              </a:solidFill>
              <a:latin typeface="BPG Banner Caps" pitchFamily="18" charset="0"/>
            </a:endParaRPr>
          </a:p>
        </p:txBody>
      </p:sp>
      <p:sp>
        <p:nvSpPr>
          <p:cNvPr id="2" name="Rectangle 1"/>
          <p:cNvSpPr/>
          <p:nvPr/>
        </p:nvSpPr>
        <p:spPr>
          <a:xfrm>
            <a:off x="489374" y="1219200"/>
            <a:ext cx="7816426" cy="4101123"/>
          </a:xfrm>
          <a:prstGeom prst="rect">
            <a:avLst/>
          </a:prstGeom>
        </p:spPr>
        <p:txBody>
          <a:bodyPr wrap="square">
            <a:spAutoFit/>
          </a:bodyPr>
          <a:lstStyle/>
          <a:p>
            <a:pPr marL="640080" indent="-365760" algn="just">
              <a:lnSpc>
                <a:spcPct val="150000"/>
              </a:lnSpc>
              <a:spcAft>
                <a:spcPts val="700"/>
              </a:spcAft>
              <a:buFont typeface="Wingdings" pitchFamily="2" charset="2"/>
              <a:buChar char="Ø"/>
              <a:defRPr/>
            </a:pPr>
            <a:r>
              <a:rPr lang="ka-GE" b="1" dirty="0">
                <a:solidFill>
                  <a:schemeClr val="accent2">
                    <a:lumMod val="50000"/>
                  </a:schemeClr>
                </a:solidFill>
                <a:latin typeface="BPG Banner Caps" pitchFamily="18" charset="0"/>
                <a:cs typeface="Arial" panose="020B0604020202020204" pitchFamily="34" charset="0"/>
              </a:rPr>
              <a:t>ბაკალავრიატის დებულების და ბაკალავრიატის პერსონალის ფუნქცია-მოვალეობების განახლება და დამტკიცება;</a:t>
            </a:r>
            <a:endParaRPr lang="en-US" b="1" dirty="0">
              <a:solidFill>
                <a:schemeClr val="accent2">
                  <a:lumMod val="50000"/>
                </a:schemeClr>
              </a:solidFill>
              <a:latin typeface="BPG Banner Caps" pitchFamily="18" charset="0"/>
              <a:cs typeface="Arial" panose="020B0604020202020204" pitchFamily="34" charset="0"/>
            </a:endParaRPr>
          </a:p>
          <a:p>
            <a:pPr marL="640080" indent="-365760" algn="just">
              <a:lnSpc>
                <a:spcPct val="150000"/>
              </a:lnSpc>
              <a:spcAft>
                <a:spcPts val="700"/>
              </a:spcAft>
              <a:buFont typeface="Wingdings" pitchFamily="2" charset="2"/>
              <a:buChar char="Ø"/>
              <a:defRPr/>
            </a:pPr>
            <a:r>
              <a:rPr lang="ka-GE" b="1" dirty="0">
                <a:solidFill>
                  <a:schemeClr val="accent2">
                    <a:lumMod val="50000"/>
                  </a:schemeClr>
                </a:solidFill>
                <a:latin typeface="BPG Banner Caps" pitchFamily="18" charset="0"/>
                <a:cs typeface="Arial" panose="020B0604020202020204" pitchFamily="34" charset="0"/>
              </a:rPr>
              <a:t>განხორციელდა საშტატო ცვლილება - სამოქალაქო სტატუსის მქონე მიმართულების ხელმძღვანელების სამხედრო სტატუსის მქონე მიმართულების უფროსებით ჩანაცვლების პროცესი;</a:t>
            </a:r>
          </a:p>
          <a:p>
            <a:pPr marL="640080" marR="0" lvl="0" indent="-365760" algn="just" fontAlgn="auto">
              <a:lnSpc>
                <a:spcPct val="150000"/>
              </a:lnSpc>
              <a:spcBef>
                <a:spcPts val="0"/>
              </a:spcBef>
              <a:spcAft>
                <a:spcPts val="700"/>
              </a:spcAft>
              <a:buClrTx/>
              <a:buSzTx/>
              <a:buFont typeface="Wingdings" pitchFamily="2" charset="2"/>
              <a:buChar char="Ø"/>
              <a:tabLst/>
              <a:defRPr/>
            </a:pPr>
            <a:r>
              <a:rPr lang="ka-GE" b="1" dirty="0">
                <a:solidFill>
                  <a:schemeClr val="accent2">
                    <a:lumMod val="50000"/>
                  </a:schemeClr>
                </a:solidFill>
                <a:latin typeface="BPG Banner Caps" pitchFamily="18" charset="0"/>
                <a:cs typeface="Arial" panose="020B0604020202020204" pitchFamily="34" charset="0"/>
              </a:rPr>
              <a:t>პროგრამებში ცვლილებების შეტანისა და განახლების მიზნით სამუშაო ჯგუფების შეხვედრები;</a:t>
            </a:r>
          </a:p>
          <a:p>
            <a:pPr marL="640080" marR="0" lvl="0" indent="-365760" algn="just" fontAlgn="auto">
              <a:lnSpc>
                <a:spcPct val="150000"/>
              </a:lnSpc>
              <a:spcBef>
                <a:spcPts val="0"/>
              </a:spcBef>
              <a:spcAft>
                <a:spcPts val="700"/>
              </a:spcAft>
              <a:buClrTx/>
              <a:buSzTx/>
              <a:buFont typeface="Wingdings" pitchFamily="2" charset="2"/>
              <a:buChar char="Ø"/>
              <a:tabLst/>
              <a:defRPr/>
            </a:pPr>
            <a:r>
              <a:rPr lang="ka-GE" b="1" dirty="0">
                <a:solidFill>
                  <a:schemeClr val="accent2">
                    <a:lumMod val="50000"/>
                  </a:schemeClr>
                </a:solidFill>
                <a:latin typeface="BPG Banner Caps" pitchFamily="18" charset="0"/>
                <a:cs typeface="Arial" panose="020B0604020202020204" pitchFamily="34" charset="0"/>
              </a:rPr>
              <a:t>,,ილიასი“-ში აიტვირთა სასწავლო და საგამოცდო მასალა </a:t>
            </a:r>
            <a:r>
              <a:rPr lang="ka-GE" b="1" dirty="0" smtClean="0">
                <a:solidFill>
                  <a:schemeClr val="accent2">
                    <a:lumMod val="50000"/>
                  </a:schemeClr>
                </a:solidFill>
                <a:latin typeface="BPG Banner Caps" pitchFamily="18" charset="0"/>
                <a:cs typeface="Arial" panose="020B0604020202020204" pitchFamily="34" charset="0"/>
              </a:rPr>
              <a:t>შუალე-დური</a:t>
            </a:r>
            <a:r>
              <a:rPr lang="ka-GE" b="1" dirty="0">
                <a:solidFill>
                  <a:schemeClr val="accent2">
                    <a:lumMod val="50000"/>
                  </a:schemeClr>
                </a:solidFill>
                <a:latin typeface="BPG Banner Caps" pitchFamily="18" charset="0"/>
                <a:cs typeface="Arial" panose="020B0604020202020204" pitchFamily="34" charset="0"/>
              </a:rPr>
              <a:t>, დასკვნითი და დამატებითი გამოცდებისათვის</a:t>
            </a:r>
            <a:r>
              <a:rPr lang="ka-GE" b="1" dirty="0" smtClean="0">
                <a:solidFill>
                  <a:schemeClr val="accent2">
                    <a:lumMod val="50000"/>
                  </a:schemeClr>
                </a:solidFill>
                <a:latin typeface="BPG Banner Caps" pitchFamily="18" charset="0"/>
                <a:cs typeface="Arial" panose="020B0604020202020204" pitchFamily="34" charset="0"/>
              </a:rPr>
              <a:t>;</a:t>
            </a:r>
            <a:endParaRPr lang="ka-GE"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2392370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3445"/>
            <a:ext cx="9144000" cy="746459"/>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43637"/>
            <a:ext cx="716268" cy="716268"/>
          </a:xfrm>
          <a:prstGeom prst="rect">
            <a:avLst/>
          </a:prstGeom>
        </p:spPr>
      </p:pic>
      <p:sp>
        <p:nvSpPr>
          <p:cNvPr id="12" name="TextBox 11"/>
          <p:cNvSpPr txBox="1"/>
          <p:nvPr/>
        </p:nvSpPr>
        <p:spPr>
          <a:xfrm>
            <a:off x="1375480" y="241001"/>
            <a:ext cx="7598682" cy="400110"/>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ბაკალავრიატი/</a:t>
            </a:r>
            <a:r>
              <a:rPr lang="ka-GE" sz="2000" b="1" dirty="0" smtClean="0">
                <a:solidFill>
                  <a:schemeClr val="accent2">
                    <a:lumMod val="50000"/>
                  </a:schemeClr>
                </a:solidFill>
                <a:latin typeface="BPG Banner Caps" pitchFamily="18" charset="0"/>
                <a:cs typeface="Arial" panose="020B0604020202020204" pitchFamily="34" charset="0"/>
              </a:rPr>
              <a:t>ჩატარებული</a:t>
            </a:r>
            <a:r>
              <a:rPr lang="ka-GE" b="1" dirty="0" smtClean="0">
                <a:solidFill>
                  <a:schemeClr val="accent2">
                    <a:lumMod val="50000"/>
                  </a:schemeClr>
                </a:solidFill>
                <a:latin typeface="BPG Banner Caps" pitchFamily="18" charset="0"/>
                <a:cs typeface="Arial" panose="020B0604020202020204" pitchFamily="34" charset="0"/>
              </a:rPr>
              <a:t> </a:t>
            </a:r>
            <a:r>
              <a:rPr lang="en-US" b="1" dirty="0" smtClean="0">
                <a:solidFill>
                  <a:schemeClr val="accent2">
                    <a:lumMod val="50000"/>
                  </a:schemeClr>
                </a:solidFill>
                <a:latin typeface="BPG Banner Caps" pitchFamily="18" charset="0"/>
                <a:cs typeface="Arial" panose="020B0604020202020204" pitchFamily="34" charset="0"/>
              </a:rPr>
              <a:t> </a:t>
            </a:r>
            <a:r>
              <a:rPr lang="ka-GE" b="1" dirty="0">
                <a:solidFill>
                  <a:schemeClr val="accent2">
                    <a:lumMod val="50000"/>
                  </a:schemeClr>
                </a:solidFill>
                <a:latin typeface="BPG Banner Caps" pitchFamily="18" charset="0"/>
                <a:cs typeface="Arial" panose="020B0604020202020204" pitchFamily="34" charset="0"/>
              </a:rPr>
              <a:t>ძირითადი </a:t>
            </a:r>
            <a:r>
              <a:rPr lang="en-US" b="1" dirty="0">
                <a:solidFill>
                  <a:schemeClr val="accent2">
                    <a:lumMod val="50000"/>
                  </a:schemeClr>
                </a:solidFill>
                <a:latin typeface="BPG Banner Caps" pitchFamily="18" charset="0"/>
                <a:cs typeface="Arial" panose="020B0604020202020204" pitchFamily="34" charset="0"/>
              </a:rPr>
              <a:t> </a:t>
            </a:r>
            <a:r>
              <a:rPr lang="ka-GE" b="1" dirty="0">
                <a:solidFill>
                  <a:schemeClr val="accent2">
                    <a:lumMod val="50000"/>
                  </a:schemeClr>
                </a:solidFill>
                <a:latin typeface="BPG Banner Caps" pitchFamily="18" charset="0"/>
                <a:cs typeface="Arial" panose="020B0604020202020204" pitchFamily="34" charset="0"/>
              </a:rPr>
              <a:t>ღონისძიებები</a:t>
            </a:r>
            <a:endParaRPr lang="en-US" b="1" dirty="0">
              <a:solidFill>
                <a:schemeClr val="accent2">
                  <a:lumMod val="50000"/>
                </a:schemeClr>
              </a:solidFill>
              <a:latin typeface="BPG Banner Caps" pitchFamily="18" charset="0"/>
            </a:endParaRPr>
          </a:p>
        </p:txBody>
      </p:sp>
      <p:sp>
        <p:nvSpPr>
          <p:cNvPr id="2" name="Rectangle 1"/>
          <p:cNvSpPr/>
          <p:nvPr/>
        </p:nvSpPr>
        <p:spPr>
          <a:xfrm>
            <a:off x="304800" y="988898"/>
            <a:ext cx="8458200" cy="5891356"/>
          </a:xfrm>
          <a:prstGeom prst="rect">
            <a:avLst/>
          </a:prstGeom>
        </p:spPr>
        <p:txBody>
          <a:bodyPr wrap="square">
            <a:spAutoFit/>
          </a:bodyPr>
          <a:lstStyle/>
          <a:p>
            <a:pPr marL="640080" marR="0" lvl="0" indent="-365760" algn="just" fontAlgn="auto">
              <a:lnSpc>
                <a:spcPct val="150000"/>
              </a:lnSpc>
              <a:spcBef>
                <a:spcPts val="0"/>
              </a:spcBef>
              <a:spcAft>
                <a:spcPts val="700"/>
              </a:spcAft>
              <a:buClrTx/>
              <a:buSzTx/>
              <a:buFont typeface="Wingdings" pitchFamily="2" charset="2"/>
              <a:buChar char="Ø"/>
              <a:tabLst/>
              <a:defRPr/>
            </a:pPr>
            <a:r>
              <a:rPr lang="ka-GE" sz="1600" b="1" dirty="0" smtClean="0">
                <a:solidFill>
                  <a:schemeClr val="accent2">
                    <a:lumMod val="50000"/>
                  </a:schemeClr>
                </a:solidFill>
                <a:latin typeface="BPG Banner Caps" pitchFamily="18" charset="0"/>
                <a:cs typeface="Arial" panose="020B0604020202020204" pitchFamily="34" charset="0"/>
              </a:rPr>
              <a:t>მიმართულებების </a:t>
            </a:r>
            <a:r>
              <a:rPr lang="ka-GE" sz="1600" b="1" dirty="0">
                <a:solidFill>
                  <a:schemeClr val="accent2">
                    <a:lumMod val="50000"/>
                  </a:schemeClr>
                </a:solidFill>
                <a:latin typeface="BPG Banner Caps" pitchFamily="18" charset="0"/>
                <a:cs typeface="Arial" panose="020B0604020202020204" pitchFamily="34" charset="0"/>
              </a:rPr>
              <a:t>ხელმძღვანელების (სამოქალაქო) მიერ </a:t>
            </a:r>
            <a:r>
              <a:rPr lang="en-US" sz="1600" b="1" dirty="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აკადემიური პერსონალის ჩართულობით საბაკალავრო </a:t>
            </a:r>
            <a:r>
              <a:rPr lang="en-US" sz="1600" b="1" dirty="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ნაშრომის მომზადების,  წარდგენის და დაცვის ინსტრუქციის  დახვეწა და ბაკალავრიატის საბჭოზე დამტკიცება;</a:t>
            </a:r>
            <a:endParaRPr lang="en-US" sz="1600" b="1" dirty="0">
              <a:solidFill>
                <a:schemeClr val="accent2">
                  <a:lumMod val="50000"/>
                </a:schemeClr>
              </a:solidFill>
              <a:latin typeface="BPG Banner Caps" pitchFamily="18" charset="0"/>
              <a:cs typeface="Arial" panose="020B0604020202020204" pitchFamily="34" charset="0"/>
            </a:endParaRPr>
          </a:p>
          <a:p>
            <a:pPr marL="640080" marR="0" lvl="0" indent="-365760" algn="just"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შიდა მობილობა, იუნკერთა მიერ საგანმანათლებლო პროგრამების არჩევა;</a:t>
            </a:r>
            <a:endParaRPr lang="en-US" sz="1600" b="1" dirty="0">
              <a:solidFill>
                <a:schemeClr val="accent2">
                  <a:lumMod val="50000"/>
                </a:schemeClr>
              </a:solidFill>
              <a:latin typeface="BPG Banner Caps" pitchFamily="18" charset="0"/>
              <a:cs typeface="Arial" panose="020B0604020202020204" pitchFamily="34" charset="0"/>
            </a:endParaRPr>
          </a:p>
          <a:p>
            <a:pPr marL="640080" marR="0" lvl="0" indent="-365760" algn="just" fontAlgn="auto">
              <a:lnSpc>
                <a:spcPct val="150000"/>
              </a:lnSpc>
              <a:spcBef>
                <a:spcPts val="0"/>
              </a:spcBef>
              <a:spcAft>
                <a:spcPts val="700"/>
              </a:spcAft>
              <a:buClrTx/>
              <a:buSzTx/>
              <a:buFont typeface="Wingdings" pitchFamily="2" charset="2"/>
              <a:buChar char="Ø"/>
              <a:tabLst/>
              <a:defRPr/>
            </a:pPr>
            <a:r>
              <a:rPr lang="en-US" sz="1600" b="1" dirty="0">
                <a:solidFill>
                  <a:schemeClr val="accent2">
                    <a:lumMod val="50000"/>
                  </a:schemeClr>
                </a:solidFill>
                <a:latin typeface="BPG Banner Caps" pitchFamily="18" charset="0"/>
                <a:cs typeface="Arial" panose="020B0604020202020204" pitchFamily="34" charset="0"/>
              </a:rPr>
              <a:t>201</a:t>
            </a:r>
            <a:r>
              <a:rPr lang="ka-GE" sz="1600" b="1" dirty="0">
                <a:solidFill>
                  <a:schemeClr val="accent2">
                    <a:lumMod val="50000"/>
                  </a:schemeClr>
                </a:solidFill>
                <a:latin typeface="BPG Banner Caps" pitchFamily="18" charset="0"/>
                <a:cs typeface="Arial" panose="020B0604020202020204" pitchFamily="34" charset="0"/>
              </a:rPr>
              <a:t>8</a:t>
            </a:r>
            <a:r>
              <a:rPr lang="en-US" sz="1600" b="1" dirty="0">
                <a:solidFill>
                  <a:schemeClr val="accent2">
                    <a:lumMod val="50000"/>
                  </a:schemeClr>
                </a:solidFill>
                <a:latin typeface="BPG Banner Caps" pitchFamily="18" charset="0"/>
                <a:cs typeface="Arial" panose="020B0604020202020204" pitchFamily="34" charset="0"/>
              </a:rPr>
              <a:t>-201</a:t>
            </a:r>
            <a:r>
              <a:rPr lang="ka-GE" sz="1600" b="1" dirty="0">
                <a:solidFill>
                  <a:schemeClr val="accent2">
                    <a:lumMod val="50000"/>
                  </a:schemeClr>
                </a:solidFill>
                <a:latin typeface="BPG Banner Caps" pitchFamily="18" charset="0"/>
                <a:cs typeface="Arial" panose="020B0604020202020204" pitchFamily="34" charset="0"/>
              </a:rPr>
              <a:t>9</a:t>
            </a:r>
            <a:r>
              <a:rPr lang="en-US" sz="1600" b="1" dirty="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სასწავლო წელს  გარე მობილობით საბაკალვრო პროგრამებზე გადმოვიდა</a:t>
            </a:r>
            <a:r>
              <a:rPr lang="en-US" sz="1600" b="1" dirty="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 9 იუნკერი;</a:t>
            </a:r>
            <a:endParaRPr lang="en-US" sz="1600" b="1" dirty="0">
              <a:solidFill>
                <a:schemeClr val="accent2">
                  <a:lumMod val="50000"/>
                </a:schemeClr>
              </a:solidFill>
              <a:latin typeface="BPG Banner Caps" pitchFamily="18" charset="0"/>
              <a:cs typeface="Arial" panose="020B0604020202020204" pitchFamily="34" charset="0"/>
            </a:endParaRPr>
          </a:p>
          <a:p>
            <a:pPr marL="640080" marR="0" lvl="0" indent="-365760" algn="just"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მიმდინარეობს მუშაობა აკადემიის საერთო სავალდებულო საგნების დადგენაზე</a:t>
            </a:r>
            <a:r>
              <a:rPr lang="en-US" sz="1600" b="1" dirty="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სპეციალობის საგნების დახვეწაზე და  </a:t>
            </a:r>
          </a:p>
          <a:p>
            <a:pPr marL="640080" marR="0" lvl="1" indent="-365760" algn="just"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    ლიტერატურის მუდმივ განახლებაზე;</a:t>
            </a:r>
            <a:endParaRPr lang="en-US" sz="1600" b="1" dirty="0">
              <a:solidFill>
                <a:schemeClr val="accent2">
                  <a:lumMod val="50000"/>
                </a:schemeClr>
              </a:solidFill>
              <a:latin typeface="BPG Banner Caps" pitchFamily="18" charset="0"/>
              <a:cs typeface="Arial" panose="020B0604020202020204" pitchFamily="34" charset="0"/>
            </a:endParaRPr>
          </a:p>
          <a:p>
            <a:pPr marL="640080" marR="0" lvl="0" indent="-365760" algn="just"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განხორციელდა მუშაობა  საგანმანათლებლო პროგრამის სრულყოფისათვის. განხორციელებული ცვლილებები აისახა სილაბუსებში;</a:t>
            </a:r>
          </a:p>
          <a:p>
            <a:pPr marL="640080" marR="0" lvl="0" indent="-365760" algn="just"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სასწავლო წლის გეგმა კალენდარში განხორციელებული ცვლილებების  შესაბამისად  ჩასწორდა სასწავლო</a:t>
            </a:r>
            <a:r>
              <a:rPr lang="en-US" sz="1600" b="1" dirty="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 კურსების სილაბუსები;</a:t>
            </a:r>
          </a:p>
          <a:p>
            <a:pPr marL="274320" marR="0" lvl="0" fontAlgn="auto">
              <a:lnSpc>
                <a:spcPct val="150000"/>
              </a:lnSpc>
              <a:spcBef>
                <a:spcPts val="0"/>
              </a:spcBef>
              <a:spcAft>
                <a:spcPts val="700"/>
              </a:spcAft>
              <a:buClrTx/>
              <a:buSzTx/>
              <a:tabLst/>
              <a:defRPr/>
            </a:pPr>
            <a:endParaRPr lang="ka-GE" sz="16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721915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3445"/>
            <a:ext cx="9144000" cy="746459"/>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43637"/>
            <a:ext cx="716268" cy="716268"/>
          </a:xfrm>
          <a:prstGeom prst="rect">
            <a:avLst/>
          </a:prstGeom>
        </p:spPr>
      </p:pic>
      <p:sp>
        <p:nvSpPr>
          <p:cNvPr id="12" name="TextBox 11"/>
          <p:cNvSpPr txBox="1"/>
          <p:nvPr/>
        </p:nvSpPr>
        <p:spPr>
          <a:xfrm>
            <a:off x="1375480" y="241001"/>
            <a:ext cx="7598682" cy="400110"/>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ბაკალავრიატი/</a:t>
            </a:r>
            <a:r>
              <a:rPr lang="ka-GE" sz="2000" b="1" dirty="0" smtClean="0">
                <a:solidFill>
                  <a:schemeClr val="accent2">
                    <a:lumMod val="50000"/>
                  </a:schemeClr>
                </a:solidFill>
                <a:latin typeface="BPG Banner Caps" pitchFamily="18" charset="0"/>
                <a:cs typeface="Arial" panose="020B0604020202020204" pitchFamily="34" charset="0"/>
              </a:rPr>
              <a:t>ჩატარებული</a:t>
            </a:r>
            <a:r>
              <a:rPr lang="ka-GE" b="1" dirty="0" smtClean="0">
                <a:solidFill>
                  <a:schemeClr val="accent2">
                    <a:lumMod val="50000"/>
                  </a:schemeClr>
                </a:solidFill>
                <a:latin typeface="BPG Banner Caps" pitchFamily="18" charset="0"/>
                <a:cs typeface="Arial" panose="020B0604020202020204" pitchFamily="34" charset="0"/>
              </a:rPr>
              <a:t> </a:t>
            </a:r>
            <a:r>
              <a:rPr lang="en-US" b="1" dirty="0" smtClean="0">
                <a:solidFill>
                  <a:schemeClr val="accent2">
                    <a:lumMod val="50000"/>
                  </a:schemeClr>
                </a:solidFill>
                <a:latin typeface="BPG Banner Caps" pitchFamily="18" charset="0"/>
                <a:cs typeface="Arial" panose="020B0604020202020204" pitchFamily="34" charset="0"/>
              </a:rPr>
              <a:t> </a:t>
            </a:r>
            <a:r>
              <a:rPr lang="ka-GE" b="1" dirty="0">
                <a:solidFill>
                  <a:schemeClr val="accent2">
                    <a:lumMod val="50000"/>
                  </a:schemeClr>
                </a:solidFill>
                <a:latin typeface="BPG Banner Caps" pitchFamily="18" charset="0"/>
                <a:cs typeface="Arial" panose="020B0604020202020204" pitchFamily="34" charset="0"/>
              </a:rPr>
              <a:t>ძირითადი </a:t>
            </a:r>
            <a:r>
              <a:rPr lang="en-US" b="1" dirty="0">
                <a:solidFill>
                  <a:schemeClr val="accent2">
                    <a:lumMod val="50000"/>
                  </a:schemeClr>
                </a:solidFill>
                <a:latin typeface="BPG Banner Caps" pitchFamily="18" charset="0"/>
                <a:cs typeface="Arial" panose="020B0604020202020204" pitchFamily="34" charset="0"/>
              </a:rPr>
              <a:t> </a:t>
            </a:r>
            <a:r>
              <a:rPr lang="ka-GE" b="1" dirty="0">
                <a:solidFill>
                  <a:schemeClr val="accent2">
                    <a:lumMod val="50000"/>
                  </a:schemeClr>
                </a:solidFill>
                <a:latin typeface="BPG Banner Caps" pitchFamily="18" charset="0"/>
                <a:cs typeface="Arial" panose="020B0604020202020204" pitchFamily="34" charset="0"/>
              </a:rPr>
              <a:t>ღონისძიებები</a:t>
            </a:r>
            <a:endParaRPr lang="en-US" b="1" dirty="0">
              <a:solidFill>
                <a:schemeClr val="accent2">
                  <a:lumMod val="50000"/>
                </a:schemeClr>
              </a:solidFill>
              <a:latin typeface="BPG Banner Caps" pitchFamily="18" charset="0"/>
            </a:endParaRPr>
          </a:p>
        </p:txBody>
      </p:sp>
      <p:sp>
        <p:nvSpPr>
          <p:cNvPr id="2" name="Rectangle 1"/>
          <p:cNvSpPr/>
          <p:nvPr/>
        </p:nvSpPr>
        <p:spPr>
          <a:xfrm>
            <a:off x="489374" y="991773"/>
            <a:ext cx="8273626" cy="5062924"/>
          </a:xfrm>
          <a:prstGeom prst="rect">
            <a:avLst/>
          </a:prstGeom>
        </p:spPr>
        <p:txBody>
          <a:bodyPr wrap="square">
            <a:spAutoFit/>
          </a:bodyPr>
          <a:lstStyle/>
          <a:p>
            <a:pPr marL="640080" marR="0" lvl="0" indent="-365760" algn="just" fontAlgn="auto">
              <a:lnSpc>
                <a:spcPct val="150000"/>
              </a:lnSpc>
              <a:spcBef>
                <a:spcPts val="0"/>
              </a:spcBef>
              <a:spcAft>
                <a:spcPts val="700"/>
              </a:spcAft>
              <a:buClrTx/>
              <a:buSzTx/>
              <a:buFont typeface="Wingdings" pitchFamily="2" charset="2"/>
              <a:buChar char="Ø"/>
              <a:tabLst/>
              <a:defRPr/>
            </a:pPr>
            <a:r>
              <a:rPr lang="ka-GE" sz="1600" b="1" dirty="0" smtClean="0">
                <a:solidFill>
                  <a:schemeClr val="accent2">
                    <a:lumMod val="50000"/>
                  </a:schemeClr>
                </a:solidFill>
                <a:latin typeface="BPG Banner Caps" pitchFamily="18" charset="0"/>
                <a:cs typeface="Arial" panose="020B0604020202020204" pitchFamily="34" charset="0"/>
              </a:rPr>
              <a:t>მომზადდა </a:t>
            </a:r>
            <a:r>
              <a:rPr lang="ka-GE" sz="1600" b="1" dirty="0">
                <a:solidFill>
                  <a:schemeClr val="accent2">
                    <a:lumMod val="50000"/>
                  </a:schemeClr>
                </a:solidFill>
                <a:latin typeface="BPG Banner Caps" pitchFamily="18" charset="0"/>
                <a:cs typeface="Arial" panose="020B0604020202020204" pitchFamily="34" charset="0"/>
              </a:rPr>
              <a:t>კურიკულუმების რუქა (საგანმანათლებლო </a:t>
            </a:r>
            <a:r>
              <a:rPr lang="en-US" sz="1600" b="1" dirty="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პროგრამების შედეგების, სასწავლო კურსების შედეგების და მათი შეფასების მეთოდების ურთიერთშესაბამისობის რუქა);</a:t>
            </a:r>
          </a:p>
          <a:p>
            <a:pPr marL="640080" marR="0" lvl="0" indent="-365760" algn="just"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სასწავლო პროცესის გაუმჯობესების მიზნით განხორციელდა აკადემიური პერსონალის მიერ </a:t>
            </a:r>
            <a:r>
              <a:rPr lang="en-US" sz="1600" b="1" dirty="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ურთიერთშეფასების</a:t>
            </a:r>
            <a:r>
              <a:rPr lang="en-US" sz="1600" b="1" dirty="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 პროცესი და მოხდა შედეგების ბაკალავრიატის საბჭოზე განხილვა-დამტკიცება; </a:t>
            </a:r>
          </a:p>
          <a:p>
            <a:pPr marL="640080" marR="0" lvl="0" indent="-365760" algn="just"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მოხდა სილაბუსების მიხედვით ელექტრონული უწყისების მომზადება.</a:t>
            </a:r>
            <a:endParaRPr lang="en-US" sz="1600" b="1" dirty="0">
              <a:solidFill>
                <a:schemeClr val="accent2">
                  <a:lumMod val="50000"/>
                </a:schemeClr>
              </a:solidFill>
              <a:latin typeface="BPG Banner Caps" pitchFamily="18" charset="0"/>
              <a:cs typeface="Arial" panose="020B0604020202020204" pitchFamily="34" charset="0"/>
            </a:endParaRPr>
          </a:p>
          <a:p>
            <a:pPr marL="640080" marR="0" lvl="1" indent="-365760" algn="just"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ჩატარდა გეგმით გათვალისწინებული კონსულტაციები;</a:t>
            </a:r>
          </a:p>
          <a:p>
            <a:pPr marL="640080" marR="0" lvl="1" indent="-365760" algn="just"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დაიგეგმა და ჩატარდა აღდგენები;</a:t>
            </a:r>
          </a:p>
          <a:p>
            <a:pPr marL="640080" marR="0" lvl="1" indent="-365760" algn="just"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მიმდინარეობდა სასწავლო პროცესის მუდმივი მონიტორინგი;</a:t>
            </a:r>
          </a:p>
          <a:p>
            <a:pPr marL="640080" marR="0" lvl="1" indent="-365760" algn="just"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მიმდინარეობდა ლოგისტიკური საშუალებების მონიტორინგი</a:t>
            </a:r>
            <a:r>
              <a:rPr lang="en-US" sz="1600" b="1" dirty="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საკლასო ოთახები და ლაბორატორიები</a:t>
            </a:r>
            <a:r>
              <a:rPr lang="en-US" sz="1600" b="1" dirty="0">
                <a:solidFill>
                  <a:schemeClr val="accent2">
                    <a:lumMod val="50000"/>
                  </a:schemeClr>
                </a:solidFill>
                <a:latin typeface="BPG Banner Caps" pitchFamily="18" charset="0"/>
                <a:cs typeface="Arial" panose="020B0604020202020204" pitchFamily="34" charset="0"/>
              </a:rPr>
              <a:t>)</a:t>
            </a:r>
            <a:r>
              <a:rPr lang="ka-GE" sz="1600" b="1" dirty="0">
                <a:solidFill>
                  <a:schemeClr val="accent2">
                    <a:lumMod val="50000"/>
                  </a:schemeClr>
                </a:solidFill>
                <a:latin typeface="BPG Banner Caps" pitchFamily="18" charset="0"/>
                <a:cs typeface="Arial" panose="020B0604020202020204" pitchFamily="34" charset="0"/>
              </a:rPr>
              <a:t>.</a:t>
            </a:r>
          </a:p>
        </p:txBody>
      </p:sp>
    </p:spTree>
    <p:extLst>
      <p:ext uri="{BB962C8B-B14F-4D97-AF65-F5344CB8AC3E}">
        <p14:creationId xmlns:p14="http://schemas.microsoft.com/office/powerpoint/2010/main" val="176804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3445"/>
            <a:ext cx="9144000" cy="746459"/>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43637"/>
            <a:ext cx="716268" cy="716268"/>
          </a:xfrm>
          <a:prstGeom prst="rect">
            <a:avLst/>
          </a:prstGeom>
        </p:spPr>
      </p:pic>
      <p:sp>
        <p:nvSpPr>
          <p:cNvPr id="12" name="TextBox 11"/>
          <p:cNvSpPr txBox="1"/>
          <p:nvPr/>
        </p:nvSpPr>
        <p:spPr>
          <a:xfrm>
            <a:off x="1368291" y="201716"/>
            <a:ext cx="7598682" cy="369332"/>
          </a:xfrm>
          <a:prstGeom prst="rect">
            <a:avLst/>
          </a:prstGeom>
          <a:noFill/>
        </p:spPr>
        <p:txBody>
          <a:bodyPr wrap="square" rtlCol="0">
            <a:spAutoFit/>
          </a:bodyPr>
          <a:lstStyle/>
          <a:p>
            <a:pPr algn="r"/>
            <a:r>
              <a:rPr lang="ka-GE" b="1" dirty="0" smtClean="0">
                <a:solidFill>
                  <a:schemeClr val="accent2">
                    <a:lumMod val="50000"/>
                  </a:schemeClr>
                </a:solidFill>
                <a:latin typeface="BPG Banner Caps" pitchFamily="18" charset="0"/>
              </a:rPr>
              <a:t>ბაკალავრიატში დაგეგმილი</a:t>
            </a:r>
            <a:r>
              <a:rPr lang="en-US" b="1" dirty="0" smtClean="0">
                <a:solidFill>
                  <a:schemeClr val="accent2">
                    <a:lumMod val="50000"/>
                  </a:schemeClr>
                </a:solidFill>
                <a:latin typeface="BPG Banner Caps" pitchFamily="18" charset="0"/>
                <a:cs typeface="Arial" panose="020B0604020202020204" pitchFamily="34" charset="0"/>
              </a:rPr>
              <a:t> </a:t>
            </a:r>
            <a:r>
              <a:rPr lang="ka-GE" b="1" dirty="0">
                <a:solidFill>
                  <a:schemeClr val="accent2">
                    <a:lumMod val="50000"/>
                  </a:schemeClr>
                </a:solidFill>
                <a:latin typeface="BPG Banner Caps" pitchFamily="18" charset="0"/>
                <a:cs typeface="Arial" panose="020B0604020202020204" pitchFamily="34" charset="0"/>
              </a:rPr>
              <a:t>ძირითადი </a:t>
            </a:r>
            <a:r>
              <a:rPr lang="en-US" b="1" dirty="0">
                <a:solidFill>
                  <a:schemeClr val="accent2">
                    <a:lumMod val="50000"/>
                  </a:schemeClr>
                </a:solidFill>
                <a:latin typeface="BPG Banner Caps" pitchFamily="18" charset="0"/>
                <a:cs typeface="Arial" panose="020B0604020202020204" pitchFamily="34" charset="0"/>
              </a:rPr>
              <a:t> </a:t>
            </a:r>
            <a:r>
              <a:rPr lang="ka-GE" b="1" dirty="0">
                <a:solidFill>
                  <a:schemeClr val="accent2">
                    <a:lumMod val="50000"/>
                  </a:schemeClr>
                </a:solidFill>
                <a:latin typeface="BPG Banner Caps" pitchFamily="18" charset="0"/>
                <a:cs typeface="Arial" panose="020B0604020202020204" pitchFamily="34" charset="0"/>
              </a:rPr>
              <a:t>ღონისძიებები</a:t>
            </a:r>
            <a:endParaRPr lang="en-US" b="1" dirty="0">
              <a:solidFill>
                <a:schemeClr val="accent2">
                  <a:lumMod val="50000"/>
                </a:schemeClr>
              </a:solidFill>
              <a:latin typeface="BPG Banner Caps" pitchFamily="18" charset="0"/>
            </a:endParaRPr>
          </a:p>
        </p:txBody>
      </p:sp>
      <p:graphicFrame>
        <p:nvGraphicFramePr>
          <p:cNvPr id="6" name="Table 5"/>
          <p:cNvGraphicFramePr>
            <a:graphicFrameLocks noGrp="1"/>
          </p:cNvGraphicFramePr>
          <p:nvPr>
            <p:extLst/>
          </p:nvPr>
        </p:nvGraphicFramePr>
        <p:xfrm>
          <a:off x="103516" y="775474"/>
          <a:ext cx="9040484" cy="5943960"/>
        </p:xfrm>
        <a:graphic>
          <a:graphicData uri="http://schemas.openxmlformats.org/drawingml/2006/table">
            <a:tbl>
              <a:tblPr/>
              <a:tblGrid>
                <a:gridCol w="377733"/>
                <a:gridCol w="4021992"/>
                <a:gridCol w="2320380"/>
                <a:gridCol w="2320379"/>
              </a:tblGrid>
              <a:tr h="28061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 N </a:t>
                      </a: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a:solidFill>
                            <a:schemeClr val="accent2">
                              <a:lumMod val="50000"/>
                            </a:schemeClr>
                          </a:solidFill>
                          <a:latin typeface="BPG Banner Caps" pitchFamily="18" charset="0"/>
                          <a:ea typeface="+mn-ea"/>
                          <a:cs typeface="Arial" panose="020B0604020202020204" pitchFamily="34" charset="0"/>
                        </a:rPr>
                        <a:t> ღონისძიების დასახელება </a:t>
                      </a: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a:solidFill>
                            <a:schemeClr val="accent2">
                              <a:lumMod val="50000"/>
                            </a:schemeClr>
                          </a:solidFill>
                          <a:latin typeface="BPG Banner Caps" pitchFamily="18" charset="0"/>
                          <a:ea typeface="+mn-ea"/>
                          <a:cs typeface="Arial" panose="020B0604020202020204" pitchFamily="34" charset="0"/>
                        </a:rPr>
                        <a:t>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ჩატარების დრო </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a:solidFill>
                            <a:schemeClr val="accent2">
                              <a:lumMod val="50000"/>
                            </a:schemeClr>
                          </a:solidFill>
                          <a:latin typeface="BPG Banner Caps" pitchFamily="18" charset="0"/>
                          <a:ea typeface="+mn-ea"/>
                          <a:cs typeface="Arial" panose="020B0604020202020204" pitchFamily="34" charset="0"/>
                        </a:rPr>
                        <a:t> ჩატარების ადგილი </a:t>
                      </a: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27822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1</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2019 წლის </a:t>
                      </a:r>
                      <a:r>
                        <a:rPr lang="en-US" sz="1100" b="1" kern="1200" dirty="0" smtClean="0">
                          <a:solidFill>
                            <a:schemeClr val="accent2">
                              <a:lumMod val="50000"/>
                            </a:schemeClr>
                          </a:solidFill>
                          <a:latin typeface="BPG Banner Caps" pitchFamily="18" charset="0"/>
                          <a:ea typeface="+mn-ea"/>
                          <a:cs typeface="Arial" panose="020B0604020202020204" pitchFamily="34" charset="0"/>
                        </a:rPr>
                        <a:t>IV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კვარტლის შეჯამება</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იანვრის თვის მეორე ნახევარი</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ბაკალავრიატი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27822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2</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III</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კურსის დასკვნითი გამოცდები (</a:t>
                      </a:r>
                      <a:r>
                        <a:rPr lang="en-US" sz="1100" b="1" kern="1200" dirty="0" smtClean="0">
                          <a:solidFill>
                            <a:schemeClr val="accent2">
                              <a:lumMod val="50000"/>
                            </a:schemeClr>
                          </a:solidFill>
                          <a:latin typeface="BPG Banner Caps" pitchFamily="18" charset="0"/>
                          <a:ea typeface="+mn-ea"/>
                          <a:cs typeface="Arial" panose="020B0604020202020204" pitchFamily="34" charset="0"/>
                        </a:rPr>
                        <a:t>I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სემესტრი)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25-31 იანვარი 2020 წელი</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5327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3</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2019-2020 სასწავლო წლის </a:t>
                      </a:r>
                      <a:r>
                        <a:rPr lang="en-US" sz="1100" b="1" kern="1200" dirty="0">
                          <a:solidFill>
                            <a:schemeClr val="accent2">
                              <a:lumMod val="50000"/>
                            </a:schemeClr>
                          </a:solidFill>
                          <a:latin typeface="BPG Banner Caps" pitchFamily="18" charset="0"/>
                          <a:ea typeface="+mn-ea"/>
                          <a:cs typeface="Arial" panose="020B0604020202020204" pitchFamily="34" charset="0"/>
                        </a:rPr>
                        <a:t>I </a:t>
                      </a:r>
                      <a:r>
                        <a:rPr lang="ka-GE" sz="1100" b="1" kern="1200" dirty="0">
                          <a:solidFill>
                            <a:schemeClr val="accent2">
                              <a:lumMod val="50000"/>
                            </a:schemeClr>
                          </a:solidFill>
                          <a:latin typeface="BPG Banner Caps" pitchFamily="18" charset="0"/>
                          <a:ea typeface="+mn-ea"/>
                          <a:cs typeface="Arial" panose="020B0604020202020204" pitchFamily="34" charset="0"/>
                        </a:rPr>
                        <a:t>სემესტრის შეჯამება სასწავლო პროცესის დასრულებასთან დაკავშირებით</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თებერვალი 2020 წელი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28365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4</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100" b="1" kern="1200" dirty="0" smtClean="0">
                          <a:solidFill>
                            <a:schemeClr val="accent2">
                              <a:lumMod val="50000"/>
                            </a:schemeClr>
                          </a:solidFill>
                          <a:latin typeface="BPG Banner Caps" pitchFamily="18" charset="0"/>
                          <a:ea typeface="+mn-ea"/>
                          <a:cs typeface="Arial" panose="020B0604020202020204" pitchFamily="34" charset="0"/>
                        </a:rPr>
                        <a:t>IV</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კურსის შუალედური გამოცდები</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27 აპრილი - 01 მაისი 2020 წელი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4784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5</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კონკურსის წესით მექანიკის ინჟინერიის პროგრამის აკადემიური პერსონალის მიღება და აფელირება</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მ</a:t>
                      </a:r>
                      <a:r>
                        <a:rPr lang="ka-GE" sz="1100" b="1" kern="1200" dirty="0" smtClean="0">
                          <a:solidFill>
                            <a:schemeClr val="accent2">
                              <a:lumMod val="50000"/>
                            </a:schemeClr>
                          </a:solidFill>
                          <a:latin typeface="BPG Banner Caps" pitchFamily="18" charset="0"/>
                          <a:ea typeface="+mn-ea"/>
                          <a:cs typeface="Arial" panose="020B0604020202020204" pitchFamily="34" charset="0"/>
                        </a:rPr>
                        <a:t>აისი 2020 წელი</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37438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6</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 </a:t>
                      </a:r>
                      <a:r>
                        <a:rPr lang="en-US" sz="1100" b="1" kern="1200" dirty="0" smtClean="0">
                          <a:solidFill>
                            <a:schemeClr val="accent2">
                              <a:lumMod val="50000"/>
                            </a:schemeClr>
                          </a:solidFill>
                          <a:latin typeface="BPG Banner Caps" pitchFamily="18" charset="0"/>
                          <a:ea typeface="+mn-ea"/>
                          <a:cs typeface="Arial" panose="020B0604020202020204" pitchFamily="34" charset="0"/>
                        </a:rPr>
                        <a:t>III</a:t>
                      </a:r>
                      <a:r>
                        <a:rPr lang="ka-GE" sz="1100" b="1" kern="1200" dirty="0" smtClean="0">
                          <a:solidFill>
                            <a:schemeClr val="accent2">
                              <a:lumMod val="50000"/>
                            </a:schemeClr>
                          </a:solidFill>
                          <a:latin typeface="BPG Banner Caps" pitchFamily="18" charset="0"/>
                          <a:ea typeface="+mn-ea"/>
                          <a:cs typeface="Arial" panose="020B0604020202020204" pitchFamily="34" charset="0"/>
                        </a:rPr>
                        <a:t> (</a:t>
                      </a:r>
                      <a:r>
                        <a:rPr lang="en-US" sz="1100" b="1" kern="1200" dirty="0" smtClean="0">
                          <a:solidFill>
                            <a:schemeClr val="accent2">
                              <a:lumMod val="50000"/>
                            </a:schemeClr>
                          </a:solidFill>
                          <a:latin typeface="BPG Banner Caps" pitchFamily="18" charset="0"/>
                          <a:ea typeface="+mn-ea"/>
                          <a:cs typeface="Arial" panose="020B0604020202020204" pitchFamily="34" charset="0"/>
                        </a:rPr>
                        <a:t>A2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დონე)</a:t>
                      </a:r>
                      <a:r>
                        <a:rPr lang="en-US" sz="1100" b="1" kern="1200" dirty="0" smtClean="0">
                          <a:solidFill>
                            <a:schemeClr val="accent2">
                              <a:lumMod val="50000"/>
                            </a:schemeClr>
                          </a:solidFill>
                          <a:latin typeface="BPG Banner Caps" pitchFamily="18" charset="0"/>
                          <a:ea typeface="+mn-ea"/>
                          <a:cs typeface="Arial" panose="020B0604020202020204" pitchFamily="34" charset="0"/>
                        </a:rPr>
                        <a:t>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და </a:t>
                      </a:r>
                      <a:r>
                        <a:rPr lang="en-US" sz="1100" b="1" kern="1200" dirty="0" smtClean="0">
                          <a:solidFill>
                            <a:schemeClr val="accent2">
                              <a:lumMod val="50000"/>
                            </a:schemeClr>
                          </a:solidFill>
                          <a:latin typeface="BPG Banner Caps" pitchFamily="18" charset="0"/>
                          <a:ea typeface="+mn-ea"/>
                          <a:cs typeface="Arial" panose="020B0604020202020204" pitchFamily="34" charset="0"/>
                        </a:rPr>
                        <a:t>IV (B</a:t>
                      </a:r>
                      <a:r>
                        <a:rPr lang="ka-GE" sz="1100" b="1" kern="1200" smtClean="0">
                          <a:solidFill>
                            <a:schemeClr val="accent2">
                              <a:lumMod val="50000"/>
                            </a:schemeClr>
                          </a:solidFill>
                          <a:latin typeface="BPG Banner Caps" pitchFamily="18" charset="0"/>
                          <a:ea typeface="+mn-ea"/>
                          <a:cs typeface="Arial" panose="020B0604020202020204" pitchFamily="34" charset="0"/>
                        </a:rPr>
                        <a:t>1 დონე</a:t>
                      </a:r>
                      <a:r>
                        <a:rPr lang="en-US" sz="1100" b="1" kern="1200" smtClean="0">
                          <a:solidFill>
                            <a:schemeClr val="accent2">
                              <a:lumMod val="50000"/>
                            </a:schemeClr>
                          </a:solidFill>
                          <a:latin typeface="BPG Banner Caps" pitchFamily="18" charset="0"/>
                          <a:ea typeface="+mn-ea"/>
                          <a:cs typeface="Arial" panose="020B0604020202020204" pitchFamily="34" charset="0"/>
                        </a:rPr>
                        <a:t>)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კურსის ფრანგული </a:t>
                      </a:r>
                      <a:r>
                        <a:rPr lang="ka-GE" sz="1100" b="1" kern="1200" dirty="0">
                          <a:solidFill>
                            <a:schemeClr val="accent2">
                              <a:lumMod val="50000"/>
                            </a:schemeClr>
                          </a:solidFill>
                          <a:latin typeface="BPG Banner Caps" pitchFamily="18" charset="0"/>
                          <a:ea typeface="+mn-ea"/>
                          <a:cs typeface="Arial" panose="020B0604020202020204" pitchFamily="34" charset="0"/>
                        </a:rPr>
                        <a:t>ენის სასერთიფიკატო გამოცდა </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ივნისი 2020 წელი</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ფრანგული ინსტიტუტი</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5327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7</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en-US" sz="1100" b="1" kern="1200" dirty="0">
                          <a:solidFill>
                            <a:schemeClr val="accent2">
                              <a:lumMod val="50000"/>
                            </a:schemeClr>
                          </a:solidFill>
                          <a:latin typeface="BPG Banner Caps" pitchFamily="18" charset="0"/>
                          <a:ea typeface="+mn-ea"/>
                          <a:cs typeface="Arial" panose="020B0604020202020204" pitchFamily="34" charset="0"/>
                        </a:rPr>
                        <a:t>IV </a:t>
                      </a:r>
                      <a:r>
                        <a:rPr lang="ka-GE" sz="1100" b="1" kern="1200" dirty="0">
                          <a:solidFill>
                            <a:schemeClr val="accent2">
                              <a:lumMod val="50000"/>
                            </a:schemeClr>
                          </a:solidFill>
                          <a:latin typeface="BPG Banner Caps" pitchFamily="18" charset="0"/>
                          <a:ea typeface="+mn-ea"/>
                          <a:cs typeface="Arial" panose="020B0604020202020204" pitchFamily="34" charset="0"/>
                        </a:rPr>
                        <a:t>კურსის იუნკერებისთვის </a:t>
                      </a:r>
                      <a:r>
                        <a:rPr lang="en-US" sz="1100" b="1" kern="1200" dirty="0">
                          <a:solidFill>
                            <a:schemeClr val="accent2">
                              <a:lumMod val="50000"/>
                            </a:schemeClr>
                          </a:solidFill>
                          <a:latin typeface="BPG Banner Caps" pitchFamily="18" charset="0"/>
                          <a:ea typeface="+mn-ea"/>
                          <a:cs typeface="Arial" panose="020B0604020202020204" pitchFamily="34" charset="0"/>
                        </a:rPr>
                        <a:t>STANAG 6001-2 </a:t>
                      </a:r>
                      <a:r>
                        <a:rPr lang="ka-GE" sz="1100" b="1" kern="1200" dirty="0">
                          <a:solidFill>
                            <a:schemeClr val="accent2">
                              <a:lumMod val="50000"/>
                            </a:schemeClr>
                          </a:solidFill>
                          <a:latin typeface="BPG Banner Caps" pitchFamily="18" charset="0"/>
                          <a:ea typeface="+mn-ea"/>
                          <a:cs typeface="Arial" panose="020B0604020202020204" pitchFamily="34" charset="0"/>
                        </a:rPr>
                        <a:t>დონის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დასადგენი </a:t>
                      </a:r>
                      <a:r>
                        <a:rPr lang="ka-GE" sz="1100" b="1" kern="1200" dirty="0">
                          <a:solidFill>
                            <a:schemeClr val="accent2">
                              <a:lumMod val="50000"/>
                            </a:schemeClr>
                          </a:solidFill>
                          <a:latin typeface="BPG Banner Caps" pitchFamily="18" charset="0"/>
                          <a:ea typeface="+mn-ea"/>
                          <a:cs typeface="Arial" panose="020B0604020202020204" pitchFamily="34" charset="0"/>
                        </a:rPr>
                        <a:t>ტესტი</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ივნისი 2020 წელი</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5327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8</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2019-2020 სასწავლო წლის </a:t>
                      </a:r>
                      <a:r>
                        <a:rPr lang="en-US" sz="1100" b="1" kern="1200" dirty="0">
                          <a:solidFill>
                            <a:schemeClr val="accent2">
                              <a:lumMod val="50000"/>
                            </a:schemeClr>
                          </a:solidFill>
                          <a:latin typeface="BPG Banner Caps" pitchFamily="18" charset="0"/>
                          <a:ea typeface="+mn-ea"/>
                          <a:cs typeface="Arial" panose="020B0604020202020204" pitchFamily="34" charset="0"/>
                        </a:rPr>
                        <a:t>II </a:t>
                      </a:r>
                      <a:r>
                        <a:rPr lang="ka-GE" sz="1100" b="1" kern="1200" dirty="0">
                          <a:solidFill>
                            <a:schemeClr val="accent2">
                              <a:lumMod val="50000"/>
                            </a:schemeClr>
                          </a:solidFill>
                          <a:latin typeface="BPG Banner Caps" pitchFamily="18" charset="0"/>
                          <a:ea typeface="+mn-ea"/>
                          <a:cs typeface="Arial" panose="020B0604020202020204" pitchFamily="34" charset="0"/>
                        </a:rPr>
                        <a:t>სემესტრის შეჯამება სასწავლო პროცესის დასრულებასთან დაკავშირებით</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ივლისი 2020 წელი</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28365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9</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100" b="1" kern="1200" dirty="0" smtClean="0">
                          <a:solidFill>
                            <a:schemeClr val="accent2">
                              <a:lumMod val="50000"/>
                            </a:schemeClr>
                          </a:solidFill>
                          <a:latin typeface="BPG Banner Caps" pitchFamily="18" charset="0"/>
                          <a:ea typeface="+mn-ea"/>
                          <a:cs typeface="Arial" panose="020B0604020202020204" pitchFamily="34" charset="0"/>
                        </a:rPr>
                        <a:t>III</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კურსის შუალედური გამოცდები</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100" b="1" kern="1200" dirty="0" smtClean="0">
                          <a:solidFill>
                            <a:schemeClr val="accent2">
                              <a:lumMod val="50000"/>
                            </a:schemeClr>
                          </a:solidFill>
                          <a:latin typeface="BPG Banner Caps" pitchFamily="18" charset="0"/>
                          <a:ea typeface="+mn-ea"/>
                          <a:cs typeface="Arial" panose="020B0604020202020204" pitchFamily="34" charset="0"/>
                        </a:rPr>
                        <a:t>01 – 05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ივნისი 2020 წელი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28365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10</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100" b="1" kern="1200" dirty="0" smtClean="0">
                          <a:solidFill>
                            <a:schemeClr val="accent2">
                              <a:lumMod val="50000"/>
                            </a:schemeClr>
                          </a:solidFill>
                          <a:latin typeface="BPG Banner Caps" pitchFamily="18" charset="0"/>
                          <a:ea typeface="+mn-ea"/>
                          <a:cs typeface="Arial" panose="020B0604020202020204" pitchFamily="34" charset="0"/>
                        </a:rPr>
                        <a:t>III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და </a:t>
                      </a:r>
                      <a:r>
                        <a:rPr lang="en-US" sz="1100" b="1" kern="1200" dirty="0" smtClean="0">
                          <a:solidFill>
                            <a:schemeClr val="accent2">
                              <a:lumMod val="50000"/>
                            </a:schemeClr>
                          </a:solidFill>
                          <a:latin typeface="BPG Banner Caps" pitchFamily="18" charset="0"/>
                          <a:ea typeface="+mn-ea"/>
                          <a:cs typeface="Arial" panose="020B0604020202020204" pitchFamily="34" charset="0"/>
                        </a:rPr>
                        <a:t>IV</a:t>
                      </a:r>
                      <a:r>
                        <a:rPr lang="ka-GE" sz="1100" b="1" kern="1200" dirty="0" smtClean="0">
                          <a:solidFill>
                            <a:schemeClr val="accent2">
                              <a:lumMod val="50000"/>
                            </a:schemeClr>
                          </a:solidFill>
                          <a:latin typeface="BPG Banner Caps" pitchFamily="18" charset="0"/>
                          <a:ea typeface="+mn-ea"/>
                          <a:cs typeface="Arial" panose="020B0604020202020204" pitchFamily="34" charset="0"/>
                        </a:rPr>
                        <a:t> კურსის დასკვნითი გამოცდები</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06 – 11 ივლისი 2020 წელი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28365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11</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საბაკალავრო ნაშრომების დაცვა (</a:t>
                      </a:r>
                      <a:r>
                        <a:rPr lang="en-US" sz="1100" b="1" kern="1200" dirty="0">
                          <a:solidFill>
                            <a:schemeClr val="accent2">
                              <a:lumMod val="50000"/>
                            </a:schemeClr>
                          </a:solidFill>
                          <a:latin typeface="BPG Banner Caps" pitchFamily="18" charset="0"/>
                          <a:ea typeface="+mn-ea"/>
                          <a:cs typeface="Arial" panose="020B0604020202020204" pitchFamily="34" charset="0"/>
                        </a:rPr>
                        <a:t>IV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კური)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ctr" latinLnBrk="0" hangingPunct="1">
                        <a:lnSpc>
                          <a:spcPct val="100000"/>
                        </a:lnSpc>
                        <a:spcBef>
                          <a:spcPts val="0"/>
                        </a:spcBef>
                        <a:spcAft>
                          <a:spcPts val="0"/>
                        </a:spcAft>
                        <a:buClrTx/>
                        <a:buSzTx/>
                        <a:buFontTx/>
                        <a:buNone/>
                        <a:tabLst/>
                        <a:defRPr/>
                      </a:pPr>
                      <a:r>
                        <a:rPr lang="ka-GE" sz="1100" b="1" kern="1200" dirty="0">
                          <a:solidFill>
                            <a:schemeClr val="accent2">
                              <a:lumMod val="50000"/>
                            </a:schemeClr>
                          </a:solidFill>
                          <a:latin typeface="BPG Banner Caps" pitchFamily="18" charset="0"/>
                          <a:ea typeface="+mn-ea"/>
                          <a:cs typeface="Arial" panose="020B0604020202020204" pitchFamily="34" charset="0"/>
                        </a:rPr>
                        <a:t>13-17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ივლისი 2020 წელი</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28365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12</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en-US" sz="1100" b="1" kern="1200" dirty="0">
                          <a:solidFill>
                            <a:schemeClr val="accent2">
                              <a:lumMod val="50000"/>
                            </a:schemeClr>
                          </a:solidFill>
                          <a:latin typeface="BPG Banner Caps" pitchFamily="18" charset="0"/>
                          <a:ea typeface="+mn-ea"/>
                          <a:cs typeface="Arial" panose="020B0604020202020204" pitchFamily="34" charset="0"/>
                        </a:rPr>
                        <a:t>IV </a:t>
                      </a:r>
                      <a:r>
                        <a:rPr lang="ka-GE" sz="1100" b="1" kern="1200" dirty="0">
                          <a:solidFill>
                            <a:schemeClr val="accent2">
                              <a:lumMod val="50000"/>
                            </a:schemeClr>
                          </a:solidFill>
                          <a:latin typeface="BPG Banner Caps" pitchFamily="18" charset="0"/>
                          <a:ea typeface="+mn-ea"/>
                          <a:cs typeface="Arial" panose="020B0604020202020204" pitchFamily="34" charset="0"/>
                        </a:rPr>
                        <a:t>კურსის გამოშვება</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ctr" latinLnBrk="0" hangingPunct="1">
                        <a:lnSpc>
                          <a:spcPct val="100000"/>
                        </a:lnSpc>
                        <a:spcBef>
                          <a:spcPts val="0"/>
                        </a:spcBef>
                        <a:spcAft>
                          <a:spcPts val="0"/>
                        </a:spcAft>
                        <a:buClrTx/>
                        <a:buSzTx/>
                        <a:buFontTx/>
                        <a:buNone/>
                        <a:tabLst/>
                        <a:defRPr/>
                      </a:pPr>
                      <a:r>
                        <a:rPr lang="ka-GE" sz="1100" b="1" kern="1200" dirty="0">
                          <a:solidFill>
                            <a:schemeClr val="accent2">
                              <a:lumMod val="50000"/>
                            </a:schemeClr>
                          </a:solidFill>
                          <a:latin typeface="BPG Banner Caps" pitchFamily="18" charset="0"/>
                          <a:ea typeface="+mn-ea"/>
                          <a:cs typeface="Arial" panose="020B0604020202020204" pitchFamily="34" charset="0"/>
                        </a:rPr>
                        <a:t>24-27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აგვისტო 2020 წელი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5327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13</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en-US" sz="1100" b="1" kern="1200" dirty="0">
                          <a:solidFill>
                            <a:schemeClr val="accent2">
                              <a:lumMod val="50000"/>
                            </a:schemeClr>
                          </a:solidFill>
                          <a:latin typeface="BPG Banner Caps" pitchFamily="18" charset="0"/>
                          <a:ea typeface="+mn-ea"/>
                          <a:cs typeface="Arial" panose="020B0604020202020204" pitchFamily="34" charset="0"/>
                        </a:rPr>
                        <a:t>I </a:t>
                      </a:r>
                      <a:r>
                        <a:rPr lang="ka-GE" sz="1100" b="1" kern="1200" dirty="0">
                          <a:solidFill>
                            <a:schemeClr val="accent2">
                              <a:lumMod val="50000"/>
                            </a:schemeClr>
                          </a:solidFill>
                          <a:latin typeface="BPG Banner Caps" pitchFamily="18" charset="0"/>
                          <a:ea typeface="+mn-ea"/>
                          <a:cs typeface="Arial" panose="020B0604020202020204" pitchFamily="34" charset="0"/>
                        </a:rPr>
                        <a:t>კურსის იუნკერებისთვის დიაგნოსტიკური ტესტი ინგლისურ ენაში</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ctr" latinLnBrk="0" hangingPunct="1">
                        <a:lnSpc>
                          <a:spcPct val="100000"/>
                        </a:lnSpc>
                        <a:spcBef>
                          <a:spcPts val="0"/>
                        </a:spcBef>
                        <a:spcAft>
                          <a:spcPts val="0"/>
                        </a:spcAft>
                        <a:buClrTx/>
                        <a:buSzTx/>
                        <a:buFontTx/>
                        <a:buNone/>
                        <a:tabLst/>
                        <a:defRPr/>
                      </a:pPr>
                      <a:r>
                        <a:rPr lang="ka-GE" sz="1100" b="1" kern="1200" dirty="0">
                          <a:solidFill>
                            <a:schemeClr val="accent2">
                              <a:lumMod val="50000"/>
                            </a:schemeClr>
                          </a:solidFill>
                          <a:latin typeface="BPG Banner Caps" pitchFamily="18" charset="0"/>
                          <a:ea typeface="+mn-ea"/>
                          <a:cs typeface="Arial" panose="020B0604020202020204" pitchFamily="34" charset="0"/>
                        </a:rPr>
                        <a:t>5-6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სექტემბერი 2020 წელი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55327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smtClean="0">
                          <a:solidFill>
                            <a:schemeClr val="accent2">
                              <a:lumMod val="50000"/>
                            </a:schemeClr>
                          </a:solidFill>
                          <a:latin typeface="BPG Banner Caps" pitchFamily="18" charset="0"/>
                          <a:ea typeface="+mn-ea"/>
                          <a:cs typeface="Arial" panose="020B0604020202020204" pitchFamily="34" charset="0"/>
                        </a:rPr>
                        <a:t>14</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მექანიკის ინჟინერიის პროგრამის ამოქმედება</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100" b="1" kern="1200" dirty="0">
                          <a:solidFill>
                            <a:schemeClr val="accent2">
                              <a:lumMod val="50000"/>
                            </a:schemeClr>
                          </a:solidFill>
                          <a:latin typeface="BPG Banner Caps" pitchFamily="18" charset="0"/>
                          <a:ea typeface="+mn-ea"/>
                          <a:cs typeface="Arial" panose="020B0604020202020204" pitchFamily="34" charset="0"/>
                        </a:rPr>
                        <a:t>2020-2021 </a:t>
                      </a:r>
                      <a:r>
                        <a:rPr lang="ka-GE" sz="1100" b="1" kern="1200" dirty="0" smtClean="0">
                          <a:solidFill>
                            <a:schemeClr val="accent2">
                              <a:lumMod val="50000"/>
                            </a:schemeClr>
                          </a:solidFill>
                          <a:latin typeface="BPG Banner Caps" pitchFamily="18" charset="0"/>
                          <a:ea typeface="+mn-ea"/>
                          <a:cs typeface="Arial" panose="020B0604020202020204" pitchFamily="34" charset="0"/>
                        </a:rPr>
                        <a:t>სასწავლო წლის</a:t>
                      </a:r>
                    </a:p>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 </a:t>
                      </a:r>
                      <a:r>
                        <a:rPr lang="en-US" sz="1100" b="1" kern="1200" dirty="0">
                          <a:solidFill>
                            <a:schemeClr val="accent2">
                              <a:lumMod val="50000"/>
                            </a:schemeClr>
                          </a:solidFill>
                          <a:latin typeface="BPG Banner Caps" pitchFamily="18" charset="0"/>
                          <a:ea typeface="+mn-ea"/>
                          <a:cs typeface="Arial" panose="020B0604020202020204" pitchFamily="34" charset="0"/>
                        </a:rPr>
                        <a:t>I </a:t>
                      </a:r>
                      <a:r>
                        <a:rPr lang="ka-GE" sz="1100" b="1" kern="1200" dirty="0">
                          <a:solidFill>
                            <a:schemeClr val="accent2">
                              <a:lumMod val="50000"/>
                            </a:schemeClr>
                          </a:solidFill>
                          <a:latin typeface="BPG Banner Caps" pitchFamily="18" charset="0"/>
                          <a:ea typeface="+mn-ea"/>
                          <a:cs typeface="Arial" panose="020B0604020202020204" pitchFamily="34" charset="0"/>
                        </a:rPr>
                        <a:t>სემესტრიდან</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1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9525" marR="9525" marT="9525" marB="0"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294747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3445"/>
            <a:ext cx="9144000" cy="900955"/>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43637"/>
            <a:ext cx="716268" cy="716268"/>
          </a:xfrm>
          <a:prstGeom prst="rect">
            <a:avLst/>
          </a:prstGeom>
        </p:spPr>
      </p:pic>
      <p:sp>
        <p:nvSpPr>
          <p:cNvPr id="12" name="TextBox 11"/>
          <p:cNvSpPr txBox="1"/>
          <p:nvPr/>
        </p:nvSpPr>
        <p:spPr>
          <a:xfrm>
            <a:off x="1375480" y="113573"/>
            <a:ext cx="7598682" cy="646331"/>
          </a:xfrm>
          <a:prstGeom prst="rect">
            <a:avLst/>
          </a:prstGeom>
          <a:noFill/>
        </p:spPr>
        <p:txBody>
          <a:bodyPr wrap="square" rtlCol="0">
            <a:spAutoFit/>
          </a:bodyPr>
          <a:lstStyle/>
          <a:p>
            <a:pPr algn="r"/>
            <a:r>
              <a:rPr lang="ka-GE" b="1" dirty="0" smtClean="0">
                <a:solidFill>
                  <a:schemeClr val="accent2">
                    <a:lumMod val="50000"/>
                  </a:schemeClr>
                </a:solidFill>
                <a:latin typeface="BPG Banner Caps" pitchFamily="18" charset="0"/>
              </a:rPr>
              <a:t>ბაკალავრიატში გამოკვეთილი </a:t>
            </a:r>
            <a:r>
              <a:rPr lang="ka-GE" b="1" dirty="0" smtClean="0">
                <a:solidFill>
                  <a:schemeClr val="accent2">
                    <a:lumMod val="50000"/>
                  </a:schemeClr>
                </a:solidFill>
                <a:latin typeface="BPG Banner Caps" pitchFamily="18" charset="0"/>
                <a:cs typeface="Arial" panose="020B0604020202020204" pitchFamily="34" charset="0"/>
              </a:rPr>
              <a:t>ძირითადი</a:t>
            </a:r>
          </a:p>
          <a:p>
            <a:pPr algn="r"/>
            <a:r>
              <a:rPr lang="ka-GE" b="1" dirty="0" smtClean="0">
                <a:solidFill>
                  <a:schemeClr val="accent2">
                    <a:lumMod val="50000"/>
                  </a:schemeClr>
                </a:solidFill>
                <a:latin typeface="BPG Banner Caps" pitchFamily="18" charset="0"/>
                <a:cs typeface="Arial" panose="020B0604020202020204" pitchFamily="34" charset="0"/>
              </a:rPr>
              <a:t>  პრობლემატური</a:t>
            </a:r>
            <a:r>
              <a:rPr lang="en-US" b="1" dirty="0" smtClean="0">
                <a:solidFill>
                  <a:schemeClr val="accent2">
                    <a:lumMod val="50000"/>
                  </a:schemeClr>
                </a:solidFill>
                <a:latin typeface="BPG Banner Caps" pitchFamily="18" charset="0"/>
                <a:cs typeface="Arial" panose="020B0604020202020204" pitchFamily="34" charset="0"/>
              </a:rPr>
              <a:t> </a:t>
            </a:r>
            <a:r>
              <a:rPr lang="ka-GE" b="1" dirty="0" smtClean="0">
                <a:solidFill>
                  <a:schemeClr val="accent2">
                    <a:lumMod val="50000"/>
                  </a:schemeClr>
                </a:solidFill>
                <a:latin typeface="BPG Banner Caps" pitchFamily="18" charset="0"/>
                <a:cs typeface="Arial" panose="020B0604020202020204" pitchFamily="34" charset="0"/>
              </a:rPr>
              <a:t>ღონისძიებები</a:t>
            </a:r>
            <a:endParaRPr lang="en-US" b="1" dirty="0">
              <a:solidFill>
                <a:schemeClr val="accent2">
                  <a:lumMod val="50000"/>
                </a:schemeClr>
              </a:solidFill>
              <a:latin typeface="BPG Banner Caps" pitchFamily="18" charset="0"/>
            </a:endParaRPr>
          </a:p>
        </p:txBody>
      </p:sp>
      <p:sp>
        <p:nvSpPr>
          <p:cNvPr id="2" name="Rectangle 1"/>
          <p:cNvSpPr/>
          <p:nvPr/>
        </p:nvSpPr>
        <p:spPr>
          <a:xfrm>
            <a:off x="304800" y="1143000"/>
            <a:ext cx="8458200" cy="5062924"/>
          </a:xfrm>
          <a:prstGeom prst="rect">
            <a:avLst/>
          </a:prstGeom>
        </p:spPr>
        <p:txBody>
          <a:bodyPr wrap="square">
            <a:spAutoFit/>
          </a:bodyPr>
          <a:lstStyle/>
          <a:p>
            <a:pPr marL="274320" marR="0" lvl="0" fontAlgn="auto">
              <a:lnSpc>
                <a:spcPct val="150000"/>
              </a:lnSpc>
              <a:spcBef>
                <a:spcPts val="0"/>
              </a:spcBef>
              <a:spcAft>
                <a:spcPts val="700"/>
              </a:spcAft>
              <a:buClrTx/>
              <a:buSzTx/>
              <a:tabLst/>
              <a:defRPr/>
            </a:pPr>
            <a:r>
              <a:rPr lang="ka-GE" sz="1600" b="1" dirty="0">
                <a:solidFill>
                  <a:schemeClr val="accent2">
                    <a:lumMod val="50000"/>
                  </a:schemeClr>
                </a:solidFill>
                <a:latin typeface="BPG Banner Caps" pitchFamily="18" charset="0"/>
                <a:cs typeface="Arial" panose="020B0604020202020204" pitchFamily="34" charset="0"/>
              </a:rPr>
              <a:t>ძირითადი პრობლემატური საკითხები:</a:t>
            </a:r>
          </a:p>
          <a:p>
            <a:pPr marL="640080" marR="0" lvl="0" indent="-365760"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იუნკერების მხრიდან თვითმომზადების დროის არამიზნობრივად გამოყენება (არასაკმარისი დრო);</a:t>
            </a:r>
          </a:p>
          <a:p>
            <a:pPr marL="640080" marR="0" lvl="0" indent="-365760"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ინდივიდუალური სასწავლო გეგმის მქონე იუნკერების განთავისუფლება არაგეგმიური ღონისძიებებისგან;</a:t>
            </a:r>
          </a:p>
          <a:p>
            <a:pPr marL="640080" marR="0" lvl="0" indent="-365760"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არაგეგმიური ღონისძიებების მაქსიმალურად შემცირება;</a:t>
            </a:r>
          </a:p>
          <a:p>
            <a:pPr marL="640080" marR="0" lvl="0" indent="-365760"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ბატალიონის დაგეგმილი ღონისძიებების ბაკალავრიტთან შეთანხმება / ინფორმირება;</a:t>
            </a:r>
            <a:endParaRPr lang="en-US" sz="1600" b="1" dirty="0">
              <a:solidFill>
                <a:schemeClr val="accent2">
                  <a:lumMod val="50000"/>
                </a:schemeClr>
              </a:solidFill>
              <a:latin typeface="BPG Banner Caps" pitchFamily="18" charset="0"/>
              <a:cs typeface="Arial" panose="020B0604020202020204" pitchFamily="34" charset="0"/>
            </a:endParaRPr>
          </a:p>
          <a:p>
            <a:pPr marL="640080" marR="0" lvl="0" indent="-365760"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დაგეგმილ ღონისძიებებში ცვლილებების განხორციელებამდე ბაკალავრიატის ხელმძღვანელობასთან შეთანხმება;</a:t>
            </a:r>
            <a:endParaRPr lang="en-US" sz="1600" b="1" dirty="0">
              <a:solidFill>
                <a:schemeClr val="accent2">
                  <a:lumMod val="50000"/>
                </a:schemeClr>
              </a:solidFill>
              <a:latin typeface="BPG Banner Caps" pitchFamily="18" charset="0"/>
              <a:cs typeface="Arial" panose="020B0604020202020204" pitchFamily="34" charset="0"/>
            </a:endParaRPr>
          </a:p>
          <a:p>
            <a:pPr marL="640080" marR="0" lvl="0" indent="-365760" fontAlgn="auto">
              <a:lnSpc>
                <a:spcPct val="150000"/>
              </a:lnSpc>
              <a:spcBef>
                <a:spcPts val="0"/>
              </a:spcBef>
              <a:spcAft>
                <a:spcPts val="700"/>
              </a:spcAft>
              <a:buClrTx/>
              <a:buSzTx/>
              <a:buFont typeface="Wingdings" pitchFamily="2" charset="2"/>
              <a:buChar char="Ø"/>
              <a:tabLst/>
              <a:defRPr/>
            </a:pPr>
            <a:r>
              <a:rPr lang="ka-GE" sz="1600" b="1" dirty="0">
                <a:solidFill>
                  <a:schemeClr val="accent2">
                    <a:lumMod val="50000"/>
                  </a:schemeClr>
                </a:solidFill>
                <a:latin typeface="BPG Banner Caps" pitchFamily="18" charset="0"/>
                <a:cs typeface="Arial" panose="020B0604020202020204" pitchFamily="34" charset="0"/>
              </a:rPr>
              <a:t>ინგლისური ენის შესწავლის დაბალი უნარი (სურვილის არქონა / მოტივაციის ნაკლებობა).</a:t>
            </a:r>
            <a:r>
              <a:rPr lang="en-US" sz="1600" b="1" dirty="0">
                <a:solidFill>
                  <a:schemeClr val="accent2">
                    <a:lumMod val="50000"/>
                  </a:schemeClr>
                </a:solidFill>
                <a:latin typeface="BPG Banner Caps" pitchFamily="18" charset="0"/>
                <a:cs typeface="Arial" panose="020B0604020202020204" pitchFamily="34" charset="0"/>
              </a:rPr>
              <a:t> </a:t>
            </a:r>
          </a:p>
        </p:txBody>
      </p:sp>
    </p:spTree>
    <p:extLst>
      <p:ext uri="{BB962C8B-B14F-4D97-AF65-F5344CB8AC3E}">
        <p14:creationId xmlns:p14="http://schemas.microsoft.com/office/powerpoint/2010/main" val="2157009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9144000" cy="855223"/>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283518"/>
            <a:ext cx="7598682" cy="461665"/>
          </a:xfrm>
          <a:prstGeom prst="rect">
            <a:avLst/>
          </a:prstGeom>
          <a:noFill/>
        </p:spPr>
        <p:txBody>
          <a:bodyPr wrap="square" rtlCol="0">
            <a:spAutoFit/>
          </a:bodyPr>
          <a:lstStyle/>
          <a:p>
            <a:pPr algn="r"/>
            <a:r>
              <a:rPr lang="ka-GE" sz="2400" b="1" dirty="0" smtClean="0">
                <a:solidFill>
                  <a:schemeClr val="accent2">
                    <a:lumMod val="50000"/>
                  </a:schemeClr>
                </a:solidFill>
                <a:latin typeface="BPG Banner Caps" pitchFamily="18" charset="0"/>
              </a:rPr>
              <a:t>სასწავლო ბატალიონი</a:t>
            </a:r>
            <a:endParaRPr lang="en-US" sz="2400" b="1" dirty="0">
              <a:solidFill>
                <a:schemeClr val="accent2">
                  <a:lumMod val="50000"/>
                </a:schemeClr>
              </a:solidFill>
              <a:latin typeface="BPG Banner Caps"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1524001" y="1749053"/>
            <a:ext cx="6491670" cy="2667397"/>
          </a:xfrm>
          <a:prstGeom prst="rect">
            <a:avLst/>
          </a:prstGeom>
        </p:spPr>
        <p:txBody>
          <a:bodyPr wrap="square">
            <a:spAutoFit/>
          </a:bodyPr>
          <a:lstStyle/>
          <a:p>
            <a:pPr marL="640080" indent="-365760">
              <a:lnSpc>
                <a:spcPct val="150000"/>
              </a:lnSpc>
              <a:spcAft>
                <a:spcPts val="700"/>
              </a:spcAft>
              <a:buFont typeface="Wingdings" pitchFamily="2" charset="2"/>
              <a:buChar char="Ø"/>
              <a:defRPr/>
            </a:pPr>
            <a:r>
              <a:rPr lang="ka-GE" sz="1600" b="1" dirty="0">
                <a:solidFill>
                  <a:schemeClr val="accent2">
                    <a:lumMod val="50000"/>
                  </a:schemeClr>
                </a:solidFill>
                <a:latin typeface="BPG Banner Caps" pitchFamily="18" charset="0"/>
                <a:cs typeface="Arial" panose="020B0604020202020204" pitchFamily="34" charset="0"/>
              </a:rPr>
              <a:t>წვრთნები და სწავლებები;</a:t>
            </a:r>
          </a:p>
          <a:p>
            <a:pPr marL="640080" indent="-365760">
              <a:lnSpc>
                <a:spcPct val="150000"/>
              </a:lnSpc>
              <a:spcAft>
                <a:spcPts val="700"/>
              </a:spcAft>
              <a:buFont typeface="Wingdings" pitchFamily="2" charset="2"/>
              <a:buChar char="Ø"/>
              <a:defRPr/>
            </a:pPr>
            <a:r>
              <a:rPr lang="ka-GE" sz="1600" b="1" dirty="0">
                <a:solidFill>
                  <a:schemeClr val="accent2">
                    <a:lumMod val="50000"/>
                  </a:schemeClr>
                </a:solidFill>
                <a:latin typeface="BPG Banner Caps" pitchFamily="18" charset="0"/>
                <a:cs typeface="Arial" panose="020B0604020202020204" pitchFamily="34" charset="0"/>
              </a:rPr>
              <a:t>2019 წელს განხორციელებული მნიშვნელოვანი ღონისძიებები</a:t>
            </a:r>
            <a:r>
              <a:rPr lang="en-US" sz="1600" b="1" dirty="0">
                <a:solidFill>
                  <a:schemeClr val="accent2">
                    <a:lumMod val="50000"/>
                  </a:schemeClr>
                </a:solidFill>
                <a:latin typeface="BPG Banner Caps" pitchFamily="18" charset="0"/>
                <a:cs typeface="Arial" panose="020B0604020202020204" pitchFamily="34" charset="0"/>
              </a:rPr>
              <a:t>;</a:t>
            </a:r>
            <a:r>
              <a:rPr lang="ka-GE" sz="1600" b="1" dirty="0">
                <a:solidFill>
                  <a:schemeClr val="accent2">
                    <a:lumMod val="50000"/>
                  </a:schemeClr>
                </a:solidFill>
                <a:latin typeface="BPG Banner Caps" pitchFamily="18" charset="0"/>
                <a:cs typeface="Arial" panose="020B0604020202020204" pitchFamily="34" charset="0"/>
              </a:rPr>
              <a:t> </a:t>
            </a:r>
            <a:endParaRPr lang="en-US" sz="1600" b="1" dirty="0">
              <a:solidFill>
                <a:schemeClr val="accent2">
                  <a:lumMod val="50000"/>
                </a:schemeClr>
              </a:solidFill>
              <a:latin typeface="BPG Banner Caps" pitchFamily="18" charset="0"/>
              <a:cs typeface="Arial" panose="020B0604020202020204" pitchFamily="34" charset="0"/>
            </a:endParaRPr>
          </a:p>
          <a:p>
            <a:pPr marL="640080" indent="-365760">
              <a:lnSpc>
                <a:spcPct val="150000"/>
              </a:lnSpc>
              <a:spcAft>
                <a:spcPts val="700"/>
              </a:spcAft>
              <a:buFont typeface="Wingdings" pitchFamily="2" charset="2"/>
              <a:buChar char="Ø"/>
              <a:defRPr/>
            </a:pPr>
            <a:r>
              <a:rPr lang="ka-GE" sz="1600" b="1" dirty="0">
                <a:solidFill>
                  <a:schemeClr val="accent2">
                    <a:lumMod val="50000"/>
                  </a:schemeClr>
                </a:solidFill>
                <a:latin typeface="BPG Banner Caps" pitchFamily="18" charset="0"/>
                <a:cs typeface="Arial" panose="020B0604020202020204" pitchFamily="34" charset="0"/>
              </a:rPr>
              <a:t>2020 წელს დაგეგმილი მნიშვნელოვანი ღონისძიებები </a:t>
            </a:r>
            <a:r>
              <a:rPr lang="ka-GE" altLang="ru-RU" sz="1600" b="1" dirty="0">
                <a:solidFill>
                  <a:schemeClr val="accent2">
                    <a:lumMod val="50000"/>
                  </a:schemeClr>
                </a:solidFill>
                <a:latin typeface="BPG Banner Caps" pitchFamily="18" charset="0"/>
                <a:cs typeface="Arial" panose="020B0604020202020204" pitchFamily="34" charset="0"/>
              </a:rPr>
              <a:t>;</a:t>
            </a:r>
          </a:p>
          <a:p>
            <a:pPr marL="640080" indent="-365760">
              <a:lnSpc>
                <a:spcPct val="150000"/>
              </a:lnSpc>
              <a:spcAft>
                <a:spcPts val="700"/>
              </a:spcAft>
              <a:buFont typeface="Wingdings" pitchFamily="2" charset="2"/>
              <a:buChar char="Ø"/>
              <a:defRPr/>
            </a:pPr>
            <a:r>
              <a:rPr lang="ka-GE" sz="1600" b="1" dirty="0">
                <a:solidFill>
                  <a:schemeClr val="accent2">
                    <a:lumMod val="50000"/>
                  </a:schemeClr>
                </a:solidFill>
                <a:latin typeface="BPG Banner Caps" pitchFamily="18" charset="0"/>
                <a:cs typeface="Arial" panose="020B0604020202020204" pitchFamily="34" charset="0"/>
              </a:rPr>
              <a:t>პრობლემური საკითხები</a:t>
            </a:r>
            <a:r>
              <a:rPr lang="en-US" sz="1600" b="1" dirty="0">
                <a:solidFill>
                  <a:schemeClr val="accent2">
                    <a:lumMod val="50000"/>
                  </a:schemeClr>
                </a:solidFill>
                <a:latin typeface="BPG Banner Caps" pitchFamily="18" charset="0"/>
                <a:cs typeface="Arial" panose="020B0604020202020204" pitchFamily="34" charset="0"/>
              </a:rPr>
              <a:t>;</a:t>
            </a:r>
            <a:endParaRPr lang="ka-GE" sz="1600" b="1" dirty="0">
              <a:solidFill>
                <a:schemeClr val="accent2">
                  <a:lumMod val="50000"/>
                </a:schemeClr>
              </a:solidFill>
              <a:latin typeface="BPG Banner Caps" pitchFamily="18" charset="0"/>
              <a:cs typeface="Arial" panose="020B0604020202020204" pitchFamily="34" charset="0"/>
            </a:endParaRPr>
          </a:p>
          <a:p>
            <a:pPr marL="640080" indent="-365760">
              <a:lnSpc>
                <a:spcPct val="150000"/>
              </a:lnSpc>
              <a:spcAft>
                <a:spcPts val="700"/>
              </a:spcAft>
              <a:buFont typeface="Wingdings" pitchFamily="2" charset="2"/>
              <a:buChar char="Ø"/>
              <a:defRPr/>
            </a:pPr>
            <a:r>
              <a:rPr lang="ka-GE" sz="1600" b="1" dirty="0">
                <a:solidFill>
                  <a:schemeClr val="accent2">
                    <a:lumMod val="50000"/>
                  </a:schemeClr>
                </a:solidFill>
                <a:latin typeface="BPG Banner Caps" pitchFamily="18" charset="0"/>
                <a:cs typeface="Arial" panose="020B0604020202020204" pitchFamily="34" charset="0"/>
              </a:rPr>
              <a:t>დისციპლინარული სტატისტიკა.</a:t>
            </a:r>
          </a:p>
        </p:txBody>
      </p:sp>
    </p:spTree>
    <p:extLst>
      <p:ext uri="{BB962C8B-B14F-4D97-AF65-F5344CB8AC3E}">
        <p14:creationId xmlns:p14="http://schemas.microsoft.com/office/powerpoint/2010/main" val="29606938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5042"/>
            <a:ext cx="91440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283517"/>
            <a:ext cx="7785958" cy="461665"/>
          </a:xfrm>
          <a:prstGeom prst="rect">
            <a:avLst/>
          </a:prstGeom>
          <a:noFill/>
        </p:spPr>
        <p:txBody>
          <a:bodyPr wrap="square" rtlCol="0">
            <a:spAutoFit/>
          </a:bodyPr>
          <a:lstStyle/>
          <a:p>
            <a:pPr algn="r"/>
            <a:r>
              <a:rPr lang="ka-GE" sz="2400" b="1" dirty="0" smtClean="0">
                <a:solidFill>
                  <a:schemeClr val="accent2">
                    <a:lumMod val="50000"/>
                  </a:schemeClr>
                </a:solidFill>
                <a:latin typeface="BPG Banner Caps" pitchFamily="18" charset="0"/>
              </a:rPr>
              <a:t>სასწავლო ბატალიონი</a:t>
            </a:r>
            <a:endParaRPr lang="en-US" sz="2400" b="1" dirty="0">
              <a:solidFill>
                <a:schemeClr val="accent2">
                  <a:lumMod val="50000"/>
                </a:schemeClr>
              </a:solidFill>
              <a:latin typeface="BPG Banner Caps"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342900" y="1127143"/>
            <a:ext cx="8305800" cy="4544834"/>
          </a:xfrm>
          <a:prstGeom prst="rect">
            <a:avLst/>
          </a:prstGeom>
        </p:spPr>
        <p:txBody>
          <a:bodyPr wrap="square">
            <a:spAutoFit/>
          </a:bodyPr>
          <a:lstStyle/>
          <a:p>
            <a:pPr marL="274320">
              <a:lnSpc>
                <a:spcPct val="150000"/>
              </a:lnSpc>
              <a:spcAft>
                <a:spcPts val="700"/>
              </a:spcAft>
              <a:defRPr/>
            </a:pPr>
            <a:r>
              <a:rPr lang="ka-GE" sz="1600" b="1" dirty="0">
                <a:solidFill>
                  <a:schemeClr val="accent2">
                    <a:lumMod val="50000"/>
                  </a:schemeClr>
                </a:solidFill>
                <a:latin typeface="BPG Banner Caps" pitchFamily="18" charset="0"/>
                <a:cs typeface="Arial" panose="020B0604020202020204" pitchFamily="34" charset="0"/>
              </a:rPr>
              <a:t>წვრთნები და სწავლებები;</a:t>
            </a:r>
          </a:p>
          <a:p>
            <a:pPr marL="640080" indent="-365760" algn="just">
              <a:spcBef>
                <a:spcPts val="300"/>
              </a:spcBef>
              <a:spcAft>
                <a:spcPts val="700"/>
              </a:spcAft>
              <a:buFont typeface="Wingdings" pitchFamily="2" charset="2"/>
              <a:buChar char="Ø"/>
              <a:defRPr/>
            </a:pPr>
            <a:r>
              <a:rPr lang="ka-GE" altLang="ru-RU" sz="1400" b="1" dirty="0">
                <a:solidFill>
                  <a:schemeClr val="accent2">
                    <a:lumMod val="50000"/>
                  </a:schemeClr>
                </a:solidFill>
                <a:latin typeface="BPG Banner Caps" pitchFamily="18" charset="0"/>
                <a:cs typeface="Arial" panose="020B0604020202020204" pitchFamily="34" charset="0"/>
              </a:rPr>
              <a:t>ჩატარდა სასწავლო პროგრამის მიხედვით გათვალისწინებული ყველა საველე პრაქტიკული მეცადინეობა;</a:t>
            </a:r>
          </a:p>
          <a:p>
            <a:pPr marL="640080" indent="-365760" algn="just">
              <a:spcBef>
                <a:spcPts val="300"/>
              </a:spcBef>
              <a:spcAft>
                <a:spcPts val="700"/>
              </a:spcAft>
              <a:buFont typeface="Wingdings" pitchFamily="2" charset="2"/>
              <a:buChar char="Ø"/>
              <a:defRPr/>
            </a:pPr>
            <a:r>
              <a:rPr lang="ka-GE" altLang="ru-RU" sz="1400" b="1" dirty="0">
                <a:solidFill>
                  <a:schemeClr val="accent2">
                    <a:lumMod val="50000"/>
                  </a:schemeClr>
                </a:solidFill>
                <a:latin typeface="BPG Banner Caps" pitchFamily="18" charset="0"/>
                <a:cs typeface="Arial" panose="020B0604020202020204" pitchFamily="34" charset="0"/>
              </a:rPr>
              <a:t>ჩატარდა საზაფხულო შეკრებები და სწავლებები:</a:t>
            </a:r>
          </a:p>
          <a:p>
            <a:pPr marL="1074420" lvl="1" indent="-342900" algn="just">
              <a:spcBef>
                <a:spcPts val="300"/>
              </a:spcBef>
              <a:spcAft>
                <a:spcPts val="700"/>
              </a:spcAft>
              <a:buFont typeface="Arial" pitchFamily="34" charset="0"/>
              <a:buChar char="•"/>
              <a:defRPr/>
            </a:pPr>
            <a:r>
              <a:rPr lang="en-US" altLang="ru-RU" sz="1400" b="1" dirty="0">
                <a:solidFill>
                  <a:schemeClr val="accent2">
                    <a:lumMod val="50000"/>
                  </a:schemeClr>
                </a:solidFill>
                <a:latin typeface="BPG Banner Caps" pitchFamily="18" charset="0"/>
                <a:cs typeface="Arial" panose="020B0604020202020204" pitchFamily="34" charset="0"/>
              </a:rPr>
              <a:t>I </a:t>
            </a:r>
            <a:r>
              <a:rPr lang="ka-GE" altLang="ru-RU" sz="1400" b="1" dirty="0">
                <a:solidFill>
                  <a:schemeClr val="accent2">
                    <a:lumMod val="50000"/>
                  </a:schemeClr>
                </a:solidFill>
                <a:latin typeface="BPG Banner Caps" pitchFamily="18" charset="0"/>
                <a:cs typeface="Arial" panose="020B0604020202020204" pitchFamily="34" charset="0"/>
              </a:rPr>
              <a:t>კურსი (70 იუნკერი) - ინდივიდუალური ჯარისკაცის დონის სწავლება (28/07-09/08/</a:t>
            </a:r>
            <a:r>
              <a:rPr lang="ka-GE" sz="1400" b="1" dirty="0">
                <a:solidFill>
                  <a:schemeClr val="accent2">
                    <a:lumMod val="50000"/>
                  </a:schemeClr>
                </a:solidFill>
                <a:latin typeface="BPG Banner Caps" pitchFamily="18" charset="0"/>
                <a:cs typeface="Arial" panose="020B0604020202020204" pitchFamily="34" charset="0"/>
              </a:rPr>
              <a:t>19); </a:t>
            </a:r>
          </a:p>
          <a:p>
            <a:pPr marL="1074420" lvl="1" indent="-342900" algn="just">
              <a:spcBef>
                <a:spcPts val="300"/>
              </a:spcBef>
              <a:spcAft>
                <a:spcPts val="700"/>
              </a:spcAft>
              <a:buFont typeface="Arial" pitchFamily="34" charset="0"/>
              <a:buChar char="•"/>
              <a:defRPr/>
            </a:pPr>
            <a:r>
              <a:rPr lang="en-US" altLang="ru-RU" sz="1400" b="1" dirty="0">
                <a:solidFill>
                  <a:schemeClr val="accent2">
                    <a:lumMod val="50000"/>
                  </a:schemeClr>
                </a:solidFill>
                <a:latin typeface="BPG Banner Caps" pitchFamily="18" charset="0"/>
                <a:cs typeface="Arial" panose="020B0604020202020204" pitchFamily="34" charset="0"/>
              </a:rPr>
              <a:t>II </a:t>
            </a:r>
            <a:r>
              <a:rPr lang="ka-GE" altLang="ru-RU" sz="1400" b="1" dirty="0">
                <a:solidFill>
                  <a:schemeClr val="accent2">
                    <a:lumMod val="50000"/>
                  </a:schemeClr>
                </a:solidFill>
                <a:latin typeface="BPG Banner Caps" pitchFamily="18" charset="0"/>
                <a:cs typeface="Arial" panose="020B0604020202020204" pitchFamily="34" charset="0"/>
              </a:rPr>
              <a:t>კურსი (</a:t>
            </a:r>
            <a:r>
              <a:rPr lang="en-US" altLang="ru-RU" sz="1400" b="1" dirty="0">
                <a:solidFill>
                  <a:schemeClr val="accent2">
                    <a:lumMod val="50000"/>
                  </a:schemeClr>
                </a:solidFill>
                <a:latin typeface="BPG Banner Caps" pitchFamily="18" charset="0"/>
                <a:cs typeface="Arial" panose="020B0604020202020204" pitchFamily="34" charset="0"/>
              </a:rPr>
              <a:t>39</a:t>
            </a:r>
            <a:r>
              <a:rPr lang="ka-GE" altLang="ru-RU" sz="1400" b="1" dirty="0">
                <a:solidFill>
                  <a:schemeClr val="accent2">
                    <a:lumMod val="50000"/>
                  </a:schemeClr>
                </a:solidFill>
                <a:latin typeface="BPG Banner Caps" pitchFamily="18" charset="0"/>
                <a:cs typeface="Arial" panose="020B0604020202020204" pitchFamily="34" charset="0"/>
              </a:rPr>
              <a:t> იუნკერი) - სამთო მომზადების ზაფხულის საბაზისო კურსი (22/07-30/08/</a:t>
            </a:r>
            <a:r>
              <a:rPr lang="ka-GE" sz="1400" b="1" dirty="0">
                <a:solidFill>
                  <a:schemeClr val="accent2">
                    <a:lumMod val="50000"/>
                  </a:schemeClr>
                </a:solidFill>
                <a:latin typeface="BPG Banner Caps" pitchFamily="18" charset="0"/>
                <a:cs typeface="Arial" panose="020B0604020202020204" pitchFamily="34" charset="0"/>
              </a:rPr>
              <a:t>19); </a:t>
            </a:r>
            <a:endParaRPr lang="ka-GE" altLang="ru-RU" sz="1400" b="1" dirty="0">
              <a:solidFill>
                <a:schemeClr val="accent2">
                  <a:lumMod val="50000"/>
                </a:schemeClr>
              </a:solidFill>
              <a:latin typeface="BPG Banner Caps" pitchFamily="18" charset="0"/>
              <a:cs typeface="Arial" panose="020B0604020202020204" pitchFamily="34" charset="0"/>
            </a:endParaRPr>
          </a:p>
          <a:p>
            <a:pPr marL="1074420" lvl="1" indent="-342900" algn="just">
              <a:spcBef>
                <a:spcPts val="300"/>
              </a:spcBef>
              <a:spcAft>
                <a:spcPts val="700"/>
              </a:spcAft>
              <a:buFont typeface="Arial" pitchFamily="34" charset="0"/>
              <a:buChar char="•"/>
              <a:defRPr/>
            </a:pPr>
            <a:r>
              <a:rPr lang="en-US" altLang="ru-RU" sz="1400" b="1" dirty="0">
                <a:solidFill>
                  <a:schemeClr val="accent2">
                    <a:lumMod val="50000"/>
                  </a:schemeClr>
                </a:solidFill>
                <a:latin typeface="BPG Banner Caps" pitchFamily="18" charset="0"/>
                <a:cs typeface="Arial" panose="020B0604020202020204" pitchFamily="34" charset="0"/>
              </a:rPr>
              <a:t>III </a:t>
            </a:r>
            <a:r>
              <a:rPr lang="ka-GE" altLang="ru-RU" sz="1400" b="1" dirty="0">
                <a:solidFill>
                  <a:schemeClr val="accent2">
                    <a:lumMod val="50000"/>
                  </a:schemeClr>
                </a:solidFill>
                <a:latin typeface="BPG Banner Caps" pitchFamily="18" charset="0"/>
                <a:cs typeface="Arial" panose="020B0604020202020204" pitchFamily="34" charset="0"/>
              </a:rPr>
              <a:t>კურსი (76 იუნკერი) - საველე სამეთაურო შეკრება (15/07-02/08/</a:t>
            </a:r>
            <a:r>
              <a:rPr lang="ka-GE" sz="1400" b="1" dirty="0">
                <a:solidFill>
                  <a:schemeClr val="accent2">
                    <a:lumMod val="50000"/>
                  </a:schemeClr>
                </a:solidFill>
                <a:latin typeface="BPG Banner Caps" pitchFamily="18" charset="0"/>
                <a:cs typeface="Arial" panose="020B0604020202020204" pitchFamily="34" charset="0"/>
              </a:rPr>
              <a:t>19); </a:t>
            </a:r>
            <a:endParaRPr lang="ka-GE" altLang="ru-RU" sz="1400" b="1" dirty="0">
              <a:solidFill>
                <a:schemeClr val="accent2">
                  <a:lumMod val="50000"/>
                </a:schemeClr>
              </a:solidFill>
              <a:latin typeface="BPG Banner Caps" pitchFamily="18" charset="0"/>
              <a:cs typeface="Arial" panose="020B0604020202020204" pitchFamily="34" charset="0"/>
            </a:endParaRPr>
          </a:p>
          <a:p>
            <a:pPr marL="1074420" lvl="1" indent="-342900" algn="just">
              <a:spcBef>
                <a:spcPts val="300"/>
              </a:spcBef>
              <a:spcAft>
                <a:spcPts val="700"/>
              </a:spcAft>
              <a:buFont typeface="Arial" pitchFamily="34" charset="0"/>
              <a:buChar char="•"/>
              <a:defRPr/>
            </a:pPr>
            <a:r>
              <a:rPr lang="en-US" altLang="ru-RU" sz="1400" b="1" dirty="0">
                <a:solidFill>
                  <a:schemeClr val="accent2">
                    <a:lumMod val="50000"/>
                  </a:schemeClr>
                </a:solidFill>
                <a:latin typeface="BPG Banner Caps" pitchFamily="18" charset="0"/>
                <a:cs typeface="Arial" panose="020B0604020202020204" pitchFamily="34" charset="0"/>
              </a:rPr>
              <a:t>IV </a:t>
            </a:r>
            <a:r>
              <a:rPr lang="ka-GE" altLang="ru-RU" sz="1400" b="1" dirty="0">
                <a:solidFill>
                  <a:schemeClr val="accent2">
                    <a:lumMod val="50000"/>
                  </a:schemeClr>
                </a:solidFill>
                <a:latin typeface="BPG Banner Caps" pitchFamily="18" charset="0"/>
                <a:cs typeface="Arial" panose="020B0604020202020204" pitchFamily="34" charset="0"/>
              </a:rPr>
              <a:t>კურსი (74 იუნკერი) - სტაჟირება ოცეულის მეთაურის რანგში (22/07-09/08/</a:t>
            </a:r>
            <a:r>
              <a:rPr lang="ka-GE" sz="1400" b="1" dirty="0">
                <a:solidFill>
                  <a:schemeClr val="accent2">
                    <a:lumMod val="50000"/>
                  </a:schemeClr>
                </a:solidFill>
                <a:latin typeface="BPG Banner Caps" pitchFamily="18" charset="0"/>
                <a:cs typeface="Arial" panose="020B0604020202020204" pitchFamily="34" charset="0"/>
              </a:rPr>
              <a:t>19); </a:t>
            </a:r>
            <a:endParaRPr lang="ka-GE" altLang="ru-RU" sz="1400" b="1" dirty="0">
              <a:solidFill>
                <a:schemeClr val="accent2">
                  <a:lumMod val="50000"/>
                </a:schemeClr>
              </a:solidFill>
              <a:latin typeface="BPG Banner Caps" pitchFamily="18" charset="0"/>
              <a:cs typeface="Arial" panose="020B0604020202020204" pitchFamily="34" charset="0"/>
            </a:endParaRPr>
          </a:p>
          <a:p>
            <a:pPr marL="640080" indent="-365760" algn="just">
              <a:spcBef>
                <a:spcPts val="300"/>
              </a:spcBef>
              <a:spcAft>
                <a:spcPts val="700"/>
              </a:spcAft>
              <a:buFont typeface="Wingdings" pitchFamily="2" charset="2"/>
              <a:buChar char="Ø"/>
              <a:defRPr/>
            </a:pPr>
            <a:r>
              <a:rPr lang="ka-GE" altLang="ru-RU" sz="1400" b="1" dirty="0">
                <a:solidFill>
                  <a:schemeClr val="accent2">
                    <a:lumMod val="50000"/>
                  </a:schemeClr>
                </a:solidFill>
                <a:latin typeface="BPG Banner Caps" pitchFamily="18" charset="0"/>
                <a:cs typeface="Arial" panose="020B0604020202020204" pitchFamily="34" charset="0"/>
              </a:rPr>
              <a:t>ჩატარდა საწყისი საბრძოლო მომზადების (</a:t>
            </a:r>
            <a:r>
              <a:rPr lang="en-US" altLang="ru-RU" sz="1400" b="1" dirty="0">
                <a:solidFill>
                  <a:schemeClr val="accent2">
                    <a:lumMod val="50000"/>
                  </a:schemeClr>
                </a:solidFill>
                <a:latin typeface="BPG Banner Caps" pitchFamily="18" charset="0"/>
                <a:cs typeface="Arial" panose="020B0604020202020204" pitchFamily="34" charset="0"/>
              </a:rPr>
              <a:t>BCT) </a:t>
            </a:r>
            <a:r>
              <a:rPr lang="ka-GE" altLang="ru-RU" sz="1400" b="1" dirty="0">
                <a:solidFill>
                  <a:schemeClr val="accent2">
                    <a:lumMod val="50000"/>
                  </a:schemeClr>
                </a:solidFill>
                <a:latin typeface="BPG Banner Caps" pitchFamily="18" charset="0"/>
                <a:cs typeface="Arial" panose="020B0604020202020204" pitchFamily="34" charset="0"/>
              </a:rPr>
              <a:t>კურსი (09/09-15/11/19):</a:t>
            </a:r>
          </a:p>
          <a:p>
            <a:pPr marL="1017270" lvl="1" indent="-285750" algn="just">
              <a:spcBef>
                <a:spcPts val="300"/>
              </a:spcBef>
              <a:spcAft>
                <a:spcPts val="700"/>
              </a:spcAft>
              <a:buFont typeface="Arial" pitchFamily="34" charset="0"/>
              <a:buChar char="•"/>
              <a:defRPr/>
            </a:pPr>
            <a:r>
              <a:rPr lang="en-US" altLang="ru-RU" sz="1400" b="1" dirty="0">
                <a:solidFill>
                  <a:schemeClr val="accent2">
                    <a:lumMod val="50000"/>
                  </a:schemeClr>
                </a:solidFill>
                <a:latin typeface="BPG Banner Caps" pitchFamily="18" charset="0"/>
                <a:cs typeface="Arial" panose="020B0604020202020204" pitchFamily="34" charset="0"/>
              </a:rPr>
              <a:t>I </a:t>
            </a:r>
            <a:r>
              <a:rPr lang="ka-GE" altLang="ru-RU" sz="1400" b="1" dirty="0">
                <a:solidFill>
                  <a:schemeClr val="accent2">
                    <a:lumMod val="50000"/>
                  </a:schemeClr>
                </a:solidFill>
                <a:latin typeface="BPG Banner Caps" pitchFamily="18" charset="0"/>
                <a:cs typeface="Arial" panose="020B0604020202020204" pitchFamily="34" charset="0"/>
              </a:rPr>
              <a:t>კურსი: ჩაირიცხა -  115 იუნკერი, დაასრულა - 87 იუნკერმა;</a:t>
            </a:r>
          </a:p>
          <a:p>
            <a:pPr marL="1017270" lvl="1" indent="-285750" algn="just">
              <a:spcBef>
                <a:spcPts val="300"/>
              </a:spcBef>
              <a:spcAft>
                <a:spcPts val="700"/>
              </a:spcAft>
              <a:buFont typeface="Arial" pitchFamily="34" charset="0"/>
              <a:buChar char="•"/>
              <a:defRPr/>
            </a:pPr>
            <a:r>
              <a:rPr lang="ka-GE" altLang="ru-RU" sz="1400" b="1" dirty="0">
                <a:solidFill>
                  <a:schemeClr val="accent2">
                    <a:lumMod val="50000"/>
                  </a:schemeClr>
                </a:solidFill>
                <a:latin typeface="BPG Banner Caps" pitchFamily="18" charset="0"/>
                <a:cs typeface="Arial" panose="020B0604020202020204" pitchFamily="34" charset="0"/>
              </a:rPr>
              <a:t>საკანდიდატო კურსი:  ჩაირიცხა - 55 მსმენელი, დაასრულა - 39 მსმენელმა;</a:t>
            </a:r>
          </a:p>
          <a:p>
            <a:pPr marL="640080" indent="-365760" algn="just">
              <a:spcBef>
                <a:spcPts val="300"/>
              </a:spcBef>
              <a:spcAft>
                <a:spcPts val="700"/>
              </a:spcAft>
              <a:buFont typeface="Wingdings" pitchFamily="2" charset="2"/>
              <a:buChar char="Ø"/>
              <a:defRPr/>
            </a:pPr>
            <a:r>
              <a:rPr lang="ka-GE" altLang="ru-RU" sz="1400" b="1" dirty="0">
                <a:solidFill>
                  <a:schemeClr val="accent2">
                    <a:lumMod val="50000"/>
                  </a:schemeClr>
                </a:solidFill>
                <a:latin typeface="BPG Banner Caps" pitchFamily="18" charset="0"/>
                <a:cs typeface="Arial" panose="020B0604020202020204" pitchFamily="34" charset="0"/>
              </a:rPr>
              <a:t>ჩატარდა პრაქტიკული მეცადინეობა საცეცხლე მომზადებაში სასწავლო ბატალიონის სერჟანტთა და ოფიცერთა პირად </a:t>
            </a:r>
            <a:r>
              <a:rPr lang="ka-GE" altLang="ru-RU" sz="1400" b="1" dirty="0" smtClean="0">
                <a:solidFill>
                  <a:schemeClr val="accent2">
                    <a:lumMod val="50000"/>
                  </a:schemeClr>
                </a:solidFill>
                <a:latin typeface="BPG Banner Caps" pitchFamily="18" charset="0"/>
                <a:cs typeface="Arial" panose="020B0604020202020204" pitchFamily="34" charset="0"/>
              </a:rPr>
              <a:t>შემადგენლობასთან </a:t>
            </a:r>
            <a:r>
              <a:rPr lang="ka-GE" altLang="ru-RU" sz="1400" b="1" dirty="0">
                <a:solidFill>
                  <a:schemeClr val="accent2">
                    <a:lumMod val="50000"/>
                  </a:schemeClr>
                </a:solidFill>
                <a:latin typeface="BPG Banner Caps" pitchFamily="18" charset="0"/>
                <a:cs typeface="Arial" panose="020B0604020202020204" pitchFamily="34" charset="0"/>
              </a:rPr>
              <a:t>(22-23/10/19).</a:t>
            </a:r>
          </a:p>
        </p:txBody>
      </p:sp>
    </p:spTree>
    <p:extLst>
      <p:ext uri="{BB962C8B-B14F-4D97-AF65-F5344CB8AC3E}">
        <p14:creationId xmlns:p14="http://schemas.microsoft.com/office/powerpoint/2010/main" val="935564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283517"/>
            <a:ext cx="7785958" cy="461665"/>
          </a:xfrm>
          <a:prstGeom prst="rect">
            <a:avLst/>
          </a:prstGeom>
          <a:noFill/>
        </p:spPr>
        <p:txBody>
          <a:bodyPr wrap="square" rtlCol="0">
            <a:spAutoFit/>
          </a:bodyPr>
          <a:lstStyle/>
          <a:p>
            <a:pPr algn="r"/>
            <a:r>
              <a:rPr lang="ka-GE" sz="2400" b="1" dirty="0" smtClean="0">
                <a:solidFill>
                  <a:schemeClr val="accent2">
                    <a:lumMod val="50000"/>
                  </a:schemeClr>
                </a:solidFill>
                <a:latin typeface="BPG Banner Caps" pitchFamily="18" charset="0"/>
              </a:rPr>
              <a:t>სასწავლო ბატალიონი</a:t>
            </a:r>
            <a:endParaRPr lang="en-US" sz="2400" b="1" dirty="0">
              <a:solidFill>
                <a:schemeClr val="accent2">
                  <a:lumMod val="50000"/>
                </a:schemeClr>
              </a:solidFill>
              <a:latin typeface="BPG Banner Caps"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747257" y="1253469"/>
            <a:ext cx="7497086" cy="5265544"/>
          </a:xfrm>
          <a:prstGeom prst="rect">
            <a:avLst/>
          </a:prstGeom>
        </p:spPr>
        <p:txBody>
          <a:bodyPr wrap="square">
            <a:spAutoFit/>
          </a:bodyPr>
          <a:lstStyle/>
          <a:p>
            <a:pPr algn="ctr"/>
            <a:r>
              <a:rPr lang="ka-GE" sz="1600" b="1" dirty="0">
                <a:solidFill>
                  <a:schemeClr val="accent2">
                    <a:lumMod val="50000"/>
                  </a:schemeClr>
                </a:solidFill>
                <a:latin typeface="BPG Banner Caps" pitchFamily="18" charset="0"/>
                <a:cs typeface="Arial" panose="020B0604020202020204" pitchFamily="34" charset="0"/>
              </a:rPr>
              <a:t>სასწავლო ბატალიონის  2019 წელს  განხორციელებული მნიშვნელოვანი ღონისძიებები</a:t>
            </a:r>
          </a:p>
          <a:p>
            <a:pPr marL="640080" indent="-365760" algn="just">
              <a:spcAft>
                <a:spcPts val="700"/>
              </a:spcAft>
              <a:buFont typeface="Wingdings" pitchFamily="2" charset="2"/>
              <a:buChar char="Ø"/>
              <a:defRPr/>
            </a:pPr>
            <a:r>
              <a:rPr lang="ka-GE" altLang="ru-RU" sz="1400" b="1" dirty="0">
                <a:solidFill>
                  <a:schemeClr val="accent2">
                    <a:lumMod val="50000"/>
                  </a:schemeClr>
                </a:solidFill>
                <a:latin typeface="BPG Banner Caps" pitchFamily="18" charset="0"/>
                <a:cs typeface="Arial" panose="020B0604020202020204" pitchFamily="34" charset="0"/>
              </a:rPr>
              <a:t>სასწავლო ბატალიონის იუნკერებმა გაიარეს გაცნობითი ხასიათის პრაქტიკა თავდაცვის ძალების ქვედანაყოფებში:  </a:t>
            </a:r>
          </a:p>
          <a:p>
            <a:pPr marL="1074420" lvl="1" indent="-342900" algn="just">
              <a:spcAft>
                <a:spcPts val="700"/>
              </a:spcAft>
              <a:buFont typeface="Arial" pitchFamily="34" charset="0"/>
              <a:buChar char="•"/>
              <a:defRPr/>
            </a:pPr>
            <a:r>
              <a:rPr lang="en-US" altLang="ru-RU" sz="1400" b="1" dirty="0">
                <a:solidFill>
                  <a:schemeClr val="accent2">
                    <a:lumMod val="50000"/>
                  </a:schemeClr>
                </a:solidFill>
                <a:latin typeface="BPG Banner Caps" pitchFamily="18" charset="0"/>
                <a:cs typeface="Arial" panose="020B0604020202020204" pitchFamily="34" charset="0"/>
              </a:rPr>
              <a:t>IV </a:t>
            </a:r>
            <a:r>
              <a:rPr lang="ka-GE" altLang="ru-RU" sz="1400" b="1" dirty="0">
                <a:solidFill>
                  <a:schemeClr val="accent2">
                    <a:lumMod val="50000"/>
                  </a:schemeClr>
                </a:solidFill>
                <a:latin typeface="BPG Banner Caps" pitchFamily="18" charset="0"/>
                <a:cs typeface="Arial" panose="020B0604020202020204" pitchFamily="34" charset="0"/>
              </a:rPr>
              <a:t>კურსი - 21-25/01/</a:t>
            </a:r>
            <a:r>
              <a:rPr lang="ka-GE" sz="1400" b="1" dirty="0">
                <a:solidFill>
                  <a:schemeClr val="accent2">
                    <a:lumMod val="50000"/>
                  </a:schemeClr>
                </a:solidFill>
                <a:latin typeface="BPG Banner Caps" pitchFamily="18" charset="0"/>
                <a:cs typeface="Arial" panose="020B0604020202020204" pitchFamily="34" charset="0"/>
              </a:rPr>
              <a:t>19; </a:t>
            </a:r>
            <a:r>
              <a:rPr lang="ka-GE" altLang="ru-RU" sz="1400" b="1" dirty="0">
                <a:solidFill>
                  <a:schemeClr val="accent2">
                    <a:lumMod val="50000"/>
                  </a:schemeClr>
                </a:solidFill>
                <a:latin typeface="BPG Banner Caps" pitchFamily="18" charset="0"/>
                <a:cs typeface="Arial" panose="020B0604020202020204" pitchFamily="34" charset="0"/>
              </a:rPr>
              <a:t>	</a:t>
            </a:r>
          </a:p>
          <a:p>
            <a:pPr marL="1074420" lvl="1" indent="-342900" algn="just">
              <a:spcAft>
                <a:spcPts val="700"/>
              </a:spcAft>
              <a:buFont typeface="Arial" pitchFamily="34" charset="0"/>
              <a:buChar char="•"/>
              <a:defRPr/>
            </a:pPr>
            <a:r>
              <a:rPr lang="en-US" altLang="ru-RU" sz="1400" b="1" dirty="0">
                <a:solidFill>
                  <a:schemeClr val="accent2">
                    <a:lumMod val="50000"/>
                  </a:schemeClr>
                </a:solidFill>
                <a:latin typeface="BPG Banner Caps" pitchFamily="18" charset="0"/>
                <a:cs typeface="Arial" panose="020B0604020202020204" pitchFamily="34" charset="0"/>
              </a:rPr>
              <a:t>II</a:t>
            </a:r>
            <a:r>
              <a:rPr lang="ka-GE" altLang="ru-RU" sz="1400" b="1" dirty="0">
                <a:solidFill>
                  <a:schemeClr val="accent2">
                    <a:lumMod val="50000"/>
                  </a:schemeClr>
                </a:solidFill>
                <a:latin typeface="BPG Banner Caps" pitchFamily="18" charset="0"/>
                <a:cs typeface="Arial" panose="020B0604020202020204" pitchFamily="34" charset="0"/>
              </a:rPr>
              <a:t> და </a:t>
            </a:r>
            <a:r>
              <a:rPr lang="en-US" altLang="ru-RU" sz="1400" b="1" dirty="0">
                <a:solidFill>
                  <a:schemeClr val="accent2">
                    <a:lumMod val="50000"/>
                  </a:schemeClr>
                </a:solidFill>
                <a:latin typeface="BPG Banner Caps" pitchFamily="18" charset="0"/>
                <a:cs typeface="Arial" panose="020B0604020202020204" pitchFamily="34" charset="0"/>
              </a:rPr>
              <a:t>III </a:t>
            </a:r>
            <a:r>
              <a:rPr lang="ka-GE" altLang="ru-RU" sz="1400" b="1" dirty="0">
                <a:solidFill>
                  <a:schemeClr val="accent2">
                    <a:lumMod val="50000"/>
                  </a:schemeClr>
                </a:solidFill>
                <a:latin typeface="BPG Banner Caps" pitchFamily="18" charset="0"/>
                <a:cs typeface="Arial" panose="020B0604020202020204" pitchFamily="34" charset="0"/>
              </a:rPr>
              <a:t>კურსი - 28/01-01/02/</a:t>
            </a:r>
            <a:r>
              <a:rPr lang="ka-GE" sz="1400" b="1" dirty="0">
                <a:solidFill>
                  <a:schemeClr val="accent2">
                    <a:lumMod val="50000"/>
                  </a:schemeClr>
                </a:solidFill>
                <a:latin typeface="BPG Banner Caps" pitchFamily="18" charset="0"/>
                <a:cs typeface="Arial" panose="020B0604020202020204" pitchFamily="34" charset="0"/>
              </a:rPr>
              <a:t>19; </a:t>
            </a:r>
          </a:p>
          <a:p>
            <a:pPr marL="640080" indent="-365760" algn="just">
              <a:spcAft>
                <a:spcPts val="700"/>
              </a:spcAft>
              <a:buFont typeface="Wingdings" pitchFamily="2" charset="2"/>
              <a:buChar char="Ø"/>
              <a:defRPr/>
            </a:pPr>
            <a:r>
              <a:rPr lang="ka-GE" altLang="ru-RU" sz="1400" b="1" dirty="0">
                <a:solidFill>
                  <a:schemeClr val="accent2">
                    <a:lumMod val="50000"/>
                  </a:schemeClr>
                </a:solidFill>
                <a:latin typeface="BPG Banner Caps" pitchFamily="18" charset="0"/>
                <a:cs typeface="Arial" panose="020B0604020202020204" pitchFamily="34" charset="0"/>
              </a:rPr>
              <a:t> იუნკერთა კურსებთან „იუნკერთა ლიდერად ჩამოყალიბების სისტემის“  ფარგლებში ჩატარდა 10, 15, 25 და 30 კმ. ადმინისტრაციული მარშები; </a:t>
            </a:r>
          </a:p>
          <a:p>
            <a:pPr marL="640080" indent="-365760" algn="just">
              <a:spcAft>
                <a:spcPts val="700"/>
              </a:spcAft>
              <a:buFont typeface="Wingdings" pitchFamily="2" charset="2"/>
              <a:buChar char="Ø"/>
              <a:defRPr/>
            </a:pPr>
            <a:r>
              <a:rPr lang="ka-GE" altLang="ru-RU" sz="1400" b="1" dirty="0">
                <a:solidFill>
                  <a:schemeClr val="accent2">
                    <a:lumMod val="50000"/>
                  </a:schemeClr>
                </a:solidFill>
                <a:latin typeface="BPG Banner Caps" pitchFamily="18" charset="0"/>
                <a:cs typeface="Arial" panose="020B0604020202020204" pitchFamily="34" charset="0"/>
              </a:rPr>
              <a:t>ჩატარდა სასწავლო პროგრამით გათვალისწინებული ადმინისტრაციული და ტაქტიკური მარშები: </a:t>
            </a:r>
          </a:p>
          <a:p>
            <a:pPr marL="1074420" lvl="1" indent="-342900" algn="just">
              <a:spcAft>
                <a:spcPts val="700"/>
              </a:spcAft>
              <a:buFont typeface="Arial" pitchFamily="34" charset="0"/>
              <a:buChar char="•"/>
              <a:defRPr/>
            </a:pPr>
            <a:r>
              <a:rPr lang="en-US" altLang="ru-RU" sz="1400" b="1" dirty="0">
                <a:solidFill>
                  <a:schemeClr val="accent2">
                    <a:lumMod val="50000"/>
                  </a:schemeClr>
                </a:solidFill>
                <a:latin typeface="BPG Banner Caps" pitchFamily="18" charset="0"/>
                <a:cs typeface="Arial" panose="020B0604020202020204" pitchFamily="34" charset="0"/>
              </a:rPr>
              <a:t>I </a:t>
            </a:r>
            <a:r>
              <a:rPr lang="ka-GE" altLang="ru-RU" sz="1400" b="1" dirty="0">
                <a:solidFill>
                  <a:schemeClr val="accent2">
                    <a:lumMod val="50000"/>
                  </a:schemeClr>
                </a:solidFill>
                <a:latin typeface="BPG Banner Caps" pitchFamily="18" charset="0"/>
                <a:cs typeface="Arial" panose="020B0604020202020204" pitchFamily="34" charset="0"/>
              </a:rPr>
              <a:t>კურსი - </a:t>
            </a:r>
            <a:r>
              <a:rPr lang="ka-GE" sz="1400" b="1" dirty="0">
                <a:solidFill>
                  <a:schemeClr val="accent2">
                    <a:lumMod val="50000"/>
                  </a:schemeClr>
                </a:solidFill>
                <a:latin typeface="BPG Banner Caps" pitchFamily="18" charset="0"/>
                <a:cs typeface="Arial" panose="020B0604020202020204" pitchFamily="34" charset="0"/>
              </a:rPr>
              <a:t> 60 კმ. ადმინისტრაციული მარში (10-13/06/19);</a:t>
            </a:r>
            <a:endParaRPr lang="ka-GE" altLang="ru-RU" sz="1400" b="1" dirty="0">
              <a:solidFill>
                <a:schemeClr val="accent2">
                  <a:lumMod val="50000"/>
                </a:schemeClr>
              </a:solidFill>
              <a:latin typeface="BPG Banner Caps" pitchFamily="18" charset="0"/>
              <a:cs typeface="Arial" panose="020B0604020202020204" pitchFamily="34" charset="0"/>
            </a:endParaRPr>
          </a:p>
          <a:p>
            <a:pPr marL="1074420" lvl="1" indent="-342900" algn="just">
              <a:spcAft>
                <a:spcPts val="700"/>
              </a:spcAft>
              <a:buFont typeface="Arial" pitchFamily="34" charset="0"/>
              <a:buChar char="•"/>
              <a:defRPr/>
            </a:pPr>
            <a:r>
              <a:rPr lang="en-US" altLang="ru-RU" sz="1400" b="1" dirty="0">
                <a:solidFill>
                  <a:schemeClr val="accent2">
                    <a:lumMod val="50000"/>
                  </a:schemeClr>
                </a:solidFill>
                <a:latin typeface="BPG Banner Caps" pitchFamily="18" charset="0"/>
                <a:cs typeface="Arial" panose="020B0604020202020204" pitchFamily="34" charset="0"/>
              </a:rPr>
              <a:t>II </a:t>
            </a:r>
            <a:r>
              <a:rPr lang="ka-GE" altLang="ru-RU" sz="1400" b="1" dirty="0">
                <a:solidFill>
                  <a:schemeClr val="accent2">
                    <a:lumMod val="50000"/>
                  </a:schemeClr>
                </a:solidFill>
                <a:latin typeface="BPG Banner Caps" pitchFamily="18" charset="0"/>
                <a:cs typeface="Arial" panose="020B0604020202020204" pitchFamily="34" charset="0"/>
              </a:rPr>
              <a:t>კურსი - 8</a:t>
            </a:r>
            <a:r>
              <a:rPr lang="ka-GE" sz="1400" b="1" dirty="0">
                <a:solidFill>
                  <a:schemeClr val="accent2">
                    <a:lumMod val="50000"/>
                  </a:schemeClr>
                </a:solidFill>
                <a:latin typeface="BPG Banner Caps" pitchFamily="18" charset="0"/>
                <a:cs typeface="Arial" panose="020B0604020202020204" pitchFamily="34" charset="0"/>
              </a:rPr>
              <a:t>0 კმ. ტაქტიკური მარში (27-31/05/19);</a:t>
            </a:r>
            <a:endParaRPr lang="ka-GE" altLang="ru-RU" sz="1400" b="1" dirty="0">
              <a:solidFill>
                <a:schemeClr val="accent2">
                  <a:lumMod val="50000"/>
                </a:schemeClr>
              </a:solidFill>
              <a:latin typeface="BPG Banner Caps" pitchFamily="18" charset="0"/>
              <a:cs typeface="Arial" panose="020B0604020202020204" pitchFamily="34" charset="0"/>
            </a:endParaRPr>
          </a:p>
          <a:p>
            <a:pPr marL="1074420" lvl="1" indent="-342900" algn="just">
              <a:spcAft>
                <a:spcPts val="700"/>
              </a:spcAft>
              <a:buFont typeface="Arial" pitchFamily="34" charset="0"/>
              <a:buChar char="•"/>
              <a:defRPr/>
            </a:pPr>
            <a:r>
              <a:rPr lang="en-US" altLang="ru-RU" sz="1400" b="1" dirty="0">
                <a:solidFill>
                  <a:schemeClr val="accent2">
                    <a:lumMod val="50000"/>
                  </a:schemeClr>
                </a:solidFill>
                <a:latin typeface="BPG Banner Caps" pitchFamily="18" charset="0"/>
                <a:cs typeface="Arial" panose="020B0604020202020204" pitchFamily="34" charset="0"/>
              </a:rPr>
              <a:t>III </a:t>
            </a:r>
            <a:r>
              <a:rPr lang="ka-GE" altLang="ru-RU" sz="1400" b="1" dirty="0">
                <a:solidFill>
                  <a:schemeClr val="accent2">
                    <a:lumMod val="50000"/>
                  </a:schemeClr>
                </a:solidFill>
                <a:latin typeface="BPG Banner Caps" pitchFamily="18" charset="0"/>
                <a:cs typeface="Arial" panose="020B0604020202020204" pitchFamily="34" charset="0"/>
              </a:rPr>
              <a:t>კურსი - 10</a:t>
            </a:r>
            <a:r>
              <a:rPr lang="ka-GE" sz="1400" b="1" dirty="0">
                <a:solidFill>
                  <a:schemeClr val="accent2">
                    <a:lumMod val="50000"/>
                  </a:schemeClr>
                </a:solidFill>
                <a:latin typeface="BPG Banner Caps" pitchFamily="18" charset="0"/>
                <a:cs typeface="Arial" panose="020B0604020202020204" pitchFamily="34" charset="0"/>
              </a:rPr>
              <a:t>0 კმ. ტაქტიკური მარში (17-20/06/19);</a:t>
            </a:r>
            <a:endParaRPr lang="ka-GE" altLang="ru-RU" sz="1400" b="1" dirty="0">
              <a:solidFill>
                <a:schemeClr val="accent2">
                  <a:lumMod val="50000"/>
                </a:schemeClr>
              </a:solidFill>
              <a:latin typeface="BPG Banner Caps" pitchFamily="18" charset="0"/>
              <a:cs typeface="Arial" panose="020B0604020202020204" pitchFamily="34" charset="0"/>
            </a:endParaRPr>
          </a:p>
          <a:p>
            <a:pPr marL="1074420" lvl="1" indent="-342900" algn="just">
              <a:spcAft>
                <a:spcPts val="700"/>
              </a:spcAft>
              <a:buFont typeface="Arial" pitchFamily="34" charset="0"/>
              <a:buChar char="•"/>
              <a:defRPr/>
            </a:pPr>
            <a:r>
              <a:rPr lang="en-US" altLang="ru-RU" sz="1400" b="1" dirty="0">
                <a:solidFill>
                  <a:schemeClr val="accent2">
                    <a:lumMod val="50000"/>
                  </a:schemeClr>
                </a:solidFill>
                <a:latin typeface="BPG Banner Caps" pitchFamily="18" charset="0"/>
                <a:cs typeface="Arial" panose="020B0604020202020204" pitchFamily="34" charset="0"/>
              </a:rPr>
              <a:t>IV </a:t>
            </a:r>
            <a:r>
              <a:rPr lang="ka-GE" altLang="ru-RU" sz="1400" b="1" dirty="0">
                <a:solidFill>
                  <a:schemeClr val="accent2">
                    <a:lumMod val="50000"/>
                  </a:schemeClr>
                </a:solidFill>
                <a:latin typeface="BPG Banner Caps" pitchFamily="18" charset="0"/>
                <a:cs typeface="Arial" panose="020B0604020202020204" pitchFamily="34" charset="0"/>
              </a:rPr>
              <a:t>კურსი - 12</a:t>
            </a:r>
            <a:r>
              <a:rPr lang="ka-GE" sz="1400" b="1" dirty="0">
                <a:solidFill>
                  <a:schemeClr val="accent2">
                    <a:lumMod val="50000"/>
                  </a:schemeClr>
                </a:solidFill>
                <a:latin typeface="BPG Banner Caps" pitchFamily="18" charset="0"/>
                <a:cs typeface="Arial" panose="020B0604020202020204" pitchFamily="34" charset="0"/>
              </a:rPr>
              <a:t>0  კმ. ტაქტიკური მარში (08-12/04/19);</a:t>
            </a:r>
          </a:p>
          <a:p>
            <a:pPr marL="1074420" lvl="1" indent="-342900" algn="just">
              <a:spcAft>
                <a:spcPts val="700"/>
              </a:spcAft>
              <a:buFont typeface="Arial" pitchFamily="34" charset="0"/>
              <a:buChar char="•"/>
              <a:defRPr/>
            </a:pPr>
            <a:r>
              <a:rPr lang="ka-GE" altLang="ru-RU" sz="1400" b="1" dirty="0">
                <a:solidFill>
                  <a:schemeClr val="accent2">
                    <a:lumMod val="50000"/>
                  </a:schemeClr>
                </a:solidFill>
                <a:latin typeface="BPG Banner Caps" pitchFamily="18" charset="0"/>
                <a:cs typeface="Arial" panose="020B0604020202020204" pitchFamily="34" charset="0"/>
              </a:rPr>
              <a:t>ოფიცერთა მომზადების საკანდიდატო კურსი - 1</a:t>
            </a:r>
            <a:r>
              <a:rPr lang="ka-GE" sz="1400" b="1" dirty="0">
                <a:solidFill>
                  <a:schemeClr val="accent2">
                    <a:lumMod val="50000"/>
                  </a:schemeClr>
                </a:solidFill>
                <a:latin typeface="BPG Banner Caps" pitchFamily="18" charset="0"/>
                <a:cs typeface="Arial" panose="020B0604020202020204" pitchFamily="34" charset="0"/>
              </a:rPr>
              <a:t>60 კმ. ადმინისტრაციული მარში (08-12/07/19);</a:t>
            </a:r>
            <a:endParaRPr lang="ka-GE" altLang="ru-RU" sz="1400" b="1" dirty="0">
              <a:solidFill>
                <a:schemeClr val="accent2">
                  <a:lumMod val="50000"/>
                </a:schemeClr>
              </a:solidFill>
              <a:latin typeface="BPG Banner Caps" pitchFamily="18" charset="0"/>
              <a:cs typeface="Arial" panose="020B0604020202020204" pitchFamily="34" charset="0"/>
            </a:endParaRPr>
          </a:p>
          <a:p>
            <a:pPr marL="640080" indent="-365760" algn="just">
              <a:spcAft>
                <a:spcPts val="700"/>
              </a:spcAft>
              <a:buFont typeface="Wingdings" pitchFamily="2" charset="2"/>
              <a:buChar char="Ø"/>
              <a:defRPr/>
            </a:pPr>
            <a:r>
              <a:rPr lang="ka-GE" altLang="ru-RU" sz="1400" b="1" dirty="0">
                <a:solidFill>
                  <a:schemeClr val="accent2">
                    <a:lumMod val="50000"/>
                  </a:schemeClr>
                </a:solidFill>
                <a:latin typeface="BPG Banner Caps" pitchFamily="18" charset="0"/>
                <a:cs typeface="Arial" panose="020B0604020202020204" pitchFamily="34" charset="0"/>
              </a:rPr>
              <a:t>„იუნკერთა ლიდერად ჩამოყალიბების სისტემის“ ფარგლებში განხორციელდა იუნკერთა შეფასება და სამეთაურო რგოლის ცვლა;</a:t>
            </a:r>
          </a:p>
          <a:p>
            <a:pPr algn="ctr"/>
            <a:endParaRPr lang="ka-GE" sz="16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1135072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27415" y="152400"/>
            <a:ext cx="7785958" cy="1200329"/>
          </a:xfrm>
          <a:prstGeom prst="rect">
            <a:avLst/>
          </a:prstGeom>
          <a:noFill/>
        </p:spPr>
        <p:txBody>
          <a:bodyPr wrap="square" rtlCol="0">
            <a:spAutoFit/>
          </a:bodyPr>
          <a:lstStyle/>
          <a:p>
            <a:pPr algn="r"/>
            <a:r>
              <a:rPr lang="ka-GE" sz="2400" b="1" dirty="0">
                <a:solidFill>
                  <a:schemeClr val="accent2">
                    <a:lumMod val="50000"/>
                  </a:schemeClr>
                </a:solidFill>
                <a:latin typeface="BPG Banner Caps" pitchFamily="18" charset="0"/>
              </a:rPr>
              <a:t>ოფიცერთა საწყისი სამხედრო </a:t>
            </a:r>
            <a:r>
              <a:rPr lang="ka-GE" sz="2400" b="1" dirty="0" smtClean="0">
                <a:solidFill>
                  <a:schemeClr val="accent2">
                    <a:lumMod val="50000"/>
                  </a:schemeClr>
                </a:solidFill>
                <a:latin typeface="BPG Banner Caps" pitchFamily="18" charset="0"/>
              </a:rPr>
              <a:t>განათლების მიმართულება </a:t>
            </a:r>
            <a:r>
              <a:rPr lang="en-US" sz="2400" b="1" dirty="0" smtClean="0">
                <a:solidFill>
                  <a:schemeClr val="accent2">
                    <a:lumMod val="50000"/>
                  </a:schemeClr>
                </a:solidFill>
                <a:latin typeface="BPG Banner Caps" pitchFamily="18" charset="0"/>
              </a:rPr>
              <a:t>/</a:t>
            </a:r>
            <a:r>
              <a:rPr lang="ka-GE" sz="2400" b="1" dirty="0">
                <a:solidFill>
                  <a:schemeClr val="accent2">
                    <a:lumMod val="50000"/>
                  </a:schemeClr>
                </a:solidFill>
                <a:latin typeface="BPG Banner Caps" pitchFamily="18" charset="0"/>
                <a:cs typeface="Arial" panose="020B0604020202020204" pitchFamily="34" charset="0"/>
              </a:rPr>
              <a:t>წვრთნები და სწავლებები</a:t>
            </a:r>
            <a:r>
              <a:rPr lang="en-US" sz="2400" b="1" dirty="0">
                <a:solidFill>
                  <a:schemeClr val="accent2">
                    <a:lumMod val="50000"/>
                  </a:schemeClr>
                </a:solidFill>
                <a:latin typeface="BPG Banner Caps" pitchFamily="18" charset="0"/>
                <a:cs typeface="Arial" panose="020B0604020202020204" pitchFamily="34" charset="0"/>
              </a:rPr>
              <a:t> </a:t>
            </a:r>
          </a:p>
          <a:p>
            <a:pPr algn="r"/>
            <a:endParaRPr lang="ru-RU" sz="24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350711" y="1192610"/>
            <a:ext cx="8621486" cy="573704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spcBef>
                <a:spcPts val="0"/>
              </a:spcBef>
              <a:buNone/>
              <a:defRPr/>
            </a:pPr>
            <a:r>
              <a:rPr lang="ka-GE" sz="1800" b="1" dirty="0" smtClean="0">
                <a:solidFill>
                  <a:schemeClr val="accent2">
                    <a:lumMod val="50000"/>
                  </a:schemeClr>
                </a:solidFill>
                <a:latin typeface="BPG Banner Caps" pitchFamily="18" charset="0"/>
                <a:cs typeface="Arial" panose="020B0604020202020204" pitchFamily="34" charset="0"/>
              </a:rPr>
              <a:t>იუნკერთა </a:t>
            </a:r>
            <a:r>
              <a:rPr lang="ka-GE" sz="1800" b="1" dirty="0">
                <a:solidFill>
                  <a:schemeClr val="accent2">
                    <a:lumMod val="50000"/>
                  </a:schemeClr>
                </a:solidFill>
                <a:latin typeface="BPG Banner Caps" pitchFamily="18" charset="0"/>
                <a:cs typeface="Arial" panose="020B0604020202020204" pitchFamily="34" charset="0"/>
              </a:rPr>
              <a:t>ბატალიონის პირად შემადგენლობასთან ჩატარდა თეორიული და პრაქტიკული მეცადინეობები ეროვნული თავდაცვის აკადემიის ბაკალავრიატის 2018 – 2019 და 2019 - 2020 სასწავლო წლების  სასწავლო პროგრამების შესაბამისად;</a:t>
            </a:r>
          </a:p>
          <a:p>
            <a:pPr>
              <a:lnSpc>
                <a:spcPct val="150000"/>
              </a:lnSpc>
              <a:spcBef>
                <a:spcPts val="0"/>
              </a:spcBef>
              <a:buFont typeface="Wingdings" pitchFamily="2" charset="2"/>
              <a:buChar char="q"/>
              <a:defRPr/>
            </a:pPr>
            <a:r>
              <a:rPr lang="ka-GE" sz="1800" b="1" dirty="0" smtClean="0">
                <a:solidFill>
                  <a:schemeClr val="accent2">
                    <a:lumMod val="50000"/>
                  </a:schemeClr>
                </a:solidFill>
                <a:latin typeface="BPG Banner Caps" pitchFamily="18" charset="0"/>
                <a:cs typeface="Arial" panose="020B0604020202020204" pitchFamily="34" charset="0"/>
              </a:rPr>
              <a:t>დავით </a:t>
            </a:r>
            <a:r>
              <a:rPr lang="ka-GE" sz="1800" b="1" dirty="0">
                <a:solidFill>
                  <a:schemeClr val="accent2">
                    <a:lumMod val="50000"/>
                  </a:schemeClr>
                </a:solidFill>
                <a:latin typeface="BPG Banner Caps" pitchFamily="18" charset="0"/>
                <a:cs typeface="Arial" panose="020B0604020202020204" pitchFamily="34" charset="0"/>
              </a:rPr>
              <a:t>აღმაშენებლის სახელობის საქართველოს ეროვნული თავდაცვის აკადემიის ბაკალავრიატის 2018-2019 სასწავლო წლის გეგმა-კალენდარში  შეტანილი იქნა </a:t>
            </a:r>
            <a:r>
              <a:rPr lang="ka-GE" sz="1800" b="1" dirty="0" smtClean="0">
                <a:solidFill>
                  <a:schemeClr val="accent2">
                    <a:lumMod val="50000"/>
                  </a:schemeClr>
                </a:solidFill>
                <a:latin typeface="BPG Banner Caps" pitchFamily="18" charset="0"/>
                <a:cs typeface="Arial" panose="020B0604020202020204" pitchFamily="34" charset="0"/>
              </a:rPr>
              <a:t>ცვლილება;</a:t>
            </a:r>
            <a:endParaRPr lang="ka-GE" sz="1800" b="1" dirty="0">
              <a:solidFill>
                <a:schemeClr val="accent2">
                  <a:lumMod val="50000"/>
                </a:schemeClr>
              </a:solidFill>
              <a:latin typeface="BPG Banner Caps" pitchFamily="18" charset="0"/>
              <a:cs typeface="Arial" panose="020B0604020202020204" pitchFamily="34" charset="0"/>
            </a:endParaRPr>
          </a:p>
          <a:p>
            <a:pPr>
              <a:lnSpc>
                <a:spcPct val="150000"/>
              </a:lnSpc>
              <a:spcBef>
                <a:spcPts val="0"/>
              </a:spcBef>
              <a:buFont typeface="Wingdings" pitchFamily="2" charset="2"/>
              <a:buChar char="q"/>
              <a:defRPr/>
            </a:pPr>
            <a:r>
              <a:rPr lang="ka-GE" sz="1800" b="1" dirty="0" smtClean="0">
                <a:solidFill>
                  <a:schemeClr val="accent2">
                    <a:lumMod val="50000"/>
                  </a:schemeClr>
                </a:solidFill>
                <a:latin typeface="BPG Banner Caps" pitchFamily="18" charset="0"/>
                <a:cs typeface="Arial" panose="020B0604020202020204" pitchFamily="34" charset="0"/>
              </a:rPr>
              <a:t> ეროვნული </a:t>
            </a:r>
            <a:r>
              <a:rPr lang="ka-GE" sz="1800" b="1" dirty="0">
                <a:solidFill>
                  <a:schemeClr val="accent2">
                    <a:lumMod val="50000"/>
                  </a:schemeClr>
                </a:solidFill>
                <a:latin typeface="BPG Banner Caps" pitchFamily="18" charset="0"/>
                <a:cs typeface="Arial" panose="020B0604020202020204" pitchFamily="34" charset="0"/>
              </a:rPr>
              <a:t>თავდაცვის აკადემიის ბაკალავრიატის 2018  - 2019 სასწავლო წლის სამხედრო საქმის სილაბუსებში შეტანილი იქნა ცვლილებები;</a:t>
            </a:r>
          </a:p>
          <a:p>
            <a:pPr>
              <a:lnSpc>
                <a:spcPct val="150000"/>
              </a:lnSpc>
              <a:spcBef>
                <a:spcPts val="0"/>
              </a:spcBef>
              <a:buFont typeface="Wingdings" pitchFamily="2" charset="2"/>
              <a:buChar char="q"/>
              <a:defRPr/>
            </a:pPr>
            <a:r>
              <a:rPr lang="ka-GE" sz="1800" b="1" dirty="0" smtClean="0">
                <a:solidFill>
                  <a:schemeClr val="accent2">
                    <a:lumMod val="50000"/>
                  </a:schemeClr>
                </a:solidFill>
                <a:latin typeface="BPG Banner Caps" pitchFamily="18" charset="0"/>
                <a:cs typeface="Arial" panose="020B0604020202020204" pitchFamily="34" charset="0"/>
              </a:rPr>
              <a:t> </a:t>
            </a:r>
            <a:r>
              <a:rPr lang="ka-GE" sz="1800" b="1" dirty="0">
                <a:solidFill>
                  <a:schemeClr val="accent2">
                    <a:lumMod val="50000"/>
                  </a:schemeClr>
                </a:solidFill>
                <a:latin typeface="BPG Banner Caps" pitchFamily="18" charset="0"/>
                <a:cs typeface="Arial" panose="020B0604020202020204" pitchFamily="34" charset="0"/>
              </a:rPr>
              <a:t>ეროვნული თავდაცვის აკადემიის ბაკალავრიატის 2019 - 2020 სასწავლო წლის  სასწავლო პროგრამების შესაბამისად გაიმიჯნა სამოქალაქო საგნები და სამხედრო საქმეები სამხედრო და სამოქალაქო მოდულებად</a:t>
            </a:r>
            <a:r>
              <a:rPr lang="ka-GE" sz="1800" b="1" dirty="0" smtClean="0">
                <a:solidFill>
                  <a:schemeClr val="accent2">
                    <a:lumMod val="50000"/>
                  </a:schemeClr>
                </a:solidFill>
                <a:latin typeface="BPG Banner Caps" pitchFamily="18" charset="0"/>
                <a:cs typeface="Arial" panose="020B0604020202020204" pitchFamily="34" charset="0"/>
              </a:rPr>
              <a:t>;</a:t>
            </a:r>
            <a:endParaRPr lang="ka-GE" altLang="lt-LT" sz="18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42000776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91440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283517"/>
            <a:ext cx="7938358" cy="461665"/>
          </a:xfrm>
          <a:prstGeom prst="rect">
            <a:avLst/>
          </a:prstGeom>
          <a:noFill/>
        </p:spPr>
        <p:txBody>
          <a:bodyPr wrap="square" rtlCol="0">
            <a:spAutoFit/>
          </a:bodyPr>
          <a:lstStyle/>
          <a:p>
            <a:pPr algn="r"/>
            <a:r>
              <a:rPr lang="ka-GE" sz="2400" b="1" dirty="0" smtClean="0">
                <a:solidFill>
                  <a:schemeClr val="accent2">
                    <a:lumMod val="50000"/>
                  </a:schemeClr>
                </a:solidFill>
                <a:latin typeface="BPG Banner Caps" pitchFamily="18" charset="0"/>
              </a:rPr>
              <a:t>სასწავლო ბატალიონი</a:t>
            </a:r>
            <a:endParaRPr lang="en-US" sz="2400" b="1" dirty="0">
              <a:solidFill>
                <a:schemeClr val="accent2">
                  <a:lumMod val="50000"/>
                </a:schemeClr>
              </a:solidFill>
              <a:latin typeface="BPG Banner Caps"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2" name="Rectangle 1"/>
          <p:cNvSpPr/>
          <p:nvPr/>
        </p:nvSpPr>
        <p:spPr>
          <a:xfrm>
            <a:off x="331308" y="1133713"/>
            <a:ext cx="8203092" cy="618887"/>
          </a:xfrm>
          <a:prstGeom prst="rect">
            <a:avLst/>
          </a:prstGeom>
        </p:spPr>
        <p:txBody>
          <a:bodyPr wrap="square">
            <a:spAutoFit/>
          </a:bodyPr>
          <a:lstStyle/>
          <a:p>
            <a:pPr marL="640080" indent="-365760">
              <a:lnSpc>
                <a:spcPct val="150000"/>
              </a:lnSpc>
              <a:spcAft>
                <a:spcPts val="700"/>
              </a:spcAft>
              <a:buFont typeface="Wingdings" pitchFamily="2" charset="2"/>
              <a:buChar char="Ø"/>
              <a:defRPr/>
            </a:pPr>
            <a:r>
              <a:rPr lang="ka-GE" sz="1200" b="1" dirty="0" smtClean="0">
                <a:solidFill>
                  <a:schemeClr val="accent2">
                    <a:lumMod val="50000"/>
                  </a:schemeClr>
                </a:solidFill>
                <a:latin typeface="BPG Banner Caps" pitchFamily="18" charset="0"/>
                <a:cs typeface="Arial" panose="020B0604020202020204" pitchFamily="34" charset="0"/>
              </a:rPr>
              <a:t>სასწავლო </a:t>
            </a:r>
            <a:r>
              <a:rPr lang="ka-GE" sz="1200" b="1" dirty="0">
                <a:solidFill>
                  <a:schemeClr val="accent2">
                    <a:lumMod val="50000"/>
                  </a:schemeClr>
                </a:solidFill>
                <a:latin typeface="BPG Banner Caps" pitchFamily="18" charset="0"/>
                <a:cs typeface="Arial" panose="020B0604020202020204" pitchFamily="34" charset="0"/>
              </a:rPr>
              <a:t>ბატალიონის  2019 წელს  განხორციელებული მნიშვნელოვანი </a:t>
            </a:r>
            <a:r>
              <a:rPr lang="ka-GE" sz="1200" b="1" dirty="0" smtClean="0">
                <a:solidFill>
                  <a:schemeClr val="accent2">
                    <a:lumMod val="50000"/>
                  </a:schemeClr>
                </a:solidFill>
                <a:latin typeface="BPG Banner Caps" pitchFamily="18" charset="0"/>
                <a:cs typeface="Arial" panose="020B0604020202020204" pitchFamily="34" charset="0"/>
              </a:rPr>
              <a:t>ღონისძიებები </a:t>
            </a:r>
            <a:r>
              <a:rPr lang="ka-GE" altLang="ru-RU" sz="1200" b="1" dirty="0" smtClean="0">
                <a:solidFill>
                  <a:schemeClr val="accent2">
                    <a:lumMod val="50000"/>
                  </a:schemeClr>
                </a:solidFill>
                <a:latin typeface="BPG Banner Caps" pitchFamily="18" charset="0"/>
                <a:cs typeface="Arial" panose="020B0604020202020204" pitchFamily="34" charset="0"/>
              </a:rPr>
              <a:t>ჩატარდა </a:t>
            </a:r>
            <a:r>
              <a:rPr lang="ka-GE" altLang="ru-RU" sz="1200" b="1" dirty="0">
                <a:solidFill>
                  <a:schemeClr val="accent2">
                    <a:lumMod val="50000"/>
                  </a:schemeClr>
                </a:solidFill>
                <a:latin typeface="BPG Banner Caps" pitchFamily="18" charset="0"/>
                <a:cs typeface="Arial" panose="020B0604020202020204" pitchFamily="34" charset="0"/>
              </a:rPr>
              <a:t>ფიზიკური მომზადების დონის დასადგენი ნორმატივები</a:t>
            </a:r>
            <a:r>
              <a:rPr lang="ka-GE" altLang="ru-RU" sz="1200" b="1" dirty="0" smtClean="0">
                <a:solidFill>
                  <a:schemeClr val="accent2">
                    <a:lumMod val="50000"/>
                  </a:schemeClr>
                </a:solidFill>
                <a:latin typeface="BPG Banner Caps" pitchFamily="18" charset="0"/>
                <a:cs typeface="Arial" panose="020B0604020202020204" pitchFamily="34" charset="0"/>
              </a:rPr>
              <a:t>:</a:t>
            </a:r>
            <a:endParaRPr lang="ka-GE" altLang="ru-RU" sz="1200" b="1" dirty="0">
              <a:solidFill>
                <a:schemeClr val="accent2">
                  <a:lumMod val="50000"/>
                </a:schemeClr>
              </a:solidFill>
              <a:latin typeface="BPG Banner Caps" pitchFamily="18" charset="0"/>
              <a:cs typeface="Arial" panose="020B0604020202020204" pitchFamily="34" charset="0"/>
            </a:endParaRPr>
          </a:p>
        </p:txBody>
      </p:sp>
      <p:graphicFrame>
        <p:nvGraphicFramePr>
          <p:cNvPr id="12" name="Table 11"/>
          <p:cNvGraphicFramePr>
            <a:graphicFrameLocks noGrp="1"/>
          </p:cNvGraphicFramePr>
          <p:nvPr>
            <p:extLst/>
          </p:nvPr>
        </p:nvGraphicFramePr>
        <p:xfrm>
          <a:off x="36286" y="2057400"/>
          <a:ext cx="8991598" cy="1828800"/>
        </p:xfrm>
        <a:graphic>
          <a:graphicData uri="http://schemas.openxmlformats.org/drawingml/2006/table">
            <a:tbl>
              <a:tblPr>
                <a:tableStyleId>{5C22544A-7EE6-4342-B048-85BDC9FD1C3A}</a:tableStyleId>
              </a:tblPr>
              <a:tblGrid>
                <a:gridCol w="355111"/>
                <a:gridCol w="1698657"/>
                <a:gridCol w="914400"/>
                <a:gridCol w="937080"/>
                <a:gridCol w="847725"/>
                <a:gridCol w="847725"/>
                <a:gridCol w="847725"/>
                <a:gridCol w="847725"/>
                <a:gridCol w="847725"/>
                <a:gridCol w="847725"/>
              </a:tblGrid>
              <a:tr h="228600">
                <a:tc>
                  <a:txBody>
                    <a:bodyPr/>
                    <a:lstStyle/>
                    <a:p>
                      <a:pPr marL="0" algn="ctr" defTabSz="914400" rtl="0" eaLnBrk="1" fontAlgn="ctr" latinLnBrk="0" hangingPunct="1"/>
                      <a:r>
                        <a:rPr lang="en-US" sz="1100" b="1" kern="1200" dirty="0">
                          <a:solidFill>
                            <a:schemeClr val="accent2">
                              <a:lumMod val="50000"/>
                            </a:schemeClr>
                          </a:solidFill>
                          <a:latin typeface="BPG Banner Caps" pitchFamily="18" charset="0"/>
                          <a:ea typeface="+mn-ea"/>
                          <a:cs typeface="Arial" panose="020B0604020202020204" pitchFamily="34" charset="0"/>
                        </a:rPr>
                        <a:t>N</a:t>
                      </a:r>
                    </a:p>
                  </a:txBody>
                  <a:tcPr marL="9525" marR="9525" marT="9525" marB="0" anchor="ctr"/>
                </a:tc>
                <a:tc>
                  <a:txBody>
                    <a:bodyPr/>
                    <a:lstStyle/>
                    <a:p>
                      <a:pPr algn="ctr" fontAlgn="ctr"/>
                      <a:r>
                        <a:rPr lang="ka-GE" sz="1100" b="1" kern="1200" dirty="0">
                          <a:solidFill>
                            <a:schemeClr val="accent2">
                              <a:lumMod val="50000"/>
                            </a:schemeClr>
                          </a:solidFill>
                          <a:latin typeface="BPG Banner Caps" pitchFamily="18" charset="0"/>
                          <a:ea typeface="+mn-ea"/>
                          <a:cs typeface="Arial" panose="020B0604020202020204" pitchFamily="34" charset="0"/>
                        </a:rPr>
                        <a:t>ქვედანაყ.</a:t>
                      </a:r>
                    </a:p>
                  </a:txBody>
                  <a:tcPr marL="9525" marR="9525" marT="9525" marB="0" anchor="ctr"/>
                </a:tc>
                <a:tc>
                  <a:txBody>
                    <a:bodyPr/>
                    <a:lstStyle/>
                    <a:p>
                      <a:pPr algn="ctr" fontAlgn="ctr"/>
                      <a:r>
                        <a:rPr lang="ka-GE" sz="1100" b="1" kern="1200" dirty="0">
                          <a:solidFill>
                            <a:schemeClr val="accent2">
                              <a:lumMod val="50000"/>
                            </a:schemeClr>
                          </a:solidFill>
                          <a:latin typeface="BPG Banner Caps" pitchFamily="18" charset="0"/>
                          <a:ea typeface="+mn-ea"/>
                          <a:cs typeface="Arial" panose="020B0604020202020204" pitchFamily="34" charset="0"/>
                        </a:rPr>
                        <a:t>სიით</a:t>
                      </a:r>
                    </a:p>
                  </a:txBody>
                  <a:tcPr marL="9525" marR="9525" marT="9525" marB="0" anchor="ctr"/>
                </a:tc>
                <a:tc>
                  <a:txBody>
                    <a:bodyPr/>
                    <a:lstStyle/>
                    <a:p>
                      <a:pPr algn="ctr" fontAlgn="ctr"/>
                      <a:r>
                        <a:rPr lang="ka-GE" sz="1100" b="1" kern="1200" dirty="0">
                          <a:solidFill>
                            <a:schemeClr val="accent2">
                              <a:lumMod val="50000"/>
                            </a:schemeClr>
                          </a:solidFill>
                          <a:latin typeface="BPG Banner Caps" pitchFamily="18" charset="0"/>
                          <a:ea typeface="+mn-ea"/>
                          <a:cs typeface="Arial" panose="020B0604020202020204" pitchFamily="34" charset="0"/>
                        </a:rPr>
                        <a:t>მონაწ. მიიღო</a:t>
                      </a:r>
                    </a:p>
                  </a:txBody>
                  <a:tcPr marL="9525" marR="9525" marT="9525" marB="0" anchor="ctr"/>
                </a:tc>
                <a:tc>
                  <a:txBody>
                    <a:bodyPr/>
                    <a:lstStyle/>
                    <a:p>
                      <a:pPr algn="ctr" fontAlgn="ctr"/>
                      <a:r>
                        <a:rPr lang="ka-GE" sz="1100" b="1" kern="1200" dirty="0">
                          <a:solidFill>
                            <a:schemeClr val="accent2">
                              <a:lumMod val="50000"/>
                            </a:schemeClr>
                          </a:solidFill>
                          <a:latin typeface="BPG Banner Caps" pitchFamily="18" charset="0"/>
                          <a:ea typeface="+mn-ea"/>
                          <a:cs typeface="Arial" panose="020B0604020202020204" pitchFamily="34" charset="0"/>
                        </a:rPr>
                        <a:t>ჩათვლა</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გადაბარ.</a:t>
                      </a:r>
                    </a:p>
                  </a:txBody>
                  <a:tcPr marL="9525" marR="9525" marT="9525"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არჩათვლა</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algn="ctr" fontAlgn="ctr"/>
                      <a:r>
                        <a:rPr lang="ka-GE" sz="1100" b="1" kern="1200" dirty="0">
                          <a:solidFill>
                            <a:schemeClr val="accent2">
                              <a:lumMod val="50000"/>
                            </a:schemeClr>
                          </a:solidFill>
                          <a:latin typeface="BPG Banner Caps" pitchFamily="18" charset="0"/>
                          <a:ea typeface="+mn-ea"/>
                          <a:cs typeface="Arial" panose="020B0604020202020204" pitchFamily="34" charset="0"/>
                        </a:rPr>
                        <a:t>განთავის.</a:t>
                      </a:r>
                    </a:p>
                  </a:txBody>
                  <a:tcPr marL="9525" marR="9525" marT="9525" marB="0" anchor="ctr"/>
                </a:tc>
                <a:tc>
                  <a:txBody>
                    <a:bodyPr/>
                    <a:lstStyle/>
                    <a:p>
                      <a:pPr algn="ctr" fontAlgn="ctr"/>
                      <a:r>
                        <a:rPr lang="ka-GE" sz="1100" b="1" kern="1200" dirty="0">
                          <a:solidFill>
                            <a:schemeClr val="accent2">
                              <a:lumMod val="50000"/>
                            </a:schemeClr>
                          </a:solidFill>
                          <a:latin typeface="BPG Banner Caps" pitchFamily="18" charset="0"/>
                          <a:ea typeface="+mn-ea"/>
                          <a:cs typeface="Arial" panose="020B0604020202020204" pitchFamily="34" charset="0"/>
                        </a:rPr>
                        <a:t>მივლინება</a:t>
                      </a:r>
                    </a:p>
                  </a:txBody>
                  <a:tcPr marL="9525" marR="9525" marT="9525" marB="0" anchor="ctr"/>
                </a:tc>
                <a:tc>
                  <a:txBody>
                    <a:bodyPr/>
                    <a:lstStyle/>
                    <a:p>
                      <a:pPr algn="ctr" fontAlgn="ctr"/>
                      <a:r>
                        <a:rPr lang="ka-GE" sz="1100" b="1" kern="1200" dirty="0">
                          <a:solidFill>
                            <a:schemeClr val="accent2">
                              <a:lumMod val="50000"/>
                            </a:schemeClr>
                          </a:solidFill>
                          <a:latin typeface="BPG Banner Caps" pitchFamily="18" charset="0"/>
                          <a:ea typeface="+mn-ea"/>
                          <a:cs typeface="Arial" panose="020B0604020202020204" pitchFamily="34" charset="0"/>
                        </a:rPr>
                        <a:t>300 ქულა</a:t>
                      </a:r>
                    </a:p>
                  </a:txBody>
                  <a:tcPr marL="9525" marR="9525" marT="9525" marB="0" anchor="ctr"/>
                </a:tc>
              </a:tr>
              <a:tr h="228600">
                <a:tc>
                  <a:txBody>
                    <a:bodyPr/>
                    <a:lstStyle/>
                    <a:p>
                      <a:pPr marL="0" algn="ctr" defTabSz="914400" rtl="0" eaLnBrk="1" fontAlgn="ctr" latinLnBrk="0" hangingPunct="1"/>
                      <a:r>
                        <a:rPr lang="en-US" sz="1100" b="1" kern="1200" dirty="0">
                          <a:solidFill>
                            <a:schemeClr val="accent2">
                              <a:lumMod val="50000"/>
                            </a:schemeClr>
                          </a:solidFill>
                          <a:latin typeface="BPG Banner Caps" pitchFamily="18" charset="0"/>
                          <a:ea typeface="+mn-ea"/>
                          <a:cs typeface="Arial" panose="020B0604020202020204" pitchFamily="34" charset="0"/>
                        </a:rPr>
                        <a:t>1</a:t>
                      </a:r>
                    </a:p>
                  </a:txBody>
                  <a:tcPr marL="9525" marR="9525" marT="9525" marB="0" anchor="ctr"/>
                </a:tc>
                <a:tc>
                  <a:txBody>
                    <a:bodyPr/>
                    <a:lstStyle/>
                    <a:p>
                      <a:pPr algn="l" fontAlgn="ctr"/>
                      <a:r>
                        <a:rPr lang="en-US" sz="1100" b="1" kern="1200" dirty="0">
                          <a:solidFill>
                            <a:schemeClr val="accent2">
                              <a:lumMod val="50000"/>
                            </a:schemeClr>
                          </a:solidFill>
                          <a:latin typeface="BPG Banner Caps" pitchFamily="18" charset="0"/>
                          <a:ea typeface="+mn-ea"/>
                          <a:cs typeface="Arial" panose="020B0604020202020204" pitchFamily="34" charset="0"/>
                        </a:rPr>
                        <a:t>I </a:t>
                      </a:r>
                      <a:r>
                        <a:rPr lang="ka-GE" sz="1100" b="1" kern="1200" dirty="0">
                          <a:solidFill>
                            <a:schemeClr val="accent2">
                              <a:lumMod val="50000"/>
                            </a:schemeClr>
                          </a:solidFill>
                          <a:latin typeface="BPG Banner Caps" pitchFamily="18" charset="0"/>
                          <a:ea typeface="+mn-ea"/>
                          <a:cs typeface="Arial" panose="020B0604020202020204" pitchFamily="34" charset="0"/>
                        </a:rPr>
                        <a:t>კურსი</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70</a:t>
                      </a:r>
                    </a:p>
                  </a:txBody>
                  <a:tcPr marL="9525" marR="9525" marT="9525" marB="0" anchor="ctr"/>
                </a:tc>
                <a:tc>
                  <a:txBody>
                    <a:bodyPr/>
                    <a:lstStyle/>
                    <a:p>
                      <a:pPr algn="ctr" fontAlgn="ctr"/>
                      <a:r>
                        <a:rPr lang="en-US" sz="1100" b="1" kern="1200">
                          <a:solidFill>
                            <a:schemeClr val="accent2">
                              <a:lumMod val="50000"/>
                            </a:schemeClr>
                          </a:solidFill>
                          <a:latin typeface="BPG Banner Caps" pitchFamily="18" charset="0"/>
                          <a:ea typeface="+mn-ea"/>
                          <a:cs typeface="Arial" panose="020B0604020202020204" pitchFamily="34" charset="0"/>
                        </a:rPr>
                        <a:t>70</a:t>
                      </a:r>
                    </a:p>
                  </a:txBody>
                  <a:tcPr marL="9525" marR="9525" marT="9525" marB="0" anchor="ctr"/>
                </a:tc>
                <a:tc>
                  <a:txBody>
                    <a:bodyPr/>
                    <a:lstStyle/>
                    <a:p>
                      <a:pPr algn="ctr" fontAlgn="ctr"/>
                      <a:r>
                        <a:rPr lang="en-US" sz="1100" b="1" kern="1200">
                          <a:solidFill>
                            <a:schemeClr val="accent2">
                              <a:lumMod val="50000"/>
                            </a:schemeClr>
                          </a:solidFill>
                          <a:latin typeface="BPG Banner Caps" pitchFamily="18" charset="0"/>
                          <a:ea typeface="+mn-ea"/>
                          <a:cs typeface="Arial" panose="020B0604020202020204" pitchFamily="34" charset="0"/>
                        </a:rPr>
                        <a:t>68</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2</a:t>
                      </a:r>
                    </a:p>
                  </a:txBody>
                  <a:tcPr marL="9525" marR="9525" marT="9525"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0</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0</a:t>
                      </a:r>
                    </a:p>
                  </a:txBody>
                  <a:tcPr marL="9525" marR="9525" marT="9525" marB="0" anchor="ctr"/>
                </a:tc>
                <a:tc>
                  <a:txBody>
                    <a:bodyPr/>
                    <a:lstStyle/>
                    <a:p>
                      <a:pPr algn="ctr" fontAlgn="ctr"/>
                      <a:r>
                        <a:rPr lang="en-US" sz="1100" b="1" kern="1200">
                          <a:solidFill>
                            <a:schemeClr val="accent2">
                              <a:lumMod val="50000"/>
                            </a:schemeClr>
                          </a:solidFill>
                          <a:latin typeface="BPG Banner Caps" pitchFamily="18" charset="0"/>
                          <a:ea typeface="+mn-ea"/>
                          <a:cs typeface="Arial" panose="020B0604020202020204" pitchFamily="34" charset="0"/>
                        </a:rPr>
                        <a:t>0</a:t>
                      </a:r>
                    </a:p>
                  </a:txBody>
                  <a:tcPr marL="9525" marR="9525" marT="9525" marB="0" anchor="ctr"/>
                </a:tc>
                <a:tc>
                  <a:txBody>
                    <a:bodyPr/>
                    <a:lstStyle/>
                    <a:p>
                      <a:pPr algn="ctr" fontAlgn="ctr"/>
                      <a:r>
                        <a:rPr lang="en-US" sz="1100" b="1" kern="1200">
                          <a:solidFill>
                            <a:schemeClr val="accent2">
                              <a:lumMod val="50000"/>
                            </a:schemeClr>
                          </a:solidFill>
                          <a:latin typeface="BPG Banner Caps" pitchFamily="18" charset="0"/>
                          <a:ea typeface="+mn-ea"/>
                          <a:cs typeface="Arial" panose="020B0604020202020204" pitchFamily="34" charset="0"/>
                        </a:rPr>
                        <a:t>19</a:t>
                      </a:r>
                    </a:p>
                  </a:txBody>
                  <a:tcPr marL="9525" marR="9525" marT="9525" marB="0" anchor="ctr"/>
                </a:tc>
              </a:tr>
              <a:tr h="228600">
                <a:tc>
                  <a:txBody>
                    <a:bodyPr/>
                    <a:lstStyle/>
                    <a:p>
                      <a:pPr marL="0" algn="ctr" defTabSz="914400" rtl="0" eaLnBrk="1" fontAlgn="ctr" latinLnBrk="0" hangingPunct="1"/>
                      <a:r>
                        <a:rPr lang="en-US" sz="1100" b="1" kern="1200" dirty="0">
                          <a:solidFill>
                            <a:schemeClr val="accent2">
                              <a:lumMod val="50000"/>
                            </a:schemeClr>
                          </a:solidFill>
                          <a:latin typeface="BPG Banner Caps" pitchFamily="18" charset="0"/>
                          <a:ea typeface="+mn-ea"/>
                          <a:cs typeface="Arial" panose="020B0604020202020204" pitchFamily="34" charset="0"/>
                        </a:rPr>
                        <a:t>2</a:t>
                      </a:r>
                    </a:p>
                  </a:txBody>
                  <a:tcPr marL="9525" marR="9525" marT="9525" marB="0" anchor="ctr"/>
                </a:tc>
                <a:tc>
                  <a:txBody>
                    <a:bodyPr/>
                    <a:lstStyle/>
                    <a:p>
                      <a:pPr algn="l" fontAlgn="ctr"/>
                      <a:r>
                        <a:rPr lang="en-US" sz="1100" b="1" kern="1200" dirty="0">
                          <a:solidFill>
                            <a:schemeClr val="accent2">
                              <a:lumMod val="50000"/>
                            </a:schemeClr>
                          </a:solidFill>
                          <a:latin typeface="BPG Banner Caps" pitchFamily="18" charset="0"/>
                          <a:ea typeface="+mn-ea"/>
                          <a:cs typeface="Arial" panose="020B0604020202020204" pitchFamily="34" charset="0"/>
                        </a:rPr>
                        <a:t>II </a:t>
                      </a:r>
                      <a:r>
                        <a:rPr lang="ka-GE" sz="1100" b="1" kern="1200" dirty="0">
                          <a:solidFill>
                            <a:schemeClr val="accent2">
                              <a:lumMod val="50000"/>
                            </a:schemeClr>
                          </a:solidFill>
                          <a:latin typeface="BPG Banner Caps" pitchFamily="18" charset="0"/>
                          <a:ea typeface="+mn-ea"/>
                          <a:cs typeface="Arial" panose="020B0604020202020204" pitchFamily="34" charset="0"/>
                        </a:rPr>
                        <a:t>კურსი</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49</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47</a:t>
                      </a:r>
                    </a:p>
                  </a:txBody>
                  <a:tcPr marL="9525" marR="9525" marT="9525" marB="0" anchor="ctr"/>
                </a:tc>
                <a:tc>
                  <a:txBody>
                    <a:bodyPr/>
                    <a:lstStyle/>
                    <a:p>
                      <a:pPr algn="ctr" fontAlgn="ctr"/>
                      <a:r>
                        <a:rPr lang="en-US" sz="1100" b="1" kern="1200">
                          <a:solidFill>
                            <a:schemeClr val="accent2">
                              <a:lumMod val="50000"/>
                            </a:schemeClr>
                          </a:solidFill>
                          <a:latin typeface="BPG Banner Caps" pitchFamily="18" charset="0"/>
                          <a:ea typeface="+mn-ea"/>
                          <a:cs typeface="Arial" panose="020B0604020202020204" pitchFamily="34" charset="0"/>
                        </a:rPr>
                        <a:t>44</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3</a:t>
                      </a:r>
                    </a:p>
                  </a:txBody>
                  <a:tcPr marL="9525" marR="9525" marT="9525"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0</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2</a:t>
                      </a:r>
                    </a:p>
                  </a:txBody>
                  <a:tcPr marL="9525" marR="9525" marT="9525" marB="0" anchor="ctr"/>
                </a:tc>
                <a:tc>
                  <a:txBody>
                    <a:bodyPr/>
                    <a:lstStyle/>
                    <a:p>
                      <a:pPr algn="ctr" fontAlgn="ctr"/>
                      <a:r>
                        <a:rPr lang="en-US" sz="1100" b="1" kern="1200">
                          <a:solidFill>
                            <a:schemeClr val="accent2">
                              <a:lumMod val="50000"/>
                            </a:schemeClr>
                          </a:solidFill>
                          <a:latin typeface="BPG Banner Caps" pitchFamily="18" charset="0"/>
                          <a:ea typeface="+mn-ea"/>
                          <a:cs typeface="Arial" panose="020B0604020202020204" pitchFamily="34" charset="0"/>
                        </a:rPr>
                        <a:t>0</a:t>
                      </a:r>
                    </a:p>
                  </a:txBody>
                  <a:tcPr marL="9525" marR="9525" marT="9525" marB="0" anchor="ctr"/>
                </a:tc>
                <a:tc>
                  <a:txBody>
                    <a:bodyPr/>
                    <a:lstStyle/>
                    <a:p>
                      <a:pPr algn="ctr" fontAlgn="ctr"/>
                      <a:r>
                        <a:rPr lang="en-US" sz="1100" b="1" kern="1200">
                          <a:solidFill>
                            <a:schemeClr val="accent2">
                              <a:lumMod val="50000"/>
                            </a:schemeClr>
                          </a:solidFill>
                          <a:latin typeface="BPG Banner Caps" pitchFamily="18" charset="0"/>
                          <a:ea typeface="+mn-ea"/>
                          <a:cs typeface="Arial" panose="020B0604020202020204" pitchFamily="34" charset="0"/>
                        </a:rPr>
                        <a:t>13</a:t>
                      </a:r>
                    </a:p>
                  </a:txBody>
                  <a:tcPr marL="9525" marR="9525" marT="9525" marB="0" anchor="ctr"/>
                </a:tc>
              </a:tr>
              <a:tr h="228600">
                <a:tc>
                  <a:txBody>
                    <a:bodyPr/>
                    <a:lstStyle/>
                    <a:p>
                      <a:pPr marL="0" algn="ctr" defTabSz="914400" rtl="0" eaLnBrk="1" fontAlgn="ctr" latinLnBrk="0" hangingPunct="1"/>
                      <a:r>
                        <a:rPr lang="en-US" sz="1100" b="1" kern="1200" dirty="0">
                          <a:solidFill>
                            <a:schemeClr val="accent2">
                              <a:lumMod val="50000"/>
                            </a:schemeClr>
                          </a:solidFill>
                          <a:latin typeface="BPG Banner Caps" pitchFamily="18" charset="0"/>
                          <a:ea typeface="+mn-ea"/>
                          <a:cs typeface="Arial" panose="020B0604020202020204" pitchFamily="34" charset="0"/>
                        </a:rPr>
                        <a:t>3</a:t>
                      </a:r>
                    </a:p>
                  </a:txBody>
                  <a:tcPr marL="9525" marR="9525" marT="9525" marB="0" anchor="ctr"/>
                </a:tc>
                <a:tc>
                  <a:txBody>
                    <a:bodyPr/>
                    <a:lstStyle/>
                    <a:p>
                      <a:pPr algn="l" fontAlgn="ctr"/>
                      <a:r>
                        <a:rPr lang="en-US" sz="1100" b="1" kern="1200" dirty="0">
                          <a:solidFill>
                            <a:schemeClr val="accent2">
                              <a:lumMod val="50000"/>
                            </a:schemeClr>
                          </a:solidFill>
                          <a:latin typeface="BPG Banner Caps" pitchFamily="18" charset="0"/>
                          <a:ea typeface="+mn-ea"/>
                          <a:cs typeface="Arial" panose="020B0604020202020204" pitchFamily="34" charset="0"/>
                        </a:rPr>
                        <a:t>III </a:t>
                      </a:r>
                      <a:r>
                        <a:rPr lang="ka-GE" sz="1100" b="1" kern="1200" dirty="0">
                          <a:solidFill>
                            <a:schemeClr val="accent2">
                              <a:lumMod val="50000"/>
                            </a:schemeClr>
                          </a:solidFill>
                          <a:latin typeface="BPG Banner Caps" pitchFamily="18" charset="0"/>
                          <a:ea typeface="+mn-ea"/>
                          <a:cs typeface="Arial" panose="020B0604020202020204" pitchFamily="34" charset="0"/>
                        </a:rPr>
                        <a:t>კურსი</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77</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75</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73</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2</a:t>
                      </a:r>
                    </a:p>
                  </a:txBody>
                  <a:tcPr marL="9525" marR="9525" marT="9525"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0</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2</a:t>
                      </a:r>
                    </a:p>
                  </a:txBody>
                  <a:tcPr marL="9525" marR="9525" marT="9525" marB="0" anchor="ctr"/>
                </a:tc>
                <a:tc>
                  <a:txBody>
                    <a:bodyPr/>
                    <a:lstStyle/>
                    <a:p>
                      <a:pPr algn="ctr" fontAlgn="ctr"/>
                      <a:r>
                        <a:rPr lang="en-US" sz="1100" b="1" kern="1200">
                          <a:solidFill>
                            <a:schemeClr val="accent2">
                              <a:lumMod val="50000"/>
                            </a:schemeClr>
                          </a:solidFill>
                          <a:latin typeface="BPG Banner Caps" pitchFamily="18" charset="0"/>
                          <a:ea typeface="+mn-ea"/>
                          <a:cs typeface="Arial" panose="020B0604020202020204" pitchFamily="34" charset="0"/>
                        </a:rPr>
                        <a:t>0</a:t>
                      </a:r>
                    </a:p>
                  </a:txBody>
                  <a:tcPr marL="9525" marR="9525" marT="9525" marB="0" anchor="ctr"/>
                </a:tc>
                <a:tc>
                  <a:txBody>
                    <a:bodyPr/>
                    <a:lstStyle/>
                    <a:p>
                      <a:pPr algn="ctr" fontAlgn="ctr"/>
                      <a:r>
                        <a:rPr lang="en-US" sz="1100" b="1" kern="1200">
                          <a:solidFill>
                            <a:schemeClr val="accent2">
                              <a:lumMod val="50000"/>
                            </a:schemeClr>
                          </a:solidFill>
                          <a:latin typeface="BPG Banner Caps" pitchFamily="18" charset="0"/>
                          <a:ea typeface="+mn-ea"/>
                          <a:cs typeface="Arial" panose="020B0604020202020204" pitchFamily="34" charset="0"/>
                        </a:rPr>
                        <a:t>11</a:t>
                      </a:r>
                    </a:p>
                  </a:txBody>
                  <a:tcPr marL="9525" marR="9525" marT="9525" marB="0" anchor="ctr"/>
                </a:tc>
              </a:tr>
              <a:tr h="228600">
                <a:tc>
                  <a:txBody>
                    <a:bodyPr/>
                    <a:lstStyle/>
                    <a:p>
                      <a:pPr marL="0" algn="ctr" defTabSz="914400" rtl="0" eaLnBrk="1" fontAlgn="ctr" latinLnBrk="0" hangingPunct="1"/>
                      <a:r>
                        <a:rPr lang="en-US" sz="1100" b="1" kern="1200" dirty="0">
                          <a:solidFill>
                            <a:schemeClr val="accent2">
                              <a:lumMod val="50000"/>
                            </a:schemeClr>
                          </a:solidFill>
                          <a:latin typeface="BPG Banner Caps" pitchFamily="18" charset="0"/>
                          <a:ea typeface="+mn-ea"/>
                          <a:cs typeface="Arial" panose="020B0604020202020204" pitchFamily="34" charset="0"/>
                        </a:rPr>
                        <a:t>4</a:t>
                      </a:r>
                    </a:p>
                  </a:txBody>
                  <a:tcPr marL="9525" marR="9525" marT="9525" marB="0" anchor="ctr"/>
                </a:tc>
                <a:tc>
                  <a:txBody>
                    <a:bodyPr/>
                    <a:lstStyle/>
                    <a:p>
                      <a:pPr algn="l" fontAlgn="ctr"/>
                      <a:r>
                        <a:rPr lang="en-US" sz="1100" b="1" kern="1200">
                          <a:solidFill>
                            <a:schemeClr val="accent2">
                              <a:lumMod val="50000"/>
                            </a:schemeClr>
                          </a:solidFill>
                          <a:latin typeface="BPG Banner Caps" pitchFamily="18" charset="0"/>
                          <a:ea typeface="+mn-ea"/>
                          <a:cs typeface="Arial" panose="020B0604020202020204" pitchFamily="34" charset="0"/>
                        </a:rPr>
                        <a:t>IV </a:t>
                      </a:r>
                      <a:r>
                        <a:rPr lang="ka-GE" sz="1100" b="1" kern="1200">
                          <a:solidFill>
                            <a:schemeClr val="accent2">
                              <a:lumMod val="50000"/>
                            </a:schemeClr>
                          </a:solidFill>
                          <a:latin typeface="BPG Banner Caps" pitchFamily="18" charset="0"/>
                          <a:ea typeface="+mn-ea"/>
                          <a:cs typeface="Arial" panose="020B0604020202020204" pitchFamily="34" charset="0"/>
                        </a:rPr>
                        <a:t>კურსი</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74</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70</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68</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2</a:t>
                      </a:r>
                    </a:p>
                  </a:txBody>
                  <a:tcPr marL="9525" marR="9525" marT="9525"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0</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4</a:t>
                      </a:r>
                    </a:p>
                  </a:txBody>
                  <a:tcPr marL="9525" marR="9525" marT="9525" marB="0" anchor="ctr"/>
                </a:tc>
                <a:tc>
                  <a:txBody>
                    <a:bodyPr/>
                    <a:lstStyle/>
                    <a:p>
                      <a:pPr algn="ctr" fontAlgn="ctr"/>
                      <a:r>
                        <a:rPr lang="en-US" sz="1100" b="1" kern="1200">
                          <a:solidFill>
                            <a:schemeClr val="accent2">
                              <a:lumMod val="50000"/>
                            </a:schemeClr>
                          </a:solidFill>
                          <a:latin typeface="BPG Banner Caps" pitchFamily="18" charset="0"/>
                          <a:ea typeface="+mn-ea"/>
                          <a:cs typeface="Arial" panose="020B0604020202020204" pitchFamily="34" charset="0"/>
                        </a:rPr>
                        <a:t>0</a:t>
                      </a:r>
                    </a:p>
                  </a:txBody>
                  <a:tcPr marL="9525" marR="9525" marT="9525" marB="0" anchor="ctr"/>
                </a:tc>
                <a:tc>
                  <a:txBody>
                    <a:bodyPr/>
                    <a:lstStyle/>
                    <a:p>
                      <a:pPr algn="ctr" fontAlgn="ctr"/>
                      <a:r>
                        <a:rPr lang="en-US" sz="1100" b="1" kern="1200">
                          <a:solidFill>
                            <a:schemeClr val="accent2">
                              <a:lumMod val="50000"/>
                            </a:schemeClr>
                          </a:solidFill>
                          <a:latin typeface="BPG Banner Caps" pitchFamily="18" charset="0"/>
                          <a:ea typeface="+mn-ea"/>
                          <a:cs typeface="Arial" panose="020B0604020202020204" pitchFamily="34" charset="0"/>
                        </a:rPr>
                        <a:t>6</a:t>
                      </a:r>
                    </a:p>
                  </a:txBody>
                  <a:tcPr marL="9525" marR="9525" marT="9525" marB="0" anchor="ctr"/>
                </a:tc>
              </a:tr>
              <a:tr h="228600">
                <a:tc>
                  <a:txBody>
                    <a:bodyPr/>
                    <a:lstStyle/>
                    <a:p>
                      <a:pPr marL="0" algn="ctr" defTabSz="914400" rtl="0" eaLnBrk="1" fontAlgn="ctr" latinLnBrk="0" hangingPunct="1"/>
                      <a:r>
                        <a:rPr lang="en-US" sz="1100" b="1" kern="1200" dirty="0">
                          <a:solidFill>
                            <a:schemeClr val="accent2">
                              <a:lumMod val="50000"/>
                            </a:schemeClr>
                          </a:solidFill>
                          <a:latin typeface="BPG Banner Caps" pitchFamily="18" charset="0"/>
                          <a:ea typeface="+mn-ea"/>
                          <a:cs typeface="Arial" panose="020B0604020202020204" pitchFamily="34" charset="0"/>
                        </a:rPr>
                        <a:t>5</a:t>
                      </a:r>
                    </a:p>
                  </a:txBody>
                  <a:tcPr marL="9525" marR="9525" marT="9525" marB="0" anchor="ctr"/>
                </a:tc>
                <a:tc>
                  <a:txBody>
                    <a:bodyPr/>
                    <a:lstStyle/>
                    <a:p>
                      <a:pPr algn="l"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საკანდიდატო კურსი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20</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16</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16</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0</a:t>
                      </a:r>
                    </a:p>
                  </a:txBody>
                  <a:tcPr marL="9525" marR="9525" marT="9525"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0</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4</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0</a:t>
                      </a:r>
                    </a:p>
                  </a:txBody>
                  <a:tcPr marL="9525" marR="9525" marT="9525" marB="0" anchor="ctr"/>
                </a:tc>
                <a:tc>
                  <a:txBody>
                    <a:bodyPr/>
                    <a:lstStyle/>
                    <a:p>
                      <a:pPr algn="ctr" fontAlgn="ctr"/>
                      <a:r>
                        <a:rPr lang="en-US" sz="1100" b="1" kern="1200">
                          <a:solidFill>
                            <a:schemeClr val="accent2">
                              <a:lumMod val="50000"/>
                            </a:schemeClr>
                          </a:solidFill>
                          <a:latin typeface="BPG Banner Caps" pitchFamily="18" charset="0"/>
                          <a:ea typeface="+mn-ea"/>
                          <a:cs typeface="Arial" panose="020B0604020202020204" pitchFamily="34" charset="0"/>
                        </a:rPr>
                        <a:t>1</a:t>
                      </a:r>
                    </a:p>
                  </a:txBody>
                  <a:tcPr marL="9525" marR="9525" marT="9525" marB="0" anchor="ctr"/>
                </a:tc>
              </a:tr>
              <a:tr h="228600">
                <a:tc>
                  <a:txBody>
                    <a:bodyPr/>
                    <a:lstStyle/>
                    <a:p>
                      <a:pPr marL="0" algn="ctr" defTabSz="914400" rtl="0" eaLnBrk="1" fontAlgn="ctr" latinLnBrk="0" hangingPunct="1"/>
                      <a:r>
                        <a:rPr lang="en-US" sz="1100" b="1" kern="1200" dirty="0">
                          <a:solidFill>
                            <a:schemeClr val="accent2">
                              <a:lumMod val="50000"/>
                            </a:schemeClr>
                          </a:solidFill>
                          <a:latin typeface="BPG Banner Caps" pitchFamily="18" charset="0"/>
                          <a:ea typeface="+mn-ea"/>
                          <a:cs typeface="Arial" panose="020B0604020202020204" pitchFamily="34" charset="0"/>
                        </a:rPr>
                        <a:t>6</a:t>
                      </a:r>
                    </a:p>
                  </a:txBody>
                  <a:tcPr marL="9525" marR="9525" marT="9525" marB="0" anchor="ctr"/>
                </a:tc>
                <a:tc>
                  <a:txBody>
                    <a:bodyPr/>
                    <a:lstStyle/>
                    <a:p>
                      <a:pPr algn="l"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ხელ-ლი პირები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53</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42</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39</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3</a:t>
                      </a:r>
                    </a:p>
                  </a:txBody>
                  <a:tcPr marL="9525" marR="9525" marT="9525"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0</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5</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5</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4</a:t>
                      </a:r>
                    </a:p>
                  </a:txBody>
                  <a:tcPr marL="9525" marR="9525" marT="9525" marB="0" anchor="ctr"/>
                </a:tc>
              </a:tr>
              <a:tr h="228600">
                <a:tc gridSpan="2">
                  <a:txBody>
                    <a:bodyPr/>
                    <a:lstStyle/>
                    <a:p>
                      <a:pPr marL="0" algn="ctr" defTabSz="914400" rtl="0" eaLnBrk="1" fontAlgn="ctr" latinLnBrk="0" hangingPunct="1"/>
                      <a:r>
                        <a:rPr lang="ka-GE" sz="1100" b="1" kern="1200" dirty="0" smtClean="0">
                          <a:solidFill>
                            <a:schemeClr val="accent2">
                              <a:lumMod val="50000"/>
                            </a:schemeClr>
                          </a:solidFill>
                          <a:latin typeface="BPG Banner Caps" pitchFamily="18" charset="0"/>
                          <a:ea typeface="+mn-ea"/>
                          <a:cs typeface="Arial" panose="020B0604020202020204" pitchFamily="34" charset="0"/>
                        </a:rPr>
                        <a:t>სულ </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hMerge="1">
                  <a:txBody>
                    <a:bodyPr/>
                    <a:lstStyle/>
                    <a:p>
                      <a:pPr algn="l" fontAlgn="ctr"/>
                      <a:endParaRPr lang="ka-GE" sz="1100" b="0" i="0" u="none" strike="noStrike" dirty="0">
                        <a:solidFill>
                          <a:srgbClr val="000000"/>
                        </a:solidFill>
                        <a:effectLst/>
                        <a:latin typeface="Sylfaen"/>
                      </a:endParaRP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343</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320</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308</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12</a:t>
                      </a:r>
                    </a:p>
                  </a:txBody>
                  <a:tcPr marL="9525" marR="9525" marT="9525" marB="0" anchor="ctr"/>
                </a:tc>
                <a:tc>
                  <a:txBody>
                    <a:bodyPr/>
                    <a:lstStyle/>
                    <a:p>
                      <a:pPr algn="ctr" fontAlgn="ctr"/>
                      <a:r>
                        <a:rPr lang="ka-GE" sz="1100" b="1" kern="1200" dirty="0" smtClean="0">
                          <a:solidFill>
                            <a:schemeClr val="accent2">
                              <a:lumMod val="50000"/>
                            </a:schemeClr>
                          </a:solidFill>
                          <a:latin typeface="BPG Banner Caps" pitchFamily="18" charset="0"/>
                          <a:ea typeface="+mn-ea"/>
                          <a:cs typeface="Arial" panose="020B0604020202020204" pitchFamily="34" charset="0"/>
                        </a:rPr>
                        <a:t>0</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17</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5</a:t>
                      </a:r>
                    </a:p>
                  </a:txBody>
                  <a:tcPr marL="9525" marR="9525" marT="9525" marB="0" anchor="ctr"/>
                </a:tc>
                <a:tc>
                  <a:txBody>
                    <a:bodyPr/>
                    <a:lstStyle/>
                    <a:p>
                      <a:pPr algn="ctr" fontAlgn="ctr"/>
                      <a:r>
                        <a:rPr lang="en-US" sz="1100" b="1" kern="1200" dirty="0">
                          <a:solidFill>
                            <a:schemeClr val="accent2">
                              <a:lumMod val="50000"/>
                            </a:schemeClr>
                          </a:solidFill>
                          <a:latin typeface="BPG Banner Caps" pitchFamily="18" charset="0"/>
                          <a:ea typeface="+mn-ea"/>
                          <a:cs typeface="Arial" panose="020B0604020202020204" pitchFamily="34" charset="0"/>
                        </a:rPr>
                        <a:t>54</a:t>
                      </a:r>
                    </a:p>
                  </a:txBody>
                  <a:tcPr marL="9525" marR="9525" marT="9525" marB="0" anchor="ctr"/>
                </a:tc>
              </a:tr>
            </a:tbl>
          </a:graphicData>
        </a:graphic>
      </p:graphicFrame>
      <p:sp>
        <p:nvSpPr>
          <p:cNvPr id="14" name="Rectangle 13"/>
          <p:cNvSpPr/>
          <p:nvPr/>
        </p:nvSpPr>
        <p:spPr>
          <a:xfrm>
            <a:off x="557290" y="4142601"/>
            <a:ext cx="1296702" cy="276999"/>
          </a:xfrm>
          <a:prstGeom prst="rect">
            <a:avLst/>
          </a:prstGeom>
        </p:spPr>
        <p:txBody>
          <a:bodyPr wrap="none">
            <a:spAutoFit/>
          </a:bodyPr>
          <a:lstStyle/>
          <a:p>
            <a:pPr algn="just">
              <a:spcBef>
                <a:spcPts val="300"/>
              </a:spcBef>
              <a:buFont typeface="Arial" pitchFamily="34" charset="0"/>
              <a:buChar char="•"/>
            </a:pPr>
            <a:r>
              <a:rPr lang="ka-GE" altLang="ru-RU" sz="1200" b="1" dirty="0">
                <a:solidFill>
                  <a:schemeClr val="accent2">
                    <a:lumMod val="50000"/>
                  </a:schemeClr>
                </a:solidFill>
                <a:latin typeface="BPG Banner Caps" pitchFamily="18" charset="0"/>
                <a:cs typeface="Arial" panose="020B0604020202020204" pitchFamily="34" charset="0"/>
              </a:rPr>
              <a:t>   04/11-04/12/19</a:t>
            </a:r>
          </a:p>
        </p:txBody>
      </p:sp>
      <p:graphicFrame>
        <p:nvGraphicFramePr>
          <p:cNvPr id="15" name="Table 14"/>
          <p:cNvGraphicFramePr>
            <a:graphicFrameLocks noGrp="1"/>
          </p:cNvGraphicFramePr>
          <p:nvPr>
            <p:extLst/>
          </p:nvPr>
        </p:nvGraphicFramePr>
        <p:xfrm>
          <a:off x="112488" y="4648200"/>
          <a:ext cx="8991598" cy="1828800"/>
        </p:xfrm>
        <a:graphic>
          <a:graphicData uri="http://schemas.openxmlformats.org/drawingml/2006/table">
            <a:tbl>
              <a:tblPr>
                <a:tableStyleId>{5C22544A-7EE6-4342-B048-85BDC9FD1C3A}</a:tableStyleId>
              </a:tblPr>
              <a:tblGrid>
                <a:gridCol w="355111"/>
                <a:gridCol w="1666001"/>
                <a:gridCol w="914400"/>
                <a:gridCol w="969736"/>
                <a:gridCol w="847725"/>
                <a:gridCol w="847725"/>
                <a:gridCol w="847725"/>
                <a:gridCol w="847725"/>
                <a:gridCol w="847725"/>
                <a:gridCol w="847725"/>
              </a:tblGrid>
              <a:tr h="228600">
                <a:tc>
                  <a:txBody>
                    <a:bodyPr/>
                    <a:lstStyle/>
                    <a:p>
                      <a:pPr marL="0" algn="ctr" defTabSz="914400" rtl="0" eaLnBrk="1" fontAlgn="ctr" latinLnBrk="0" hangingPunct="1"/>
                      <a:r>
                        <a:rPr lang="en-US" sz="1100" b="1" kern="1200" dirty="0">
                          <a:solidFill>
                            <a:schemeClr val="accent2">
                              <a:lumMod val="50000"/>
                            </a:schemeClr>
                          </a:solidFill>
                          <a:latin typeface="BPG Banner Caps" pitchFamily="18" charset="0"/>
                          <a:ea typeface="+mn-ea"/>
                          <a:cs typeface="Arial" panose="020B0604020202020204" pitchFamily="34" charset="0"/>
                        </a:rPr>
                        <a:t>N</a:t>
                      </a:r>
                    </a:p>
                  </a:txBody>
                  <a:tcPr marL="9525" marR="9525" marT="9525" marB="0" anchor="ctr"/>
                </a:tc>
                <a:tc>
                  <a:txBody>
                    <a:bodyPr/>
                    <a:lstStyle/>
                    <a:p>
                      <a:pPr marL="0" algn="ctr" defTabSz="914400" rtl="0" eaLnBrk="1" fontAlgn="ctr" latinLnBrk="0" hangingPunct="1"/>
                      <a:r>
                        <a:rPr lang="ka-GE" sz="1100" b="1" kern="1200" dirty="0">
                          <a:solidFill>
                            <a:schemeClr val="accent2">
                              <a:lumMod val="50000"/>
                            </a:schemeClr>
                          </a:solidFill>
                          <a:latin typeface="BPG Banner Caps" pitchFamily="18" charset="0"/>
                          <a:ea typeface="+mn-ea"/>
                          <a:cs typeface="Arial" panose="020B0604020202020204" pitchFamily="34" charset="0"/>
                        </a:rPr>
                        <a:t>ქვედანაყ.</a:t>
                      </a:r>
                    </a:p>
                  </a:txBody>
                  <a:tcPr marL="9525" marR="9525" marT="9525" marB="0" anchor="ctr"/>
                </a:tc>
                <a:tc>
                  <a:txBody>
                    <a:bodyPr/>
                    <a:lstStyle/>
                    <a:p>
                      <a:pPr marL="0" algn="ctr" defTabSz="914400" rtl="0" eaLnBrk="1" fontAlgn="ctr" latinLnBrk="0" hangingPunct="1"/>
                      <a:r>
                        <a:rPr lang="ka-GE" sz="1100" b="1" kern="1200" dirty="0">
                          <a:solidFill>
                            <a:schemeClr val="accent2">
                              <a:lumMod val="50000"/>
                            </a:schemeClr>
                          </a:solidFill>
                          <a:latin typeface="BPG Banner Caps" pitchFamily="18" charset="0"/>
                          <a:ea typeface="+mn-ea"/>
                          <a:cs typeface="Arial" panose="020B0604020202020204" pitchFamily="34" charset="0"/>
                        </a:rPr>
                        <a:t>სიით</a:t>
                      </a:r>
                    </a:p>
                  </a:txBody>
                  <a:tcPr marL="9525" marR="9525" marT="9525" marB="0" anchor="ctr"/>
                </a:tc>
                <a:tc>
                  <a:txBody>
                    <a:bodyPr/>
                    <a:lstStyle/>
                    <a:p>
                      <a:pPr marL="0" algn="ctr" defTabSz="914400" rtl="0" eaLnBrk="1" fontAlgn="ctr" latinLnBrk="0" hangingPunct="1"/>
                      <a:r>
                        <a:rPr lang="ka-GE" sz="1100" b="1" kern="1200" dirty="0">
                          <a:solidFill>
                            <a:schemeClr val="accent2">
                              <a:lumMod val="50000"/>
                            </a:schemeClr>
                          </a:solidFill>
                          <a:latin typeface="BPG Banner Caps" pitchFamily="18" charset="0"/>
                          <a:ea typeface="+mn-ea"/>
                          <a:cs typeface="Arial" panose="020B0604020202020204" pitchFamily="34" charset="0"/>
                        </a:rPr>
                        <a:t>მონაწ. მიიღო</a:t>
                      </a:r>
                    </a:p>
                  </a:txBody>
                  <a:tcPr marL="9525" marR="9525" marT="9525" marB="0" anchor="ctr"/>
                </a:tc>
                <a:tc>
                  <a:txBody>
                    <a:bodyPr/>
                    <a:lstStyle/>
                    <a:p>
                      <a:pPr marL="0" algn="ctr" defTabSz="914400" rtl="0" eaLnBrk="1" fontAlgn="ctr" latinLnBrk="0" hangingPunct="1"/>
                      <a:r>
                        <a:rPr lang="ka-GE" sz="1100" b="1" kern="1200" dirty="0">
                          <a:solidFill>
                            <a:schemeClr val="accent2">
                              <a:lumMod val="50000"/>
                            </a:schemeClr>
                          </a:solidFill>
                          <a:latin typeface="BPG Banner Caps" pitchFamily="18" charset="0"/>
                          <a:ea typeface="+mn-ea"/>
                          <a:cs typeface="Arial" panose="020B0604020202020204" pitchFamily="34" charset="0"/>
                        </a:rPr>
                        <a:t>ჩათვლა</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ka-GE" sz="1100" b="1" kern="1200" dirty="0" smtClean="0">
                          <a:solidFill>
                            <a:schemeClr val="accent2">
                              <a:lumMod val="50000"/>
                            </a:schemeClr>
                          </a:solidFill>
                          <a:latin typeface="BPG Banner Caps" pitchFamily="18" charset="0"/>
                          <a:ea typeface="+mn-ea"/>
                          <a:cs typeface="Arial" panose="020B0604020202020204" pitchFamily="34" charset="0"/>
                        </a:rPr>
                        <a:t>გადაბარ.</a:t>
                      </a:r>
                    </a:p>
                  </a:txBody>
                  <a:tcPr marL="9525" marR="9525" marT="9525" marB="0" anchor="ctr"/>
                </a:tc>
                <a:tc>
                  <a:txBody>
                    <a:bodyPr/>
                    <a:lstStyle/>
                    <a:p>
                      <a:pPr marL="0" algn="ctr" defTabSz="914400" rtl="0" eaLnBrk="1" fontAlgn="ctr" latinLnBrk="0" hangingPunct="1"/>
                      <a:r>
                        <a:rPr lang="ka-GE" sz="1100" b="1" kern="1200" dirty="0" smtClean="0">
                          <a:solidFill>
                            <a:schemeClr val="accent2">
                              <a:lumMod val="50000"/>
                            </a:schemeClr>
                          </a:solidFill>
                          <a:latin typeface="BPG Banner Caps" pitchFamily="18" charset="0"/>
                          <a:ea typeface="+mn-ea"/>
                          <a:cs typeface="Arial" panose="020B0604020202020204" pitchFamily="34" charset="0"/>
                        </a:rPr>
                        <a:t>არჩათვლა</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ka-GE" sz="1100" b="1" kern="1200" dirty="0">
                          <a:solidFill>
                            <a:schemeClr val="accent2">
                              <a:lumMod val="50000"/>
                            </a:schemeClr>
                          </a:solidFill>
                          <a:latin typeface="BPG Banner Caps" pitchFamily="18" charset="0"/>
                          <a:ea typeface="+mn-ea"/>
                          <a:cs typeface="Arial" panose="020B0604020202020204" pitchFamily="34" charset="0"/>
                        </a:rPr>
                        <a:t>განთავის.</a:t>
                      </a:r>
                    </a:p>
                  </a:txBody>
                  <a:tcPr marL="9525" marR="9525" marT="9525" marB="0" anchor="ctr"/>
                </a:tc>
                <a:tc>
                  <a:txBody>
                    <a:bodyPr/>
                    <a:lstStyle/>
                    <a:p>
                      <a:pPr marL="0" algn="ctr" defTabSz="914400" rtl="0" eaLnBrk="1" fontAlgn="ctr" latinLnBrk="0" hangingPunct="1"/>
                      <a:r>
                        <a:rPr lang="ka-GE" sz="1100" b="1" kern="1200" dirty="0">
                          <a:solidFill>
                            <a:schemeClr val="accent2">
                              <a:lumMod val="50000"/>
                            </a:schemeClr>
                          </a:solidFill>
                          <a:latin typeface="BPG Banner Caps" pitchFamily="18" charset="0"/>
                          <a:ea typeface="+mn-ea"/>
                          <a:cs typeface="Arial" panose="020B0604020202020204" pitchFamily="34" charset="0"/>
                        </a:rPr>
                        <a:t>მივლინება</a:t>
                      </a:r>
                    </a:p>
                  </a:txBody>
                  <a:tcPr marL="9525" marR="9525" marT="9525" marB="0" anchor="ctr"/>
                </a:tc>
                <a:tc>
                  <a:txBody>
                    <a:bodyPr/>
                    <a:lstStyle/>
                    <a:p>
                      <a:pPr marL="0" algn="ctr" defTabSz="914400" rtl="0" eaLnBrk="1" fontAlgn="ctr" latinLnBrk="0" hangingPunct="1"/>
                      <a:r>
                        <a:rPr lang="ka-GE" sz="1100" b="1" kern="1200" dirty="0">
                          <a:solidFill>
                            <a:schemeClr val="accent2">
                              <a:lumMod val="50000"/>
                            </a:schemeClr>
                          </a:solidFill>
                          <a:latin typeface="BPG Banner Caps" pitchFamily="18" charset="0"/>
                          <a:ea typeface="+mn-ea"/>
                          <a:cs typeface="Arial" panose="020B0604020202020204" pitchFamily="34" charset="0"/>
                        </a:rPr>
                        <a:t>300 ქულა</a:t>
                      </a:r>
                    </a:p>
                  </a:txBody>
                  <a:tcPr marL="9525" marR="9525" marT="9525" marB="0" anchor="ctr"/>
                </a:tc>
              </a:tr>
              <a:tr h="228600">
                <a:tc>
                  <a:txBody>
                    <a:bodyPr/>
                    <a:lstStyle/>
                    <a:p>
                      <a:pPr marL="0" algn="ctr" defTabSz="914400" rtl="0" eaLnBrk="1" fontAlgn="ctr" latinLnBrk="0" hangingPunct="1"/>
                      <a:r>
                        <a:rPr lang="en-US" sz="1100" b="1" kern="1200" dirty="0">
                          <a:solidFill>
                            <a:schemeClr val="accent2">
                              <a:lumMod val="50000"/>
                            </a:schemeClr>
                          </a:solidFill>
                          <a:latin typeface="BPG Banner Caps" pitchFamily="18" charset="0"/>
                          <a:ea typeface="+mn-ea"/>
                          <a:cs typeface="Arial" panose="020B0604020202020204" pitchFamily="34" charset="0"/>
                        </a:rPr>
                        <a:t>1</a:t>
                      </a:r>
                    </a:p>
                  </a:txBody>
                  <a:tcPr marL="9525" marR="9525" marT="9525" marB="0" anchor="ctr"/>
                </a:tc>
                <a:tc>
                  <a:txBody>
                    <a:bodyPr/>
                    <a:lstStyle/>
                    <a:p>
                      <a:pPr marL="0" algn="ctr" defTabSz="914400" rtl="0" eaLnBrk="1" fontAlgn="ctr" latinLnBrk="0" hangingPunct="1"/>
                      <a:r>
                        <a:rPr lang="en-US" sz="1100" b="1" kern="1200" dirty="0">
                          <a:solidFill>
                            <a:schemeClr val="accent2">
                              <a:lumMod val="50000"/>
                            </a:schemeClr>
                          </a:solidFill>
                          <a:latin typeface="BPG Banner Caps" pitchFamily="18" charset="0"/>
                          <a:ea typeface="+mn-ea"/>
                          <a:cs typeface="Arial" panose="020B0604020202020204" pitchFamily="34" charset="0"/>
                        </a:rPr>
                        <a:t>I </a:t>
                      </a:r>
                      <a:r>
                        <a:rPr lang="ka-GE" sz="1100" b="1" kern="1200" dirty="0">
                          <a:solidFill>
                            <a:schemeClr val="accent2">
                              <a:lumMod val="50000"/>
                            </a:schemeClr>
                          </a:solidFill>
                          <a:latin typeface="BPG Banner Caps" pitchFamily="18" charset="0"/>
                          <a:ea typeface="+mn-ea"/>
                          <a:cs typeface="Arial" panose="020B0604020202020204" pitchFamily="34" charset="0"/>
                        </a:rPr>
                        <a:t>კურსი</a:t>
                      </a: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87</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85</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78</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7</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2</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0</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2</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r>
              <a:tr h="228600">
                <a:tc>
                  <a:txBody>
                    <a:bodyPr/>
                    <a:lstStyle/>
                    <a:p>
                      <a:pPr marL="0" algn="ctr" defTabSz="914400" rtl="0" eaLnBrk="1" fontAlgn="ctr" latinLnBrk="0" hangingPunct="1"/>
                      <a:r>
                        <a:rPr lang="en-US" sz="1100" b="1" kern="1200">
                          <a:solidFill>
                            <a:schemeClr val="accent2">
                              <a:lumMod val="50000"/>
                            </a:schemeClr>
                          </a:solidFill>
                          <a:latin typeface="BPG Banner Caps" pitchFamily="18" charset="0"/>
                          <a:ea typeface="+mn-ea"/>
                          <a:cs typeface="Arial" panose="020B0604020202020204" pitchFamily="34" charset="0"/>
                        </a:rPr>
                        <a:t>2</a:t>
                      </a:r>
                    </a:p>
                  </a:txBody>
                  <a:tcPr marL="9525" marR="9525" marT="9525" marB="0" anchor="ctr"/>
                </a:tc>
                <a:tc>
                  <a:txBody>
                    <a:bodyPr/>
                    <a:lstStyle/>
                    <a:p>
                      <a:pPr marL="0" algn="ctr" defTabSz="914400" rtl="0" eaLnBrk="1" fontAlgn="ctr" latinLnBrk="0" hangingPunct="1"/>
                      <a:r>
                        <a:rPr lang="en-US" sz="1100" b="1" kern="1200" dirty="0">
                          <a:solidFill>
                            <a:schemeClr val="accent2">
                              <a:lumMod val="50000"/>
                            </a:schemeClr>
                          </a:solidFill>
                          <a:latin typeface="BPG Banner Caps" pitchFamily="18" charset="0"/>
                          <a:ea typeface="+mn-ea"/>
                          <a:cs typeface="Arial" panose="020B0604020202020204" pitchFamily="34" charset="0"/>
                        </a:rPr>
                        <a:t>II </a:t>
                      </a:r>
                      <a:r>
                        <a:rPr lang="ka-GE" sz="1100" b="1" kern="1200" dirty="0">
                          <a:solidFill>
                            <a:schemeClr val="accent2">
                              <a:lumMod val="50000"/>
                            </a:schemeClr>
                          </a:solidFill>
                          <a:latin typeface="BPG Banner Caps" pitchFamily="18" charset="0"/>
                          <a:ea typeface="+mn-ea"/>
                          <a:cs typeface="Arial" panose="020B0604020202020204" pitchFamily="34" charset="0"/>
                        </a:rPr>
                        <a:t>კურსი</a:t>
                      </a: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68</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65</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63</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2</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ka-GE" sz="1100" b="1" kern="1200" dirty="0" smtClean="0">
                          <a:solidFill>
                            <a:schemeClr val="accent2">
                              <a:lumMod val="50000"/>
                            </a:schemeClr>
                          </a:solidFill>
                          <a:latin typeface="BPG Banner Caps" pitchFamily="18" charset="0"/>
                          <a:ea typeface="+mn-ea"/>
                          <a:cs typeface="Arial" panose="020B0604020202020204" pitchFamily="34" charset="0"/>
                        </a:rPr>
                        <a:t>3</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0</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15</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r>
              <a:tr h="228600">
                <a:tc>
                  <a:txBody>
                    <a:bodyPr/>
                    <a:lstStyle/>
                    <a:p>
                      <a:pPr marL="0" algn="ctr" defTabSz="914400" rtl="0" eaLnBrk="1" fontAlgn="ctr" latinLnBrk="0" hangingPunct="1"/>
                      <a:r>
                        <a:rPr lang="en-US" sz="1100" b="1" kern="1200">
                          <a:solidFill>
                            <a:schemeClr val="accent2">
                              <a:lumMod val="50000"/>
                            </a:schemeClr>
                          </a:solidFill>
                          <a:latin typeface="BPG Banner Caps" pitchFamily="18" charset="0"/>
                          <a:ea typeface="+mn-ea"/>
                          <a:cs typeface="Arial" panose="020B0604020202020204" pitchFamily="34" charset="0"/>
                        </a:rPr>
                        <a:t>3</a:t>
                      </a:r>
                    </a:p>
                  </a:txBody>
                  <a:tcPr marL="9525" marR="9525" marT="9525" marB="0" anchor="ctr"/>
                </a:tc>
                <a:tc>
                  <a:txBody>
                    <a:bodyPr/>
                    <a:lstStyle/>
                    <a:p>
                      <a:pPr marL="0" algn="ctr" defTabSz="914400" rtl="0" eaLnBrk="1" fontAlgn="ctr" latinLnBrk="0" hangingPunct="1"/>
                      <a:r>
                        <a:rPr lang="en-US" sz="1100" b="1" kern="1200" dirty="0">
                          <a:solidFill>
                            <a:schemeClr val="accent2">
                              <a:lumMod val="50000"/>
                            </a:schemeClr>
                          </a:solidFill>
                          <a:latin typeface="BPG Banner Caps" pitchFamily="18" charset="0"/>
                          <a:ea typeface="+mn-ea"/>
                          <a:cs typeface="Arial" panose="020B0604020202020204" pitchFamily="34" charset="0"/>
                        </a:rPr>
                        <a:t>III </a:t>
                      </a:r>
                      <a:r>
                        <a:rPr lang="ka-GE" sz="1100" b="1" kern="1200" dirty="0">
                          <a:solidFill>
                            <a:schemeClr val="accent2">
                              <a:lumMod val="50000"/>
                            </a:schemeClr>
                          </a:solidFill>
                          <a:latin typeface="BPG Banner Caps" pitchFamily="18" charset="0"/>
                          <a:ea typeface="+mn-ea"/>
                          <a:cs typeface="Arial" panose="020B0604020202020204" pitchFamily="34" charset="0"/>
                        </a:rPr>
                        <a:t>კურსი</a:t>
                      </a: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46</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42</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42</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0</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4</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0</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12</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r>
              <a:tr h="228600">
                <a:tc>
                  <a:txBody>
                    <a:bodyPr/>
                    <a:lstStyle/>
                    <a:p>
                      <a:pPr marL="0" algn="ctr" defTabSz="914400" rtl="0" eaLnBrk="1" fontAlgn="ctr" latinLnBrk="0" hangingPunct="1"/>
                      <a:r>
                        <a:rPr lang="en-US" sz="1100" b="1" kern="1200">
                          <a:solidFill>
                            <a:schemeClr val="accent2">
                              <a:lumMod val="50000"/>
                            </a:schemeClr>
                          </a:solidFill>
                          <a:latin typeface="BPG Banner Caps" pitchFamily="18" charset="0"/>
                          <a:ea typeface="+mn-ea"/>
                          <a:cs typeface="Arial" panose="020B0604020202020204" pitchFamily="34" charset="0"/>
                        </a:rPr>
                        <a:t>4</a:t>
                      </a:r>
                    </a:p>
                  </a:txBody>
                  <a:tcPr marL="9525" marR="9525" marT="9525" marB="0" anchor="ctr"/>
                </a:tc>
                <a:tc>
                  <a:txBody>
                    <a:bodyPr/>
                    <a:lstStyle/>
                    <a:p>
                      <a:pPr marL="0" algn="ctr" defTabSz="914400" rtl="0" eaLnBrk="1" fontAlgn="ctr" latinLnBrk="0" hangingPunct="1"/>
                      <a:r>
                        <a:rPr lang="en-US" sz="1100" b="1" kern="1200" dirty="0">
                          <a:solidFill>
                            <a:schemeClr val="accent2">
                              <a:lumMod val="50000"/>
                            </a:schemeClr>
                          </a:solidFill>
                          <a:latin typeface="BPG Banner Caps" pitchFamily="18" charset="0"/>
                          <a:ea typeface="+mn-ea"/>
                          <a:cs typeface="Arial" panose="020B0604020202020204" pitchFamily="34" charset="0"/>
                        </a:rPr>
                        <a:t>IV </a:t>
                      </a:r>
                      <a:r>
                        <a:rPr lang="ka-GE" sz="1100" b="1" kern="1200" dirty="0">
                          <a:solidFill>
                            <a:schemeClr val="accent2">
                              <a:lumMod val="50000"/>
                            </a:schemeClr>
                          </a:solidFill>
                          <a:latin typeface="BPG Banner Caps" pitchFamily="18" charset="0"/>
                          <a:ea typeface="+mn-ea"/>
                          <a:cs typeface="Arial" panose="020B0604020202020204" pitchFamily="34" charset="0"/>
                        </a:rPr>
                        <a:t>კურსი</a:t>
                      </a: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76</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74</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60</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14</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2</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0</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5</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r>
              <a:tr h="228600">
                <a:tc>
                  <a:txBody>
                    <a:bodyPr/>
                    <a:lstStyle/>
                    <a:p>
                      <a:pPr marL="0" algn="ctr" defTabSz="914400" rtl="0" eaLnBrk="1" fontAlgn="ctr" latinLnBrk="0" hangingPunct="1"/>
                      <a:r>
                        <a:rPr lang="en-US" sz="1100" b="1" kern="1200">
                          <a:solidFill>
                            <a:schemeClr val="accent2">
                              <a:lumMod val="50000"/>
                            </a:schemeClr>
                          </a:solidFill>
                          <a:latin typeface="BPG Banner Caps" pitchFamily="18" charset="0"/>
                          <a:ea typeface="+mn-ea"/>
                          <a:cs typeface="Arial" panose="020B0604020202020204" pitchFamily="34" charset="0"/>
                        </a:rPr>
                        <a:t>5</a:t>
                      </a:r>
                    </a:p>
                  </a:txBody>
                  <a:tcPr marL="9525" marR="9525" marT="9525" marB="0" anchor="ctr"/>
                </a:tc>
                <a:tc>
                  <a:txBody>
                    <a:bodyPr/>
                    <a:lstStyle/>
                    <a:p>
                      <a:pPr marL="0" algn="ctr" defTabSz="914400" rtl="0" eaLnBrk="1" fontAlgn="ctr" latinLnBrk="0" hangingPunct="1"/>
                      <a:r>
                        <a:rPr lang="ka-GE" sz="1100" b="1" kern="1200" dirty="0" smtClean="0">
                          <a:solidFill>
                            <a:schemeClr val="accent2">
                              <a:lumMod val="50000"/>
                            </a:schemeClr>
                          </a:solidFill>
                          <a:latin typeface="BPG Banner Caps" pitchFamily="18" charset="0"/>
                          <a:ea typeface="+mn-ea"/>
                          <a:cs typeface="Arial" panose="020B0604020202020204" pitchFamily="34" charset="0"/>
                        </a:rPr>
                        <a:t>საკანდიდატო კურსი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39</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37</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27</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10</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2</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0</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2</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r>
              <a:tr h="228600">
                <a:tc>
                  <a:txBody>
                    <a:bodyPr/>
                    <a:lstStyle/>
                    <a:p>
                      <a:pPr marL="0" algn="ctr" defTabSz="914400" rtl="0" eaLnBrk="1" fontAlgn="ctr" latinLnBrk="0" hangingPunct="1"/>
                      <a:r>
                        <a:rPr lang="en-US" sz="1100" b="1" kern="1200">
                          <a:solidFill>
                            <a:schemeClr val="accent2">
                              <a:lumMod val="50000"/>
                            </a:schemeClr>
                          </a:solidFill>
                          <a:latin typeface="BPG Banner Caps" pitchFamily="18" charset="0"/>
                          <a:ea typeface="+mn-ea"/>
                          <a:cs typeface="Arial" panose="020B0604020202020204" pitchFamily="34" charset="0"/>
                        </a:rPr>
                        <a:t>6</a:t>
                      </a:r>
                    </a:p>
                  </a:txBody>
                  <a:tcPr marL="9525" marR="9525" marT="9525" marB="0" anchor="ctr"/>
                </a:tc>
                <a:tc>
                  <a:txBody>
                    <a:bodyPr/>
                    <a:lstStyle/>
                    <a:p>
                      <a:pPr marL="0" algn="ctr" defTabSz="914400" rtl="0" eaLnBrk="1" fontAlgn="ctr" latinLnBrk="0" hangingPunct="1"/>
                      <a:r>
                        <a:rPr lang="ka-GE" sz="1100" b="1" kern="1200" dirty="0" smtClean="0">
                          <a:solidFill>
                            <a:schemeClr val="accent2">
                              <a:lumMod val="50000"/>
                            </a:schemeClr>
                          </a:solidFill>
                          <a:latin typeface="BPG Banner Caps" pitchFamily="18" charset="0"/>
                          <a:ea typeface="+mn-ea"/>
                          <a:cs typeface="Arial" panose="020B0604020202020204" pitchFamily="34" charset="0"/>
                        </a:rPr>
                        <a:t>ხელ-ლი პირები</a:t>
                      </a:r>
                      <a:endParaRPr lang="ka-GE"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48</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45</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45</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0</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0</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3</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3</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r>
              <a:tr h="228600">
                <a:tc gridSpan="2">
                  <a:txBody>
                    <a:bodyPr/>
                    <a:lstStyle/>
                    <a:p>
                      <a:pPr marL="0" algn="ctr" defTabSz="914400" rtl="0" eaLnBrk="1" fontAlgn="ctr" latinLnBrk="0" hangingPunct="1"/>
                      <a:r>
                        <a:rPr lang="ka-GE" sz="1100" b="1" kern="1200" dirty="0">
                          <a:solidFill>
                            <a:schemeClr val="accent2">
                              <a:lumMod val="50000"/>
                            </a:schemeClr>
                          </a:solidFill>
                          <a:latin typeface="BPG Banner Caps" pitchFamily="18" charset="0"/>
                          <a:ea typeface="+mn-ea"/>
                          <a:cs typeface="Arial" panose="020B0604020202020204" pitchFamily="34" charset="0"/>
                        </a:rPr>
                        <a:t>სულ </a:t>
                      </a:r>
                    </a:p>
                  </a:txBody>
                  <a:tcPr marL="9525" marR="9525" marT="9525" marB="0" anchor="ctr"/>
                </a:tc>
                <a:tc hMerge="1">
                  <a:txBody>
                    <a:bodyPr/>
                    <a:lstStyle/>
                    <a:p>
                      <a:pPr algn="ctr" fontAlgn="ctr"/>
                      <a:endParaRPr lang="ka-GE" sz="1100" b="0" i="0" u="none" strike="noStrike" dirty="0">
                        <a:solidFill>
                          <a:srgbClr val="000000"/>
                        </a:solidFill>
                        <a:effectLst/>
                        <a:latin typeface="Sylfaen"/>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364</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348</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315</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33</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13</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3</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c>
                  <a:txBody>
                    <a:bodyPr/>
                    <a:lstStyle/>
                    <a:p>
                      <a:pPr marL="0" algn="ctr" defTabSz="914400" rtl="0" eaLnBrk="1" fontAlgn="ctr" latinLnBrk="0" hangingPunct="1"/>
                      <a:r>
                        <a:rPr lang="en-US" sz="1100" b="1" kern="1200" dirty="0" smtClean="0">
                          <a:solidFill>
                            <a:schemeClr val="accent2">
                              <a:lumMod val="50000"/>
                            </a:schemeClr>
                          </a:solidFill>
                          <a:latin typeface="BPG Banner Caps" pitchFamily="18" charset="0"/>
                          <a:ea typeface="+mn-ea"/>
                          <a:cs typeface="Arial" panose="020B0604020202020204" pitchFamily="34" charset="0"/>
                        </a:rPr>
                        <a:t>39</a:t>
                      </a:r>
                      <a:endParaRPr lang="en-US" sz="1100" b="1" kern="1200" dirty="0">
                        <a:solidFill>
                          <a:schemeClr val="accent2">
                            <a:lumMod val="50000"/>
                          </a:schemeClr>
                        </a:solidFill>
                        <a:latin typeface="BPG Banner Caps" pitchFamily="18" charset="0"/>
                        <a:ea typeface="+mn-ea"/>
                        <a:cs typeface="Arial" panose="020B0604020202020204" pitchFamily="34" charset="0"/>
                      </a:endParaRPr>
                    </a:p>
                  </a:txBody>
                  <a:tcPr marL="9525" marR="9525" marT="9525" marB="0" anchor="ctr"/>
                </a:tc>
              </a:tr>
            </a:tbl>
          </a:graphicData>
        </a:graphic>
      </p:graphicFrame>
      <p:sp>
        <p:nvSpPr>
          <p:cNvPr id="3" name="Rectangle 2"/>
          <p:cNvSpPr/>
          <p:nvPr/>
        </p:nvSpPr>
        <p:spPr>
          <a:xfrm>
            <a:off x="357268" y="1637246"/>
            <a:ext cx="1247457" cy="369332"/>
          </a:xfrm>
          <a:prstGeom prst="rect">
            <a:avLst/>
          </a:prstGeom>
        </p:spPr>
        <p:txBody>
          <a:bodyPr wrap="none">
            <a:spAutoFit/>
          </a:bodyPr>
          <a:lstStyle/>
          <a:p>
            <a:pPr algn="just">
              <a:spcBef>
                <a:spcPts val="300"/>
              </a:spcBef>
              <a:buFont typeface="Arial" pitchFamily="34" charset="0"/>
              <a:buChar char="•"/>
            </a:pPr>
            <a:r>
              <a:rPr lang="ka-GE" altLang="ru-RU" sz="1200" b="1" dirty="0">
                <a:solidFill>
                  <a:schemeClr val="accent2">
                    <a:lumMod val="50000"/>
                  </a:schemeClr>
                </a:solidFill>
                <a:latin typeface="BPG Banner Caps" pitchFamily="18" charset="0"/>
                <a:cs typeface="Arial" panose="020B0604020202020204" pitchFamily="34" charset="0"/>
              </a:rPr>
              <a:t>23/04-17/05/19</a:t>
            </a:r>
            <a:r>
              <a:rPr lang="ka-GE" altLang="ru-RU" b="1" dirty="0">
                <a:solidFill>
                  <a:schemeClr val="accent2">
                    <a:lumMod val="50000"/>
                  </a:schemeClr>
                </a:solidFill>
                <a:latin typeface="BPG Banner Caps" pitchFamily="18" charset="0"/>
                <a:cs typeface="Arial" panose="020B0604020202020204" pitchFamily="34" charset="0"/>
              </a:rPr>
              <a:t> </a:t>
            </a:r>
          </a:p>
        </p:txBody>
      </p:sp>
    </p:spTree>
    <p:extLst>
      <p:ext uri="{BB962C8B-B14F-4D97-AF65-F5344CB8AC3E}">
        <p14:creationId xmlns:p14="http://schemas.microsoft.com/office/powerpoint/2010/main" val="18660300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283517"/>
            <a:ext cx="7785958" cy="461665"/>
          </a:xfrm>
          <a:prstGeom prst="rect">
            <a:avLst/>
          </a:prstGeom>
          <a:noFill/>
        </p:spPr>
        <p:txBody>
          <a:bodyPr wrap="square" rtlCol="0">
            <a:spAutoFit/>
          </a:bodyPr>
          <a:lstStyle/>
          <a:p>
            <a:pPr algn="r"/>
            <a:r>
              <a:rPr lang="ka-GE" sz="2400" b="1" dirty="0" smtClean="0">
                <a:solidFill>
                  <a:schemeClr val="accent2">
                    <a:lumMod val="50000"/>
                  </a:schemeClr>
                </a:solidFill>
                <a:latin typeface="BPG Banner Caps" pitchFamily="18" charset="0"/>
              </a:rPr>
              <a:t>სასწავლო ბატალიონი</a:t>
            </a:r>
            <a:endParaRPr lang="en-US" sz="2400" b="1" dirty="0">
              <a:solidFill>
                <a:schemeClr val="accent2">
                  <a:lumMod val="50000"/>
                </a:schemeClr>
              </a:solidFill>
              <a:latin typeface="BPG Banner Caps"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331310" y="1253469"/>
            <a:ext cx="8473014" cy="4816703"/>
          </a:xfrm>
          <a:prstGeom prst="rect">
            <a:avLst/>
          </a:prstGeom>
        </p:spPr>
        <p:txBody>
          <a:bodyPr wrap="square">
            <a:spAutoFit/>
          </a:bodyPr>
          <a:lstStyle/>
          <a:p>
            <a:pPr algn="ctr"/>
            <a:r>
              <a:rPr lang="ka-GE" sz="1600" b="1" dirty="0">
                <a:solidFill>
                  <a:schemeClr val="accent2">
                    <a:lumMod val="50000"/>
                  </a:schemeClr>
                </a:solidFill>
                <a:latin typeface="BPG Banner Caps" pitchFamily="18" charset="0"/>
                <a:cs typeface="Arial" panose="020B0604020202020204" pitchFamily="34" charset="0"/>
              </a:rPr>
              <a:t>სასწავლო ბატალიონის  2019 წელს  განხორციელებული მნიშვნელოვანი </a:t>
            </a:r>
            <a:r>
              <a:rPr lang="ka-GE" sz="1600" b="1" dirty="0" smtClean="0">
                <a:solidFill>
                  <a:schemeClr val="accent2">
                    <a:lumMod val="50000"/>
                  </a:schemeClr>
                </a:solidFill>
                <a:latin typeface="BPG Banner Caps" pitchFamily="18" charset="0"/>
                <a:cs typeface="Arial" panose="020B0604020202020204" pitchFamily="34" charset="0"/>
              </a:rPr>
              <a:t>ღონისძიებები</a:t>
            </a:r>
          </a:p>
          <a:p>
            <a:pPr algn="ctr"/>
            <a:endParaRPr lang="ka-GE" sz="1400" b="1" dirty="0">
              <a:solidFill>
                <a:schemeClr val="accent2">
                  <a:lumMod val="50000"/>
                </a:schemeClr>
              </a:solidFill>
              <a:latin typeface="BPG Banner Caps" pitchFamily="18" charset="0"/>
              <a:cs typeface="Arial" panose="020B0604020202020204" pitchFamily="34" charset="0"/>
            </a:endParaRPr>
          </a:p>
          <a:p>
            <a:pPr marL="285750" indent="-285750" algn="just">
              <a:lnSpc>
                <a:spcPct val="150000"/>
              </a:lnSpc>
              <a:spcBef>
                <a:spcPts val="600"/>
              </a:spcBef>
              <a:buFont typeface="Arial" panose="020B0604020202020204" pitchFamily="34" charset="0"/>
              <a:buChar char="•"/>
            </a:pPr>
            <a:r>
              <a:rPr lang="ka-GE" altLang="ru-RU" sz="1400" b="1" dirty="0">
                <a:solidFill>
                  <a:schemeClr val="accent2">
                    <a:lumMod val="50000"/>
                  </a:schemeClr>
                </a:solidFill>
                <a:latin typeface="BPG Banner Caps" pitchFamily="18" charset="0"/>
                <a:cs typeface="Arial" panose="020B0604020202020204" pitchFamily="34" charset="0"/>
              </a:rPr>
              <a:t>განხორციელდა სასწავლო ბატალიონის შტაბის სტრუქტურული რეორგანიზაცია (ჩამოყალიბდა </a:t>
            </a:r>
            <a:r>
              <a:rPr lang="en-US" altLang="ru-RU" sz="1400" b="1" dirty="0">
                <a:solidFill>
                  <a:schemeClr val="accent2">
                    <a:lumMod val="50000"/>
                  </a:schemeClr>
                </a:solidFill>
                <a:latin typeface="BPG Banner Caps" pitchFamily="18" charset="0"/>
                <a:cs typeface="Arial" panose="020B0604020202020204" pitchFamily="34" charset="0"/>
              </a:rPr>
              <a:t>S-1, S-3, S-4 </a:t>
            </a:r>
            <a:r>
              <a:rPr lang="ka-GE" altLang="ru-RU" sz="1400" b="1" dirty="0">
                <a:solidFill>
                  <a:schemeClr val="accent2">
                    <a:lumMod val="50000"/>
                  </a:schemeClr>
                </a:solidFill>
                <a:latin typeface="BPG Banner Caps" pitchFamily="18" charset="0"/>
                <a:cs typeface="Arial" panose="020B0604020202020204" pitchFamily="34" charset="0"/>
              </a:rPr>
              <a:t>და</a:t>
            </a:r>
            <a:r>
              <a:rPr lang="en-US" altLang="ru-RU" sz="1400" b="1" dirty="0">
                <a:solidFill>
                  <a:schemeClr val="accent2">
                    <a:lumMod val="50000"/>
                  </a:schemeClr>
                </a:solidFill>
                <a:latin typeface="BPG Banner Caps" pitchFamily="18" charset="0"/>
                <a:cs typeface="Arial" panose="020B0604020202020204" pitchFamily="34" charset="0"/>
              </a:rPr>
              <a:t> S-6-</a:t>
            </a:r>
            <a:r>
              <a:rPr lang="ka-GE" altLang="ru-RU" sz="1400" b="1" dirty="0">
                <a:solidFill>
                  <a:schemeClr val="accent2">
                    <a:lumMod val="50000"/>
                  </a:schemeClr>
                </a:solidFill>
                <a:latin typeface="BPG Banner Caps" pitchFamily="18" charset="0"/>
                <a:cs typeface="Arial" panose="020B0604020202020204" pitchFamily="34" charset="0"/>
              </a:rPr>
              <a:t>ის სამსახურები);</a:t>
            </a:r>
          </a:p>
          <a:p>
            <a:pPr marL="285750" indent="-285750" algn="just">
              <a:lnSpc>
                <a:spcPct val="150000"/>
              </a:lnSpc>
              <a:spcBef>
                <a:spcPts val="600"/>
              </a:spcBef>
              <a:buFont typeface="Arial" panose="020B0604020202020204" pitchFamily="34" charset="0"/>
              <a:buChar char="•"/>
            </a:pPr>
            <a:r>
              <a:rPr lang="ka-GE" altLang="ru-RU" sz="1400" b="1" dirty="0" smtClean="0">
                <a:solidFill>
                  <a:schemeClr val="accent2">
                    <a:lumMod val="50000"/>
                  </a:schemeClr>
                </a:solidFill>
                <a:latin typeface="BPG Banner Caps" pitchFamily="18" charset="0"/>
                <a:cs typeface="Arial" panose="020B0604020202020204" pitchFamily="34" charset="0"/>
              </a:rPr>
              <a:t>2019 </a:t>
            </a:r>
            <a:r>
              <a:rPr lang="ka-GE" altLang="ru-RU" sz="1400" b="1" dirty="0">
                <a:solidFill>
                  <a:schemeClr val="accent2">
                    <a:lumMod val="50000"/>
                  </a:schemeClr>
                </a:solidFill>
                <a:latin typeface="BPG Banner Caps" pitchFamily="18" charset="0"/>
                <a:cs typeface="Arial" panose="020B0604020202020204" pitchFamily="34" charset="0"/>
              </a:rPr>
              <a:t>წლის 16 აგვისტოს სწავლა დაასრულა და მიიღო წოდება „ლეიტენანტი“ ეროვნული თავდაცვის აკადემიის ბაკალავრიატის 74 კურსდამთავრებულმა და ოფიცერთა საკანდიდატო კურსის 19 მსმენელმა; </a:t>
            </a:r>
          </a:p>
          <a:p>
            <a:pPr marL="285750" indent="-285750" algn="just">
              <a:lnSpc>
                <a:spcPct val="150000"/>
              </a:lnSpc>
              <a:spcBef>
                <a:spcPts val="600"/>
              </a:spcBef>
              <a:buFont typeface="Arial" panose="020B0604020202020204" pitchFamily="34" charset="0"/>
              <a:buChar char="•"/>
            </a:pPr>
            <a:r>
              <a:rPr lang="ka-GE" altLang="ru-RU" sz="1400" b="1" dirty="0">
                <a:solidFill>
                  <a:schemeClr val="accent2">
                    <a:lumMod val="50000"/>
                  </a:schemeClr>
                </a:solidFill>
                <a:latin typeface="BPG Banner Caps" pitchFamily="18" charset="0"/>
                <a:cs typeface="Arial" panose="020B0604020202020204" pitchFamily="34" charset="0"/>
              </a:rPr>
              <a:t>განახლდა და ცვლილებები შევიდა „იუნკერთა ლიდერად ჩამოყალიბების სისტემაში“ ;</a:t>
            </a:r>
          </a:p>
          <a:p>
            <a:pPr marL="285750" indent="-285750" algn="just">
              <a:lnSpc>
                <a:spcPct val="150000"/>
              </a:lnSpc>
              <a:spcBef>
                <a:spcPts val="600"/>
              </a:spcBef>
              <a:buFont typeface="Arial" panose="020B0604020202020204" pitchFamily="34" charset="0"/>
              <a:buChar char="•"/>
            </a:pPr>
            <a:r>
              <a:rPr lang="ka-GE" altLang="ru-RU" sz="1400" b="1" dirty="0">
                <a:solidFill>
                  <a:schemeClr val="accent2">
                    <a:lumMod val="50000"/>
                  </a:schemeClr>
                </a:solidFill>
                <a:latin typeface="BPG Banner Caps" pitchFamily="18" charset="0"/>
                <a:cs typeface="Arial" panose="020B0604020202020204" pitchFamily="34" charset="0"/>
              </a:rPr>
              <a:t>განხორციელდა იუნკერთა </a:t>
            </a:r>
            <a:r>
              <a:rPr lang="en-US" altLang="ru-RU" sz="1400" b="1" dirty="0">
                <a:solidFill>
                  <a:schemeClr val="accent2">
                    <a:lumMod val="50000"/>
                  </a:schemeClr>
                </a:solidFill>
                <a:latin typeface="BPG Banner Caps" pitchFamily="18" charset="0"/>
                <a:cs typeface="Arial" panose="020B0604020202020204" pitchFamily="34" charset="0"/>
              </a:rPr>
              <a:t>I </a:t>
            </a:r>
            <a:r>
              <a:rPr lang="ka-GE" altLang="ru-RU" sz="1400" b="1" dirty="0">
                <a:solidFill>
                  <a:schemeClr val="accent2">
                    <a:lumMod val="50000"/>
                  </a:schemeClr>
                </a:solidFill>
                <a:latin typeface="BPG Banner Caps" pitchFamily="18" charset="0"/>
                <a:cs typeface="Arial" panose="020B0604020202020204" pitchFamily="34" charset="0"/>
              </a:rPr>
              <a:t>კურსის იუნკერებისა და </a:t>
            </a:r>
            <a:r>
              <a:rPr lang="en-US" altLang="ru-RU" sz="1400" b="1" dirty="0">
                <a:solidFill>
                  <a:schemeClr val="accent2">
                    <a:lumMod val="50000"/>
                  </a:schemeClr>
                </a:solidFill>
                <a:latin typeface="BPG Banner Caps" pitchFamily="18" charset="0"/>
                <a:cs typeface="Arial" panose="020B0604020202020204" pitchFamily="34" charset="0"/>
              </a:rPr>
              <a:t>ო</a:t>
            </a:r>
            <a:r>
              <a:rPr lang="ka-GE" altLang="ru-RU" sz="1400" b="1" dirty="0">
                <a:solidFill>
                  <a:schemeClr val="accent2">
                    <a:lumMod val="50000"/>
                  </a:schemeClr>
                </a:solidFill>
                <a:latin typeface="BPG Banner Caps" pitchFamily="18" charset="0"/>
                <a:cs typeface="Arial" panose="020B0604020202020204" pitchFamily="34" charset="0"/>
              </a:rPr>
              <a:t>ფიცერთა მომზადების საკანდიდატო კურსის მსმენელების  მიღება-განთავსება, სანივთე ქონებითა და აღჭურვილობით დაკომპლექტება;</a:t>
            </a:r>
          </a:p>
          <a:p>
            <a:pPr marL="285750" indent="-285750" algn="just">
              <a:lnSpc>
                <a:spcPct val="150000"/>
              </a:lnSpc>
              <a:spcBef>
                <a:spcPts val="600"/>
              </a:spcBef>
              <a:buFont typeface="Arial" panose="020B0604020202020204" pitchFamily="34" charset="0"/>
              <a:buChar char="•"/>
            </a:pPr>
            <a:r>
              <a:rPr lang="ka-GE" altLang="ru-RU" sz="1400" b="1" dirty="0">
                <a:solidFill>
                  <a:schemeClr val="accent2">
                    <a:lumMod val="50000"/>
                  </a:schemeClr>
                </a:solidFill>
                <a:latin typeface="BPG Banner Caps" pitchFamily="18" charset="0"/>
                <a:cs typeface="Arial" panose="020B0604020202020204" pitchFamily="34" charset="0"/>
              </a:rPr>
              <a:t>განხორციელდა ბატალიონზე რიცხული სანივთე ქონების ჩამოწერა (პირველი ეტაპი);</a:t>
            </a:r>
          </a:p>
          <a:p>
            <a:pPr marL="285750" indent="-285750" algn="just">
              <a:lnSpc>
                <a:spcPct val="150000"/>
              </a:lnSpc>
              <a:spcBef>
                <a:spcPts val="600"/>
              </a:spcBef>
              <a:buFont typeface="Arial" panose="020B0604020202020204" pitchFamily="34" charset="0"/>
              <a:buChar char="•"/>
            </a:pPr>
            <a:r>
              <a:rPr lang="ka-GE" altLang="ru-RU" sz="1400" b="1" dirty="0">
                <a:solidFill>
                  <a:schemeClr val="accent2">
                    <a:lumMod val="50000"/>
                  </a:schemeClr>
                </a:solidFill>
                <a:latin typeface="BPG Banner Caps" pitchFamily="18" charset="0"/>
                <a:cs typeface="Arial" panose="020B0604020202020204" pitchFamily="34" charset="0"/>
              </a:rPr>
              <a:t>სასწავლო ბატალიონის საშტატო იარაღი გადატანილ იქნა ყარაულის დაცვის ქვეშ მყოფ საიარაღო ოთახში;</a:t>
            </a:r>
            <a:endParaRPr lang="ka-GE" sz="1400" b="1" dirty="0">
              <a:solidFill>
                <a:schemeClr val="accent2">
                  <a:lumMod val="50000"/>
                </a:schemeClr>
              </a:solidFill>
              <a:latin typeface="BPG Banner Caps" pitchFamily="18" charset="0"/>
              <a:cs typeface="Arial" panose="020B0604020202020204" pitchFamily="34" charset="0"/>
            </a:endParaRPr>
          </a:p>
          <a:p>
            <a:pPr algn="ctr"/>
            <a:endParaRPr lang="ka-GE" sz="16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9736668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283517"/>
            <a:ext cx="7785958" cy="461665"/>
          </a:xfrm>
          <a:prstGeom prst="rect">
            <a:avLst/>
          </a:prstGeom>
          <a:noFill/>
        </p:spPr>
        <p:txBody>
          <a:bodyPr wrap="square" rtlCol="0">
            <a:spAutoFit/>
          </a:bodyPr>
          <a:lstStyle/>
          <a:p>
            <a:pPr algn="r"/>
            <a:r>
              <a:rPr lang="ka-GE" sz="2400" b="1" dirty="0" smtClean="0">
                <a:solidFill>
                  <a:schemeClr val="accent2">
                    <a:lumMod val="50000"/>
                  </a:schemeClr>
                </a:solidFill>
                <a:latin typeface="BPG Banner Caps" pitchFamily="18" charset="0"/>
              </a:rPr>
              <a:t>სასწავლო ბატალიონი</a:t>
            </a:r>
            <a:endParaRPr lang="en-US" sz="2400" b="1" dirty="0">
              <a:solidFill>
                <a:schemeClr val="accent2">
                  <a:lumMod val="50000"/>
                </a:schemeClr>
              </a:solidFill>
              <a:latin typeface="BPG Banner Caps" pitchFamily="18" charset="0"/>
            </a:endParaRPr>
          </a:p>
        </p:txBody>
      </p:sp>
      <p:sp>
        <p:nvSpPr>
          <p:cNvPr id="9" name="Rectangle 8"/>
          <p:cNvSpPr/>
          <p:nvPr/>
        </p:nvSpPr>
        <p:spPr>
          <a:xfrm flipV="1">
            <a:off x="76200" y="1105644"/>
            <a:ext cx="8839200" cy="62529"/>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331310" y="1253469"/>
            <a:ext cx="8473014" cy="5391219"/>
          </a:xfrm>
          <a:prstGeom prst="rect">
            <a:avLst/>
          </a:prstGeom>
        </p:spPr>
        <p:txBody>
          <a:bodyPr wrap="square">
            <a:spAutoFit/>
          </a:bodyPr>
          <a:lstStyle/>
          <a:p>
            <a:pPr algn="ctr"/>
            <a:r>
              <a:rPr lang="ka-GE" sz="1600" b="1" dirty="0">
                <a:solidFill>
                  <a:schemeClr val="accent2">
                    <a:lumMod val="50000"/>
                  </a:schemeClr>
                </a:solidFill>
                <a:latin typeface="BPG Banner Caps" pitchFamily="18" charset="0"/>
                <a:cs typeface="Arial" panose="020B0604020202020204" pitchFamily="34" charset="0"/>
              </a:rPr>
              <a:t>სასწავლო ბატალიონის  2019 წელს  განხორციელებული მნიშვნელოვანი </a:t>
            </a:r>
            <a:r>
              <a:rPr lang="ka-GE" sz="1600" b="1" dirty="0" smtClean="0">
                <a:solidFill>
                  <a:schemeClr val="accent2">
                    <a:lumMod val="50000"/>
                  </a:schemeClr>
                </a:solidFill>
                <a:latin typeface="BPG Banner Caps" pitchFamily="18" charset="0"/>
                <a:cs typeface="Arial" panose="020B0604020202020204" pitchFamily="34" charset="0"/>
              </a:rPr>
              <a:t>ღონისძიებები</a:t>
            </a:r>
          </a:p>
          <a:p>
            <a:pPr algn="ctr"/>
            <a:endParaRPr lang="ka-GE" sz="1600" b="1" dirty="0">
              <a:solidFill>
                <a:schemeClr val="accent2">
                  <a:lumMod val="50000"/>
                </a:schemeClr>
              </a:solidFill>
              <a:latin typeface="BPG Banner Caps" pitchFamily="18" charset="0"/>
              <a:cs typeface="Arial" panose="020B0604020202020204" pitchFamily="34" charset="0"/>
            </a:endParaRPr>
          </a:p>
          <a:p>
            <a:pPr marL="640080" indent="-365760" algn="just">
              <a:spcBef>
                <a:spcPts val="100"/>
              </a:spcBef>
              <a:spcAft>
                <a:spcPts val="700"/>
              </a:spcAft>
              <a:buFont typeface="Wingdings" pitchFamily="2" charset="2"/>
              <a:buChar char="Ø"/>
              <a:defRPr/>
            </a:pPr>
            <a:r>
              <a:rPr lang="ka-GE" altLang="ru-RU" sz="1400" b="1" dirty="0" smtClean="0">
                <a:solidFill>
                  <a:schemeClr val="accent2">
                    <a:lumMod val="50000"/>
                  </a:schemeClr>
                </a:solidFill>
                <a:latin typeface="BPG Banner Caps" pitchFamily="18" charset="0"/>
                <a:cs typeface="Arial" panose="020B0604020202020204" pitchFamily="34" charset="0"/>
              </a:rPr>
              <a:t>სასწავლო </a:t>
            </a:r>
            <a:r>
              <a:rPr lang="ka-GE" altLang="ru-RU" sz="1400" b="1" dirty="0">
                <a:solidFill>
                  <a:schemeClr val="accent2">
                    <a:lumMod val="50000"/>
                  </a:schemeClr>
                </a:solidFill>
                <a:latin typeface="BPG Banner Caps" pitchFamily="18" charset="0"/>
                <a:cs typeface="Arial" panose="020B0604020202020204" pitchFamily="34" charset="0"/>
              </a:rPr>
              <a:t>ბატალიონის იუნკერებმა მონაწილეობა მიიღეს საქართველოს საზღვებს გარეთ მოკლე სამხედრო კურსებში, სასწავლო-საგანმანათლებლო, კულტურულ, სპორტულ აქტივობებსა და სტუდენტურ დღეებში: საფრანგეთი, ლატვია, რუმინეთი, იტალია, თურქეთი, ა.შ.შ.</a:t>
            </a:r>
          </a:p>
          <a:p>
            <a:pPr marL="640080" indent="-365760" algn="just">
              <a:spcBef>
                <a:spcPts val="100"/>
              </a:spcBef>
              <a:spcAft>
                <a:spcPts val="700"/>
              </a:spcAft>
              <a:buFont typeface="Wingdings" pitchFamily="2" charset="2"/>
              <a:buChar char="Ø"/>
              <a:defRPr/>
            </a:pPr>
            <a:r>
              <a:rPr lang="ka-GE" altLang="ru-RU" sz="1400" b="1" dirty="0">
                <a:solidFill>
                  <a:schemeClr val="accent2">
                    <a:lumMod val="50000"/>
                  </a:schemeClr>
                </a:solidFill>
                <a:latin typeface="BPG Banner Caps" pitchFamily="18" charset="0"/>
                <a:cs typeface="Arial" panose="020B0604020202020204" pitchFamily="34" charset="0"/>
              </a:rPr>
              <a:t>სასწავლო ბატალიონის იუნკერებმა მონაწილეობა მიიღეს სხვა და სხვა სახის სპორტულ აქტივობებში:</a:t>
            </a:r>
          </a:p>
          <a:p>
            <a:pPr marL="1097280" lvl="1" indent="-365760" algn="just">
              <a:spcBef>
                <a:spcPts val="100"/>
              </a:spcBef>
              <a:spcAft>
                <a:spcPts val="700"/>
              </a:spcAft>
              <a:buFont typeface="Arial" pitchFamily="34" charset="0"/>
              <a:buChar char="•"/>
              <a:defRPr/>
            </a:pPr>
            <a:r>
              <a:rPr lang="ka-GE" sz="1400" b="1" dirty="0">
                <a:solidFill>
                  <a:schemeClr val="accent2">
                    <a:lumMod val="50000"/>
                  </a:schemeClr>
                </a:solidFill>
                <a:latin typeface="BPG Banner Caps" pitchFamily="18" charset="0"/>
                <a:cs typeface="Arial" panose="020B0604020202020204" pitchFamily="34" charset="0"/>
              </a:rPr>
              <a:t>თავდაცვის ძალების ტურნირი ჭიდაობაში (30-31/01/2019);</a:t>
            </a:r>
          </a:p>
          <a:p>
            <a:pPr marL="1097280" lvl="1" indent="-365760" algn="just">
              <a:spcBef>
                <a:spcPts val="100"/>
              </a:spcBef>
              <a:spcAft>
                <a:spcPts val="700"/>
              </a:spcAft>
              <a:buFont typeface="Arial" pitchFamily="34" charset="0"/>
              <a:buChar char="•"/>
              <a:defRPr/>
            </a:pPr>
            <a:r>
              <a:rPr lang="ka-GE" sz="1400" b="1" dirty="0">
                <a:solidFill>
                  <a:schemeClr val="accent2">
                    <a:lumMod val="50000"/>
                  </a:schemeClr>
                </a:solidFill>
                <a:latin typeface="BPG Banner Caps" pitchFamily="18" charset="0"/>
                <a:cs typeface="Arial" panose="020B0604020202020204" pitchFamily="34" charset="0"/>
              </a:rPr>
              <a:t>,,ზამთრის უნივერსიადა 2019" </a:t>
            </a:r>
            <a:r>
              <a:rPr lang="en-US" sz="1400" b="1" dirty="0">
                <a:solidFill>
                  <a:schemeClr val="accent2">
                    <a:lumMod val="50000"/>
                  </a:schemeClr>
                </a:solidFill>
                <a:latin typeface="BPG Banner Caps" pitchFamily="18" charset="0"/>
                <a:cs typeface="Arial" panose="020B0604020202020204" pitchFamily="34" charset="0"/>
              </a:rPr>
              <a:t>(24-26/02/19);</a:t>
            </a:r>
          </a:p>
          <a:p>
            <a:pPr marL="1097280" lvl="1" indent="-365760" algn="just">
              <a:spcBef>
                <a:spcPts val="100"/>
              </a:spcBef>
              <a:spcAft>
                <a:spcPts val="700"/>
              </a:spcAft>
              <a:buFont typeface="Arial" pitchFamily="34" charset="0"/>
              <a:buChar char="•"/>
              <a:defRPr/>
            </a:pPr>
            <a:r>
              <a:rPr lang="ka-GE" sz="1400" b="1" dirty="0">
                <a:solidFill>
                  <a:schemeClr val="accent2">
                    <a:lumMod val="50000"/>
                  </a:schemeClr>
                </a:solidFill>
                <a:latin typeface="BPG Banner Caps" pitchFamily="18" charset="0"/>
                <a:cs typeface="Arial" panose="020B0604020202020204" pitchFamily="34" charset="0"/>
              </a:rPr>
              <a:t>თავდაცვის ძალების ტურნირი ,,ორიენტირებით სირბილში”</a:t>
            </a:r>
            <a:r>
              <a:rPr lang="en-US" sz="1400" b="1" dirty="0">
                <a:solidFill>
                  <a:schemeClr val="accent2">
                    <a:lumMod val="50000"/>
                  </a:schemeClr>
                </a:solidFill>
                <a:latin typeface="BPG Banner Caps" pitchFamily="18" charset="0"/>
                <a:cs typeface="Arial" panose="020B0604020202020204" pitchFamily="34" charset="0"/>
              </a:rPr>
              <a:t> (28-29/03/19);</a:t>
            </a:r>
          </a:p>
          <a:p>
            <a:pPr marL="1097280" lvl="1" indent="-365760" algn="just">
              <a:spcBef>
                <a:spcPts val="100"/>
              </a:spcBef>
              <a:spcAft>
                <a:spcPts val="700"/>
              </a:spcAft>
              <a:buFont typeface="Arial" pitchFamily="34" charset="0"/>
              <a:buChar char="•"/>
              <a:defRPr/>
            </a:pPr>
            <a:r>
              <a:rPr lang="ka-GE" sz="1400" b="1" dirty="0">
                <a:solidFill>
                  <a:schemeClr val="accent2">
                    <a:lumMod val="50000"/>
                  </a:schemeClr>
                </a:solidFill>
                <a:latin typeface="BPG Banner Caps" pitchFamily="18" charset="0"/>
                <a:cs typeface="Arial" panose="020B0604020202020204" pitchFamily="34" charset="0"/>
              </a:rPr>
              <a:t>აკადემიის შიდა ჩემპიონატი კალათბურთში (13-19/05/19);</a:t>
            </a:r>
            <a:r>
              <a:rPr lang="ka-GE" altLang="ru-RU" sz="1400" b="1" dirty="0">
                <a:solidFill>
                  <a:schemeClr val="accent2">
                    <a:lumMod val="50000"/>
                  </a:schemeClr>
                </a:solidFill>
                <a:latin typeface="BPG Banner Caps" pitchFamily="18" charset="0"/>
                <a:cs typeface="Arial" panose="020B0604020202020204" pitchFamily="34" charset="0"/>
              </a:rPr>
              <a:t>	</a:t>
            </a:r>
          </a:p>
          <a:p>
            <a:pPr marL="1097280" lvl="1" indent="-365760" algn="just">
              <a:spcBef>
                <a:spcPts val="100"/>
              </a:spcBef>
              <a:spcAft>
                <a:spcPts val="700"/>
              </a:spcAft>
              <a:buFont typeface="Arial" pitchFamily="34" charset="0"/>
              <a:buChar char="•"/>
              <a:defRPr/>
            </a:pPr>
            <a:r>
              <a:rPr lang="ka-GE" sz="1400" b="1" dirty="0">
                <a:solidFill>
                  <a:schemeClr val="accent2">
                    <a:lumMod val="50000"/>
                  </a:schemeClr>
                </a:solidFill>
                <a:latin typeface="BPG Banner Caps" pitchFamily="18" charset="0"/>
                <a:cs typeface="Arial" panose="020B0604020202020204" pitchFamily="34" charset="0"/>
              </a:rPr>
              <a:t>აკადემიის შიდა ჩემპიონატი ფრენბურთში (20-23/05/19);</a:t>
            </a:r>
          </a:p>
          <a:p>
            <a:pPr marL="1097280" lvl="1" indent="-365760" algn="just">
              <a:spcBef>
                <a:spcPts val="100"/>
              </a:spcBef>
              <a:spcAft>
                <a:spcPts val="700"/>
              </a:spcAft>
              <a:buFont typeface="Arial" pitchFamily="34" charset="0"/>
              <a:buChar char="•"/>
              <a:defRPr/>
            </a:pPr>
            <a:r>
              <a:rPr lang="ka-GE" sz="1400" b="1" dirty="0">
                <a:solidFill>
                  <a:schemeClr val="accent2">
                    <a:lumMod val="50000"/>
                  </a:schemeClr>
                </a:solidFill>
                <a:latin typeface="BPG Banner Caps" pitchFamily="18" charset="0"/>
                <a:cs typeface="Arial" panose="020B0604020202020204" pitchFamily="34" charset="0"/>
              </a:rPr>
              <a:t>აკადემიის შიდა ჩემპიონატი  მინი ფეხბურთში (10-28/06/19);</a:t>
            </a:r>
          </a:p>
          <a:p>
            <a:pPr marL="1097280" lvl="1" indent="-365760" algn="just">
              <a:spcBef>
                <a:spcPts val="100"/>
              </a:spcBef>
              <a:spcAft>
                <a:spcPts val="700"/>
              </a:spcAft>
              <a:buFont typeface="Arial" pitchFamily="34" charset="0"/>
              <a:buChar char="•"/>
              <a:defRPr/>
            </a:pPr>
            <a:r>
              <a:rPr lang="ka-GE" sz="1400" b="1" dirty="0">
                <a:solidFill>
                  <a:schemeClr val="accent2">
                    <a:lumMod val="50000"/>
                  </a:schemeClr>
                </a:solidFill>
                <a:latin typeface="BPG Banner Caps" pitchFamily="18" charset="0"/>
                <a:cs typeface="Arial" panose="020B0604020202020204" pitchFamily="34" charset="0"/>
              </a:rPr>
              <a:t>თავდაცვის ძალების ტურნირი მინი ფეხბურთში (29/09-04/10/19);</a:t>
            </a:r>
          </a:p>
          <a:p>
            <a:pPr marL="1097280" lvl="1" indent="-365760" algn="just">
              <a:spcBef>
                <a:spcPts val="100"/>
              </a:spcBef>
              <a:spcAft>
                <a:spcPts val="700"/>
              </a:spcAft>
              <a:buFont typeface="Arial" pitchFamily="34" charset="0"/>
              <a:buChar char="•"/>
              <a:defRPr/>
            </a:pPr>
            <a:r>
              <a:rPr lang="ka-GE" sz="1400" b="1" dirty="0">
                <a:solidFill>
                  <a:schemeClr val="accent2">
                    <a:lumMod val="50000"/>
                  </a:schemeClr>
                </a:solidFill>
                <a:latin typeface="BPG Banner Caps" pitchFamily="18" charset="0"/>
                <a:cs typeface="Arial" panose="020B0604020202020204" pitchFamily="34" charset="0"/>
              </a:rPr>
              <a:t>თავდაცვის ძალების ტურნირი კალათბურთში  -  </a:t>
            </a:r>
            <a:r>
              <a:rPr lang="en-US" sz="1400" b="1" dirty="0">
                <a:solidFill>
                  <a:schemeClr val="accent2">
                    <a:lumMod val="50000"/>
                  </a:schemeClr>
                </a:solidFill>
                <a:latin typeface="BPG Banner Caps" pitchFamily="18" charset="0"/>
                <a:cs typeface="Arial" panose="020B0604020202020204" pitchFamily="34" charset="0"/>
              </a:rPr>
              <a:t>I </a:t>
            </a:r>
            <a:r>
              <a:rPr lang="ka-GE" sz="1400" b="1" dirty="0">
                <a:solidFill>
                  <a:schemeClr val="accent2">
                    <a:lumMod val="50000"/>
                  </a:schemeClr>
                </a:solidFill>
                <a:latin typeface="BPG Banner Caps" pitchFamily="18" charset="0"/>
                <a:cs typeface="Arial" panose="020B0604020202020204" pitchFamily="34" charset="0"/>
              </a:rPr>
              <a:t>ადგილი </a:t>
            </a:r>
            <a:r>
              <a:rPr lang="en-US" sz="1400" b="1" dirty="0">
                <a:solidFill>
                  <a:schemeClr val="accent2">
                    <a:lumMod val="50000"/>
                  </a:schemeClr>
                </a:solidFill>
                <a:latin typeface="BPG Banner Caps" pitchFamily="18" charset="0"/>
                <a:cs typeface="Arial" panose="020B0604020202020204" pitchFamily="34" charset="0"/>
              </a:rPr>
              <a:t>(</a:t>
            </a:r>
            <a:r>
              <a:rPr lang="ka-GE" sz="1400" b="1" dirty="0">
                <a:solidFill>
                  <a:schemeClr val="accent2">
                    <a:lumMod val="50000"/>
                  </a:schemeClr>
                </a:solidFill>
                <a:latin typeface="BPG Banner Caps" pitchFamily="18" charset="0"/>
                <a:cs typeface="Arial" panose="020B0604020202020204" pitchFamily="34" charset="0"/>
              </a:rPr>
              <a:t>29</a:t>
            </a:r>
            <a:r>
              <a:rPr lang="en-US" sz="1400" b="1" dirty="0">
                <a:solidFill>
                  <a:schemeClr val="accent2">
                    <a:lumMod val="50000"/>
                  </a:schemeClr>
                </a:solidFill>
                <a:latin typeface="BPG Banner Caps" pitchFamily="18" charset="0"/>
                <a:cs typeface="Arial" panose="020B0604020202020204" pitchFamily="34" charset="0"/>
              </a:rPr>
              <a:t>-</a:t>
            </a:r>
            <a:r>
              <a:rPr lang="ka-GE" sz="1400" b="1" dirty="0">
                <a:solidFill>
                  <a:schemeClr val="accent2">
                    <a:lumMod val="50000"/>
                  </a:schemeClr>
                </a:solidFill>
                <a:latin typeface="BPG Banner Caps" pitchFamily="18" charset="0"/>
                <a:cs typeface="Arial" panose="020B0604020202020204" pitchFamily="34" charset="0"/>
              </a:rPr>
              <a:t>31</a:t>
            </a:r>
            <a:r>
              <a:rPr lang="en-US" sz="1400" b="1" dirty="0">
                <a:solidFill>
                  <a:schemeClr val="accent2">
                    <a:lumMod val="50000"/>
                  </a:schemeClr>
                </a:solidFill>
                <a:latin typeface="BPG Banner Caps" pitchFamily="18" charset="0"/>
                <a:cs typeface="Arial" panose="020B0604020202020204" pitchFamily="34" charset="0"/>
              </a:rPr>
              <a:t>/</a:t>
            </a:r>
            <a:r>
              <a:rPr lang="ka-GE" sz="1400" b="1" dirty="0">
                <a:solidFill>
                  <a:schemeClr val="accent2">
                    <a:lumMod val="50000"/>
                  </a:schemeClr>
                </a:solidFill>
                <a:latin typeface="BPG Banner Caps" pitchFamily="18" charset="0"/>
                <a:cs typeface="Arial" panose="020B0604020202020204" pitchFamily="34" charset="0"/>
              </a:rPr>
              <a:t>10</a:t>
            </a:r>
            <a:r>
              <a:rPr lang="en-US" sz="1400" b="1" dirty="0">
                <a:solidFill>
                  <a:schemeClr val="accent2">
                    <a:lumMod val="50000"/>
                  </a:schemeClr>
                </a:solidFill>
                <a:latin typeface="BPG Banner Caps" pitchFamily="18" charset="0"/>
                <a:cs typeface="Arial" panose="020B0604020202020204" pitchFamily="34" charset="0"/>
              </a:rPr>
              <a:t>/19);</a:t>
            </a:r>
            <a:endParaRPr lang="ka-GE" sz="1400" b="1" dirty="0">
              <a:solidFill>
                <a:schemeClr val="accent2">
                  <a:lumMod val="50000"/>
                </a:schemeClr>
              </a:solidFill>
              <a:latin typeface="BPG Banner Caps" pitchFamily="18" charset="0"/>
              <a:cs typeface="Arial" panose="020B0604020202020204" pitchFamily="34" charset="0"/>
            </a:endParaRPr>
          </a:p>
          <a:p>
            <a:pPr marL="1097280" lvl="1" indent="-365760" algn="just">
              <a:spcBef>
                <a:spcPts val="100"/>
              </a:spcBef>
              <a:spcAft>
                <a:spcPts val="700"/>
              </a:spcAft>
              <a:buFont typeface="Arial" pitchFamily="34" charset="0"/>
              <a:buChar char="•"/>
              <a:defRPr/>
            </a:pPr>
            <a:r>
              <a:rPr lang="ka-GE" sz="1400" b="1" dirty="0">
                <a:solidFill>
                  <a:schemeClr val="accent2">
                    <a:lumMod val="50000"/>
                  </a:schemeClr>
                </a:solidFill>
                <a:latin typeface="BPG Banner Caps" pitchFamily="18" charset="0"/>
                <a:cs typeface="Arial" panose="020B0604020202020204" pitchFamily="34" charset="0"/>
              </a:rPr>
              <a:t>თავდაცვის ძალების გუნდური თამაშები ,,გორგასლიანი” - </a:t>
            </a:r>
            <a:r>
              <a:rPr lang="en-US" sz="1400" b="1" dirty="0">
                <a:solidFill>
                  <a:schemeClr val="accent2">
                    <a:lumMod val="50000"/>
                  </a:schemeClr>
                </a:solidFill>
                <a:latin typeface="BPG Banner Caps" pitchFamily="18" charset="0"/>
                <a:cs typeface="Arial" panose="020B0604020202020204" pitchFamily="34" charset="0"/>
              </a:rPr>
              <a:t>I </a:t>
            </a:r>
            <a:r>
              <a:rPr lang="ka-GE" sz="1400" b="1" dirty="0">
                <a:solidFill>
                  <a:schemeClr val="accent2">
                    <a:lumMod val="50000"/>
                  </a:schemeClr>
                </a:solidFill>
                <a:latin typeface="BPG Banner Caps" pitchFamily="18" charset="0"/>
                <a:cs typeface="Arial" panose="020B0604020202020204" pitchFamily="34" charset="0"/>
              </a:rPr>
              <a:t>ადგილი (24/10-28/11/19);</a:t>
            </a:r>
            <a:endParaRPr lang="ka-GE" altLang="ru-RU" sz="1400" b="1" dirty="0">
              <a:solidFill>
                <a:schemeClr val="accent2">
                  <a:lumMod val="50000"/>
                </a:schemeClr>
              </a:solidFill>
              <a:latin typeface="BPG Banner Caps" pitchFamily="18" charset="0"/>
              <a:cs typeface="Arial" panose="020B0604020202020204" pitchFamily="34" charset="0"/>
            </a:endParaRPr>
          </a:p>
          <a:p>
            <a:pPr marL="285750" indent="-285750" algn="just">
              <a:lnSpc>
                <a:spcPct val="150000"/>
              </a:lnSpc>
              <a:spcBef>
                <a:spcPts val="600"/>
              </a:spcBef>
              <a:buFont typeface="Arial" panose="020B0604020202020204" pitchFamily="34" charset="0"/>
              <a:buChar char="•"/>
            </a:pPr>
            <a:endParaRPr lang="ka-GE" sz="16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9121640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283517"/>
            <a:ext cx="7785958" cy="461665"/>
          </a:xfrm>
          <a:prstGeom prst="rect">
            <a:avLst/>
          </a:prstGeom>
          <a:noFill/>
        </p:spPr>
        <p:txBody>
          <a:bodyPr wrap="square" rtlCol="0">
            <a:spAutoFit/>
          </a:bodyPr>
          <a:lstStyle/>
          <a:p>
            <a:pPr algn="r"/>
            <a:r>
              <a:rPr lang="ka-GE" sz="2400" b="1" dirty="0" smtClean="0">
                <a:solidFill>
                  <a:schemeClr val="accent2">
                    <a:lumMod val="50000"/>
                  </a:schemeClr>
                </a:solidFill>
                <a:latin typeface="BPG Banner Caps" pitchFamily="18" charset="0"/>
              </a:rPr>
              <a:t>სასწავლო ბატალიონი</a:t>
            </a:r>
            <a:endParaRPr lang="en-US" sz="2400" b="1" dirty="0">
              <a:solidFill>
                <a:schemeClr val="accent2">
                  <a:lumMod val="50000"/>
                </a:schemeClr>
              </a:solidFill>
              <a:latin typeface="BPG Banner Caps" pitchFamily="18" charset="0"/>
            </a:endParaRPr>
          </a:p>
        </p:txBody>
      </p:sp>
      <p:sp>
        <p:nvSpPr>
          <p:cNvPr id="9" name="Rectangle 8"/>
          <p:cNvSpPr/>
          <p:nvPr/>
        </p:nvSpPr>
        <p:spPr>
          <a:xfrm flipV="1">
            <a:off x="76200" y="1105644"/>
            <a:ext cx="8839200" cy="62529"/>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331310" y="1253469"/>
            <a:ext cx="8473014" cy="5160387"/>
          </a:xfrm>
          <a:prstGeom prst="rect">
            <a:avLst/>
          </a:prstGeom>
        </p:spPr>
        <p:txBody>
          <a:bodyPr wrap="square">
            <a:spAutoFit/>
          </a:bodyPr>
          <a:lstStyle/>
          <a:p>
            <a:pPr algn="ctr"/>
            <a:r>
              <a:rPr lang="ka-GE" sz="1600" b="1" dirty="0">
                <a:solidFill>
                  <a:schemeClr val="accent2">
                    <a:lumMod val="50000"/>
                  </a:schemeClr>
                </a:solidFill>
                <a:latin typeface="BPG Banner Caps" pitchFamily="18" charset="0"/>
                <a:cs typeface="Arial" panose="020B0604020202020204" pitchFamily="34" charset="0"/>
              </a:rPr>
              <a:t>სასწავლო ბატალიონის  2019 წელს  განხორციელებული მნიშვნელოვანი </a:t>
            </a:r>
            <a:r>
              <a:rPr lang="ka-GE" sz="1600" b="1" dirty="0" smtClean="0">
                <a:solidFill>
                  <a:schemeClr val="accent2">
                    <a:lumMod val="50000"/>
                  </a:schemeClr>
                </a:solidFill>
                <a:latin typeface="BPG Banner Caps" pitchFamily="18" charset="0"/>
                <a:cs typeface="Arial" panose="020B0604020202020204" pitchFamily="34" charset="0"/>
              </a:rPr>
              <a:t>ღონისძიებები</a:t>
            </a:r>
          </a:p>
          <a:p>
            <a:pPr algn="ctr"/>
            <a:endParaRPr lang="ka-GE" sz="1600" b="1" dirty="0">
              <a:solidFill>
                <a:schemeClr val="accent2">
                  <a:lumMod val="50000"/>
                </a:schemeClr>
              </a:solidFill>
              <a:latin typeface="BPG Banner Caps" pitchFamily="18" charset="0"/>
              <a:cs typeface="Arial" panose="020B0604020202020204" pitchFamily="34" charset="0"/>
            </a:endParaRPr>
          </a:p>
          <a:p>
            <a:pPr marL="640080" lvl="0" indent="-365760" algn="just">
              <a:spcAft>
                <a:spcPts val="700"/>
              </a:spcAft>
              <a:buFont typeface="Wingdings" pitchFamily="2" charset="2"/>
              <a:buChar char="Ø"/>
              <a:defRPr/>
            </a:pPr>
            <a:r>
              <a:rPr lang="ka-GE" altLang="ru-RU" sz="1400" b="1" dirty="0" smtClean="0">
                <a:solidFill>
                  <a:schemeClr val="accent2">
                    <a:lumMod val="50000"/>
                  </a:schemeClr>
                </a:solidFill>
                <a:latin typeface="BPG Banner Caps" pitchFamily="18" charset="0"/>
                <a:cs typeface="Arial" panose="020B0604020202020204" pitchFamily="34" charset="0"/>
              </a:rPr>
              <a:t>სასწავლო </a:t>
            </a:r>
            <a:r>
              <a:rPr lang="ka-GE" altLang="ru-RU" sz="1400" b="1" dirty="0">
                <a:solidFill>
                  <a:schemeClr val="accent2">
                    <a:lumMod val="50000"/>
                  </a:schemeClr>
                </a:solidFill>
                <a:latin typeface="BPG Banner Caps" pitchFamily="18" charset="0"/>
                <a:cs typeface="Arial" panose="020B0604020202020204" pitchFamily="34" charset="0"/>
              </a:rPr>
              <a:t>ბატალიონის იუნკერებმა მონაწილეობა მიიღეს სხვა და სხვა სახის სოციალურ, კულტურულ და საგანმანათლებლო აქტივობებში:</a:t>
            </a:r>
            <a:endParaRPr lang="en-US" altLang="ru-RU" sz="1400" b="1" dirty="0">
              <a:solidFill>
                <a:schemeClr val="accent2">
                  <a:lumMod val="50000"/>
                </a:schemeClr>
              </a:solidFill>
              <a:latin typeface="BPG Banner Caps" pitchFamily="18" charset="0"/>
              <a:cs typeface="Arial" panose="020B0604020202020204" pitchFamily="34" charset="0"/>
            </a:endParaRPr>
          </a:p>
          <a:p>
            <a:pPr marL="1017270" lvl="1" indent="-285750" algn="just">
              <a:spcAft>
                <a:spcPts val="700"/>
              </a:spcAft>
              <a:buFont typeface="Arial" pitchFamily="34" charset="0"/>
              <a:buChar char="•"/>
              <a:defRPr/>
            </a:pPr>
            <a:r>
              <a:rPr lang="ka-GE" altLang="ru-RU" sz="1400" b="1" dirty="0">
                <a:solidFill>
                  <a:schemeClr val="accent2">
                    <a:lumMod val="50000"/>
                  </a:schemeClr>
                </a:solidFill>
                <a:latin typeface="BPG Banner Caps" pitchFamily="18" charset="0"/>
                <a:cs typeface="Arial" panose="020B0604020202020204" pitchFamily="34" charset="0"/>
              </a:rPr>
              <a:t>ამერიკული გემის </a:t>
            </a:r>
            <a:r>
              <a:rPr lang="en-US" altLang="ru-RU" sz="1400" b="1" dirty="0">
                <a:solidFill>
                  <a:schemeClr val="accent2">
                    <a:lumMod val="50000"/>
                  </a:schemeClr>
                </a:solidFill>
                <a:latin typeface="BPG Banner Caps" pitchFamily="18" charset="0"/>
                <a:cs typeface="Arial" panose="020B0604020202020204" pitchFamily="34" charset="0"/>
              </a:rPr>
              <a:t>USS "Donald Cook"-</a:t>
            </a:r>
            <a:r>
              <a:rPr lang="ka-GE" altLang="ru-RU" sz="1400" b="1" dirty="0">
                <a:solidFill>
                  <a:schemeClr val="accent2">
                    <a:lumMod val="50000"/>
                  </a:schemeClr>
                </a:solidFill>
                <a:latin typeface="BPG Banner Caps" pitchFamily="18" charset="0"/>
                <a:cs typeface="Arial" panose="020B0604020202020204" pitchFamily="34" charset="0"/>
              </a:rPr>
              <a:t>ის დათვალიერება (22/01/19);</a:t>
            </a:r>
            <a:endParaRPr lang="en-US" altLang="ru-RU" sz="1400" b="1" dirty="0">
              <a:solidFill>
                <a:schemeClr val="accent2">
                  <a:lumMod val="50000"/>
                </a:schemeClr>
              </a:solidFill>
              <a:latin typeface="BPG Banner Caps" pitchFamily="18" charset="0"/>
              <a:cs typeface="Arial" panose="020B0604020202020204" pitchFamily="34" charset="0"/>
            </a:endParaRPr>
          </a:p>
          <a:p>
            <a:pPr marL="1017270" lvl="1" indent="-285750" algn="just">
              <a:spcAft>
                <a:spcPts val="700"/>
              </a:spcAft>
              <a:buFont typeface="Arial" pitchFamily="34" charset="0"/>
              <a:buChar char="•"/>
              <a:defRPr/>
            </a:pPr>
            <a:r>
              <a:rPr lang="ka-GE" sz="1400" b="1" dirty="0">
                <a:solidFill>
                  <a:schemeClr val="accent2">
                    <a:lumMod val="50000"/>
                  </a:schemeClr>
                </a:solidFill>
                <a:latin typeface="BPG Banner Caps" pitchFamily="18" charset="0"/>
                <a:cs typeface="Arial" panose="020B0604020202020204" pitchFamily="34" charset="0"/>
              </a:rPr>
              <a:t>საქართველოს რეგიონებისა და თბილისის საჯარო სკოლებში </a:t>
            </a:r>
            <a:r>
              <a:rPr lang="ka-GE" altLang="ru-RU" sz="1400" b="1" dirty="0">
                <a:solidFill>
                  <a:schemeClr val="accent2">
                    <a:lumMod val="50000"/>
                  </a:schemeClr>
                </a:solidFill>
                <a:latin typeface="BPG Banner Caps" pitchFamily="18" charset="0"/>
                <a:cs typeface="Arial" panose="020B0604020202020204" pitchFamily="34" charset="0"/>
              </a:rPr>
              <a:t>საინფორმაციო შეხვედრები</a:t>
            </a:r>
            <a:r>
              <a:rPr lang="en-US" altLang="ru-RU" sz="1400" b="1" dirty="0">
                <a:solidFill>
                  <a:schemeClr val="accent2">
                    <a:lumMod val="50000"/>
                  </a:schemeClr>
                </a:solidFill>
                <a:latin typeface="BPG Banner Caps" pitchFamily="18" charset="0"/>
                <a:cs typeface="Arial" panose="020B0604020202020204" pitchFamily="34" charset="0"/>
              </a:rPr>
              <a:t> </a:t>
            </a:r>
            <a:r>
              <a:rPr lang="ka-GE" altLang="ru-RU" sz="1400" b="1" dirty="0">
                <a:solidFill>
                  <a:schemeClr val="accent2">
                    <a:lumMod val="50000"/>
                  </a:schemeClr>
                </a:solidFill>
                <a:latin typeface="BPG Banner Caps" pitchFamily="18" charset="0"/>
                <a:cs typeface="Arial" panose="020B0604020202020204" pitchFamily="34" charset="0"/>
              </a:rPr>
              <a:t>აბიტურიენტთა მოზიდვის მიზნით</a:t>
            </a:r>
            <a:r>
              <a:rPr lang="en-US" altLang="ru-RU" sz="1400" b="1" dirty="0">
                <a:solidFill>
                  <a:schemeClr val="accent2">
                    <a:lumMod val="50000"/>
                  </a:schemeClr>
                </a:solidFill>
                <a:latin typeface="BPG Banner Caps" pitchFamily="18" charset="0"/>
                <a:cs typeface="Arial" panose="020B0604020202020204" pitchFamily="34" charset="0"/>
              </a:rPr>
              <a:t> (12/02-29/03/19);</a:t>
            </a:r>
          </a:p>
          <a:p>
            <a:pPr marL="1017270" lvl="1" indent="-285750" algn="just">
              <a:spcAft>
                <a:spcPts val="700"/>
              </a:spcAft>
              <a:buFont typeface="Arial" pitchFamily="34" charset="0"/>
              <a:buChar char="•"/>
              <a:defRPr/>
            </a:pPr>
            <a:r>
              <a:rPr lang="ka-GE" altLang="ru-RU" sz="1400" b="1" dirty="0">
                <a:solidFill>
                  <a:schemeClr val="accent2">
                    <a:lumMod val="50000"/>
                  </a:schemeClr>
                </a:solidFill>
                <a:latin typeface="BPG Banner Caps" pitchFamily="18" charset="0"/>
                <a:cs typeface="Arial" panose="020B0604020202020204" pitchFamily="34" charset="0"/>
              </a:rPr>
              <a:t>უმაღლესი და პროფესიული განათლების, საზღვარგარეთ სწავლებისა და სტუდენტური სერვისების მე-9 საერთაშორისო გამოფენა</a:t>
            </a:r>
            <a:r>
              <a:rPr lang="en-US" altLang="ru-RU" sz="1400" b="1" dirty="0">
                <a:solidFill>
                  <a:schemeClr val="accent2">
                    <a:lumMod val="50000"/>
                  </a:schemeClr>
                </a:solidFill>
                <a:latin typeface="BPG Banner Caps" pitchFamily="18" charset="0"/>
                <a:cs typeface="Arial" panose="020B0604020202020204" pitchFamily="34" charset="0"/>
              </a:rPr>
              <a:t> (22-23/02/19);</a:t>
            </a:r>
            <a:endParaRPr lang="ka-GE" altLang="ru-RU" sz="1400" b="1" dirty="0">
              <a:solidFill>
                <a:schemeClr val="accent2">
                  <a:lumMod val="50000"/>
                </a:schemeClr>
              </a:solidFill>
              <a:latin typeface="BPG Banner Caps" pitchFamily="18" charset="0"/>
              <a:cs typeface="Arial" panose="020B0604020202020204" pitchFamily="34" charset="0"/>
            </a:endParaRPr>
          </a:p>
          <a:p>
            <a:pPr marL="1017270" lvl="1" indent="-285750" algn="just">
              <a:spcAft>
                <a:spcPts val="700"/>
              </a:spcAft>
              <a:buFont typeface="Arial" pitchFamily="34" charset="0"/>
              <a:buChar char="•"/>
              <a:defRPr/>
            </a:pPr>
            <a:r>
              <a:rPr lang="ka-GE" altLang="ru-RU" sz="1400" b="1" dirty="0">
                <a:solidFill>
                  <a:schemeClr val="accent2">
                    <a:lumMod val="50000"/>
                  </a:schemeClr>
                </a:solidFill>
                <a:latin typeface="BPG Banner Caps" pitchFamily="18" charset="0"/>
                <a:cs typeface="Arial" panose="020B0604020202020204" pitchFamily="34" charset="0"/>
              </a:rPr>
              <a:t>სტუდენტური ესსების კონკურსი (06-19/02/19);</a:t>
            </a:r>
          </a:p>
          <a:p>
            <a:pPr marL="1017270" lvl="1" indent="-285750" algn="just">
              <a:spcAft>
                <a:spcPts val="700"/>
              </a:spcAft>
              <a:buFont typeface="Arial" pitchFamily="34" charset="0"/>
              <a:buChar char="•"/>
              <a:defRPr/>
            </a:pPr>
            <a:r>
              <a:rPr lang="ka-GE" sz="1400" b="1" dirty="0">
                <a:solidFill>
                  <a:schemeClr val="accent2">
                    <a:lumMod val="50000"/>
                  </a:schemeClr>
                </a:solidFill>
                <a:latin typeface="BPG Banner Caps" pitchFamily="18" charset="0"/>
                <a:cs typeface="Arial" panose="020B0604020202020204" pitchFamily="34" charset="0"/>
              </a:rPr>
              <a:t> </a:t>
            </a:r>
            <a:r>
              <a:rPr lang="ka-GE" altLang="ru-RU" sz="1400" b="1" dirty="0">
                <a:solidFill>
                  <a:schemeClr val="accent2">
                    <a:lumMod val="50000"/>
                  </a:schemeClr>
                </a:solidFill>
                <a:latin typeface="BPG Banner Caps" pitchFamily="18" charset="0"/>
                <a:cs typeface="Arial" panose="020B0604020202020204" pitchFamily="34" charset="0"/>
              </a:rPr>
              <a:t>„საქართველოს მომავლის აკადემიის“  პროექტი „იდებატე!“ (04-05/05/19</a:t>
            </a:r>
            <a:r>
              <a:rPr lang="en-US" altLang="ru-RU" sz="1400" b="1" dirty="0">
                <a:solidFill>
                  <a:schemeClr val="accent2">
                    <a:lumMod val="50000"/>
                  </a:schemeClr>
                </a:solidFill>
                <a:latin typeface="BPG Banner Caps" pitchFamily="18" charset="0"/>
                <a:cs typeface="Arial" panose="020B0604020202020204" pitchFamily="34" charset="0"/>
              </a:rPr>
              <a:t> </a:t>
            </a:r>
            <a:r>
              <a:rPr lang="ka-GE" altLang="ru-RU" sz="1400" b="1" dirty="0">
                <a:solidFill>
                  <a:schemeClr val="accent2">
                    <a:lumMod val="50000"/>
                  </a:schemeClr>
                </a:solidFill>
                <a:latin typeface="BPG Banner Caps" pitchFamily="18" charset="0"/>
                <a:cs typeface="Arial" panose="020B0604020202020204" pitchFamily="34" charset="0"/>
              </a:rPr>
              <a:t>და 01-02/11/19);</a:t>
            </a:r>
          </a:p>
          <a:p>
            <a:pPr marL="1017270" lvl="1" indent="-285750" algn="just">
              <a:spcAft>
                <a:spcPts val="700"/>
              </a:spcAft>
              <a:buFont typeface="Arial" pitchFamily="34" charset="0"/>
              <a:buChar char="•"/>
              <a:defRPr/>
            </a:pPr>
            <a:r>
              <a:rPr lang="ka-GE" sz="1400" b="1" dirty="0">
                <a:solidFill>
                  <a:schemeClr val="accent2">
                    <a:lumMod val="50000"/>
                  </a:schemeClr>
                </a:solidFill>
                <a:latin typeface="BPG Banner Caps" pitchFamily="18" charset="0"/>
                <a:cs typeface="Arial" panose="020B0604020202020204" pitchFamily="34" charset="0"/>
              </a:rPr>
              <a:t>ინტელექტუალური თამაში  " რა? სად? როდის?„ (06-07/04/19);</a:t>
            </a:r>
            <a:endParaRPr lang="ka-GE" altLang="ru-RU" sz="1400" b="1" dirty="0">
              <a:solidFill>
                <a:schemeClr val="accent2">
                  <a:lumMod val="50000"/>
                </a:schemeClr>
              </a:solidFill>
              <a:latin typeface="BPG Banner Caps" pitchFamily="18" charset="0"/>
              <a:cs typeface="Arial" panose="020B0604020202020204" pitchFamily="34" charset="0"/>
            </a:endParaRPr>
          </a:p>
          <a:p>
            <a:pPr marL="1017270" lvl="1" indent="-285750" algn="just">
              <a:spcAft>
                <a:spcPts val="700"/>
              </a:spcAft>
              <a:buFont typeface="Arial" pitchFamily="34" charset="0"/>
              <a:buChar char="•"/>
              <a:defRPr/>
            </a:pPr>
            <a:r>
              <a:rPr lang="ka-GE" sz="1400" b="1" dirty="0">
                <a:solidFill>
                  <a:schemeClr val="accent2">
                    <a:lumMod val="50000"/>
                  </a:schemeClr>
                </a:solidFill>
                <a:latin typeface="BPG Banner Caps" pitchFamily="18" charset="0"/>
                <a:cs typeface="Arial" panose="020B0604020202020204" pitchFamily="34" charset="0"/>
              </a:rPr>
              <a:t>ვიზიტი სსიპ - სახელმწიფო სამხედრო სამეცნიერო ტექნიკური ცენტრ „დელტა“-ში</a:t>
            </a:r>
            <a:r>
              <a:rPr lang="en-US" sz="1400" b="1" dirty="0">
                <a:solidFill>
                  <a:schemeClr val="accent2">
                    <a:lumMod val="50000"/>
                  </a:schemeClr>
                </a:solidFill>
                <a:latin typeface="BPG Banner Caps" pitchFamily="18" charset="0"/>
                <a:cs typeface="Arial" panose="020B0604020202020204" pitchFamily="34" charset="0"/>
              </a:rPr>
              <a:t> (11/06/19);</a:t>
            </a:r>
          </a:p>
          <a:p>
            <a:pPr marL="1017270" lvl="1" indent="-285750" algn="just">
              <a:spcAft>
                <a:spcPts val="700"/>
              </a:spcAft>
              <a:buFont typeface="Arial" pitchFamily="34" charset="0"/>
              <a:buChar char="•"/>
              <a:defRPr/>
            </a:pPr>
            <a:r>
              <a:rPr lang="ka-GE" sz="1400" b="1" dirty="0">
                <a:solidFill>
                  <a:schemeClr val="accent2">
                    <a:lumMod val="50000"/>
                  </a:schemeClr>
                </a:solidFill>
                <a:latin typeface="BPG Banner Caps" pitchFamily="18" charset="0"/>
                <a:cs typeface="Arial" panose="020B0604020202020204" pitchFamily="34" charset="0"/>
              </a:rPr>
              <a:t>გაცნობითი ხასიათის ვიზიტი საქართველოს თავდაცვისა და უსაფრთხოების კომიტეტის თავმჯდომარესთან</a:t>
            </a:r>
            <a:r>
              <a:rPr lang="en-US" sz="1400" b="1" dirty="0">
                <a:solidFill>
                  <a:schemeClr val="accent2">
                    <a:lumMod val="50000"/>
                  </a:schemeClr>
                </a:solidFill>
                <a:latin typeface="BPG Banner Caps" pitchFamily="18" charset="0"/>
                <a:cs typeface="Arial" panose="020B0604020202020204" pitchFamily="34" charset="0"/>
              </a:rPr>
              <a:t>  (14/06/19);</a:t>
            </a:r>
          </a:p>
          <a:p>
            <a:pPr marL="1017270" lvl="1" indent="-285750" algn="just">
              <a:spcAft>
                <a:spcPts val="700"/>
              </a:spcAft>
              <a:buFont typeface="Arial" pitchFamily="34" charset="0"/>
              <a:buChar char="•"/>
              <a:defRPr/>
            </a:pPr>
            <a:r>
              <a:rPr lang="en-US" altLang="ru-RU" sz="1400" b="1" dirty="0">
                <a:solidFill>
                  <a:schemeClr val="accent2">
                    <a:lumMod val="50000"/>
                  </a:schemeClr>
                </a:solidFill>
                <a:latin typeface="BPG Banner Caps" pitchFamily="18" charset="0"/>
                <a:cs typeface="Arial" panose="020B0604020202020204" pitchFamily="34" charset="0"/>
              </a:rPr>
              <a:t>ს</a:t>
            </a:r>
            <a:r>
              <a:rPr lang="ka-GE" altLang="ru-RU" sz="1400" b="1" dirty="0">
                <a:solidFill>
                  <a:schemeClr val="accent2">
                    <a:lumMod val="50000"/>
                  </a:schemeClr>
                </a:solidFill>
                <a:latin typeface="BPG Banner Caps" pitchFamily="18" charset="0"/>
                <a:cs typeface="Arial" panose="020B0604020202020204" pitchFamily="34" charset="0"/>
              </a:rPr>
              <a:t>აზაფხულო სკოლა - ჩემი სამყარო (28/08-0</a:t>
            </a:r>
            <a:r>
              <a:rPr lang="en-US" altLang="ru-RU" sz="1400" b="1" dirty="0">
                <a:solidFill>
                  <a:schemeClr val="accent2">
                    <a:lumMod val="50000"/>
                  </a:schemeClr>
                </a:solidFill>
                <a:latin typeface="BPG Banner Caps" pitchFamily="18" charset="0"/>
                <a:cs typeface="Arial" panose="020B0604020202020204" pitchFamily="34" charset="0"/>
              </a:rPr>
              <a:t>8</a:t>
            </a:r>
            <a:r>
              <a:rPr lang="ka-GE" altLang="ru-RU" sz="1400" b="1" dirty="0">
                <a:solidFill>
                  <a:schemeClr val="accent2">
                    <a:lumMod val="50000"/>
                  </a:schemeClr>
                </a:solidFill>
                <a:latin typeface="BPG Banner Caps" pitchFamily="18" charset="0"/>
                <a:cs typeface="Arial" panose="020B0604020202020204" pitchFamily="34" charset="0"/>
              </a:rPr>
              <a:t>/09/19).</a:t>
            </a:r>
          </a:p>
          <a:p>
            <a:pPr marL="285750" indent="-285750" algn="just">
              <a:lnSpc>
                <a:spcPct val="150000"/>
              </a:lnSpc>
              <a:spcBef>
                <a:spcPts val="600"/>
              </a:spcBef>
              <a:buFont typeface="Arial" panose="020B0604020202020204" pitchFamily="34" charset="0"/>
              <a:buChar char="•"/>
            </a:pPr>
            <a:endParaRPr lang="ka-GE" sz="16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7192033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283517"/>
            <a:ext cx="7785958" cy="461665"/>
          </a:xfrm>
          <a:prstGeom prst="rect">
            <a:avLst/>
          </a:prstGeom>
          <a:noFill/>
        </p:spPr>
        <p:txBody>
          <a:bodyPr wrap="square" rtlCol="0">
            <a:spAutoFit/>
          </a:bodyPr>
          <a:lstStyle/>
          <a:p>
            <a:pPr algn="r"/>
            <a:r>
              <a:rPr lang="ka-GE" sz="2400" b="1" dirty="0" smtClean="0">
                <a:solidFill>
                  <a:schemeClr val="accent2">
                    <a:lumMod val="50000"/>
                  </a:schemeClr>
                </a:solidFill>
                <a:latin typeface="BPG Banner Caps" pitchFamily="18" charset="0"/>
              </a:rPr>
              <a:t>სასწავლო ბატალიონი</a:t>
            </a:r>
            <a:endParaRPr lang="en-US" sz="2400" b="1" dirty="0">
              <a:solidFill>
                <a:schemeClr val="accent2">
                  <a:lumMod val="50000"/>
                </a:schemeClr>
              </a:solidFill>
              <a:latin typeface="BPG Banner Caps"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331310" y="1253469"/>
            <a:ext cx="8473014" cy="5229445"/>
          </a:xfrm>
          <a:prstGeom prst="rect">
            <a:avLst/>
          </a:prstGeom>
        </p:spPr>
        <p:txBody>
          <a:bodyPr wrap="square">
            <a:spAutoFit/>
          </a:bodyPr>
          <a:lstStyle/>
          <a:p>
            <a:pPr algn="ctr"/>
            <a:r>
              <a:rPr lang="ka-GE" sz="1400" b="1" dirty="0">
                <a:solidFill>
                  <a:schemeClr val="accent2">
                    <a:lumMod val="50000"/>
                  </a:schemeClr>
                </a:solidFill>
                <a:latin typeface="BPG Banner Caps" pitchFamily="18" charset="0"/>
                <a:cs typeface="Arial" panose="020B0604020202020204" pitchFamily="34" charset="0"/>
              </a:rPr>
              <a:t>სასწავლო ბატალიონის  </a:t>
            </a:r>
            <a:r>
              <a:rPr lang="ka-GE" sz="1400" b="1" dirty="0" smtClean="0">
                <a:solidFill>
                  <a:schemeClr val="accent2">
                    <a:lumMod val="50000"/>
                  </a:schemeClr>
                </a:solidFill>
                <a:latin typeface="BPG Banner Caps" pitchFamily="18" charset="0"/>
                <a:cs typeface="Arial" panose="020B0604020202020204" pitchFamily="34" charset="0"/>
              </a:rPr>
              <a:t>2020 </a:t>
            </a:r>
            <a:r>
              <a:rPr lang="ka-GE" sz="1400" b="1" dirty="0">
                <a:solidFill>
                  <a:schemeClr val="accent2">
                    <a:lumMod val="50000"/>
                  </a:schemeClr>
                </a:solidFill>
                <a:latin typeface="BPG Banner Caps" pitchFamily="18" charset="0"/>
                <a:cs typeface="Arial" panose="020B0604020202020204" pitchFamily="34" charset="0"/>
              </a:rPr>
              <a:t>წელს  </a:t>
            </a:r>
            <a:r>
              <a:rPr lang="ka-GE" sz="1400" b="1" dirty="0" smtClean="0">
                <a:solidFill>
                  <a:schemeClr val="accent2">
                    <a:lumMod val="50000"/>
                  </a:schemeClr>
                </a:solidFill>
                <a:latin typeface="BPG Banner Caps" pitchFamily="18" charset="0"/>
                <a:cs typeface="Arial" panose="020B0604020202020204" pitchFamily="34" charset="0"/>
              </a:rPr>
              <a:t>დაგეგმილი </a:t>
            </a:r>
            <a:r>
              <a:rPr lang="ka-GE" sz="1400" b="1" dirty="0">
                <a:solidFill>
                  <a:schemeClr val="accent2">
                    <a:lumMod val="50000"/>
                  </a:schemeClr>
                </a:solidFill>
                <a:latin typeface="BPG Banner Caps" pitchFamily="18" charset="0"/>
                <a:cs typeface="Arial" panose="020B0604020202020204" pitchFamily="34" charset="0"/>
              </a:rPr>
              <a:t>მნიშვნელოვანი </a:t>
            </a:r>
            <a:r>
              <a:rPr lang="ka-GE" sz="1400" b="1" dirty="0" smtClean="0">
                <a:solidFill>
                  <a:schemeClr val="accent2">
                    <a:lumMod val="50000"/>
                  </a:schemeClr>
                </a:solidFill>
                <a:latin typeface="BPG Banner Caps" pitchFamily="18" charset="0"/>
                <a:cs typeface="Arial" panose="020B0604020202020204" pitchFamily="34" charset="0"/>
              </a:rPr>
              <a:t>ღონისძიებები</a:t>
            </a:r>
          </a:p>
          <a:p>
            <a:pPr algn="ctr"/>
            <a:endParaRPr lang="ka-GE" sz="1400" b="1" dirty="0">
              <a:solidFill>
                <a:schemeClr val="accent2">
                  <a:lumMod val="50000"/>
                </a:schemeClr>
              </a:solidFill>
              <a:latin typeface="BPG Banner Caps" pitchFamily="18" charset="0"/>
              <a:cs typeface="Arial" panose="020B0604020202020204" pitchFamily="34" charset="0"/>
            </a:endParaRPr>
          </a:p>
          <a:p>
            <a:pPr marL="640080" indent="-365760">
              <a:spcAft>
                <a:spcPts val="700"/>
              </a:spcAft>
              <a:buFont typeface="Wingdings" pitchFamily="2" charset="2"/>
              <a:buChar char="Ø"/>
              <a:defRPr/>
            </a:pPr>
            <a:r>
              <a:rPr lang="ka-GE" altLang="ru-RU" sz="1400" b="1" dirty="0" smtClean="0">
                <a:solidFill>
                  <a:schemeClr val="accent2">
                    <a:lumMod val="50000"/>
                  </a:schemeClr>
                </a:solidFill>
                <a:latin typeface="BPG Banner Caps" pitchFamily="18" charset="0"/>
                <a:cs typeface="Arial" panose="020B0604020202020204" pitchFamily="34" charset="0"/>
              </a:rPr>
              <a:t>საველე </a:t>
            </a:r>
            <a:r>
              <a:rPr lang="ka-GE" altLang="ru-RU" sz="1400" b="1" dirty="0">
                <a:solidFill>
                  <a:schemeClr val="accent2">
                    <a:lumMod val="50000"/>
                  </a:schemeClr>
                </a:solidFill>
                <a:latin typeface="BPG Banner Caps" pitchFamily="18" charset="0"/>
                <a:cs typeface="Arial" panose="020B0604020202020204" pitchFamily="34" charset="0"/>
              </a:rPr>
              <a:t>პრაქტიკული მეცადინეობების ჩატარება სასწავლო გეგმის მიხედვით;</a:t>
            </a:r>
          </a:p>
          <a:p>
            <a:pPr marL="640080" indent="-365760">
              <a:spcAft>
                <a:spcPts val="700"/>
              </a:spcAft>
              <a:buFont typeface="Wingdings" pitchFamily="2" charset="2"/>
              <a:buChar char="Ø"/>
              <a:defRPr/>
            </a:pPr>
            <a:r>
              <a:rPr lang="ka-GE" altLang="ru-RU" sz="1400" b="1" dirty="0">
                <a:solidFill>
                  <a:schemeClr val="accent2">
                    <a:lumMod val="50000"/>
                  </a:schemeClr>
                </a:solidFill>
                <a:latin typeface="BPG Banner Caps" pitchFamily="18" charset="0"/>
                <a:cs typeface="Arial" panose="020B0604020202020204" pitchFamily="34" charset="0"/>
              </a:rPr>
              <a:t>საზაფხულო შეკრებების და სწავლებების ჩატარება და მათი შეფასება;</a:t>
            </a:r>
          </a:p>
          <a:p>
            <a:pPr marL="640080" indent="-365760">
              <a:spcAft>
                <a:spcPts val="700"/>
              </a:spcAft>
              <a:buFont typeface="Wingdings" pitchFamily="2" charset="2"/>
              <a:buChar char="Ø"/>
              <a:defRPr/>
            </a:pPr>
            <a:r>
              <a:rPr lang="ka-GE" altLang="ru-RU" sz="1400" b="1" dirty="0">
                <a:solidFill>
                  <a:schemeClr val="accent2">
                    <a:lumMod val="50000"/>
                  </a:schemeClr>
                </a:solidFill>
                <a:latin typeface="BPG Banner Caps" pitchFamily="18" charset="0"/>
                <a:cs typeface="Arial" panose="020B0604020202020204" pitchFamily="34" charset="0"/>
              </a:rPr>
              <a:t>საწყისი საბრძოლო მომზადების კურსის ჩატარება;</a:t>
            </a:r>
          </a:p>
          <a:p>
            <a:pPr marL="640080" indent="-365760" algn="just">
              <a:spcAft>
                <a:spcPts val="700"/>
              </a:spcAft>
              <a:buFont typeface="Wingdings" pitchFamily="2" charset="2"/>
              <a:buChar char="Ø"/>
              <a:defRPr/>
            </a:pPr>
            <a:r>
              <a:rPr lang="ka-GE" altLang="ru-RU" sz="1400" b="1" dirty="0">
                <a:solidFill>
                  <a:schemeClr val="accent2">
                    <a:lumMod val="50000"/>
                  </a:schemeClr>
                </a:solidFill>
                <a:latin typeface="BPG Banner Caps" pitchFamily="18" charset="0"/>
                <a:cs typeface="Arial" panose="020B0604020202020204" pitchFamily="34" charset="0"/>
              </a:rPr>
              <a:t>იუნკერთა </a:t>
            </a:r>
            <a:r>
              <a:rPr lang="en-US" altLang="ru-RU" sz="1400" b="1" dirty="0">
                <a:solidFill>
                  <a:schemeClr val="accent2">
                    <a:lumMod val="50000"/>
                  </a:schemeClr>
                </a:solidFill>
                <a:latin typeface="BPG Banner Caps" pitchFamily="18" charset="0"/>
                <a:cs typeface="Arial" panose="020B0604020202020204" pitchFamily="34" charset="0"/>
              </a:rPr>
              <a:t>I </a:t>
            </a:r>
            <a:r>
              <a:rPr lang="ka-GE" altLang="ru-RU" sz="1400" b="1" dirty="0">
                <a:solidFill>
                  <a:schemeClr val="accent2">
                    <a:lumMod val="50000"/>
                  </a:schemeClr>
                </a:solidFill>
                <a:latin typeface="BPG Banner Caps" pitchFamily="18" charset="0"/>
                <a:cs typeface="Arial" panose="020B0604020202020204" pitchFamily="34" charset="0"/>
              </a:rPr>
              <a:t>კურსსა და ოფიცერთა მომზადების საკანდიდატო კურსებზე იუნკერების და მსმენელების მიღება. </a:t>
            </a:r>
          </a:p>
          <a:p>
            <a:pPr marL="640080" indent="-365760" algn="just">
              <a:spcAft>
                <a:spcPts val="700"/>
              </a:spcAft>
              <a:buFont typeface="Wingdings" pitchFamily="2" charset="2"/>
              <a:buChar char="Ø"/>
              <a:defRPr/>
            </a:pPr>
            <a:r>
              <a:rPr lang="ka-GE" altLang="ru-RU" sz="1400" b="1" dirty="0">
                <a:solidFill>
                  <a:schemeClr val="accent2">
                    <a:lumMod val="50000"/>
                  </a:schemeClr>
                </a:solidFill>
                <a:latin typeface="BPG Banner Caps" pitchFamily="18" charset="0"/>
                <a:cs typeface="Arial" panose="020B0604020202020204" pitchFamily="34" charset="0"/>
              </a:rPr>
              <a:t>საქართველოს საზღვარებს გარეთ უმაღლეს სამხედრო სასწავლებლებში სწავლის გასაგრძელებლად, მოკლე საგანმანათლებლო კურსებზე, ტრენინგებსა და სემინარებზე წარსაგზავნად კანდიდატების შერჩევა;</a:t>
            </a:r>
          </a:p>
          <a:p>
            <a:pPr marL="640080" indent="-365760" algn="just">
              <a:spcAft>
                <a:spcPts val="700"/>
              </a:spcAft>
              <a:buFont typeface="Wingdings" pitchFamily="2" charset="2"/>
              <a:buChar char="Ø"/>
              <a:defRPr/>
            </a:pPr>
            <a:r>
              <a:rPr lang="ka-GE" altLang="ru-RU" sz="1400" b="1" dirty="0">
                <a:solidFill>
                  <a:schemeClr val="accent2">
                    <a:lumMod val="50000"/>
                  </a:schemeClr>
                </a:solidFill>
                <a:latin typeface="BPG Banner Caps" pitchFamily="18" charset="0"/>
                <a:cs typeface="Arial" panose="020B0604020202020204" pitchFamily="34" charset="0"/>
              </a:rPr>
              <a:t>„იუნკერთა ლიდერად ჩამოყალიბების სისტემაში“ ცვლილებების შეტანა მისი ეფექტურობის გაზრდის მიზნით;</a:t>
            </a:r>
          </a:p>
          <a:p>
            <a:pPr marL="640080" indent="-365760" algn="just">
              <a:spcAft>
                <a:spcPts val="700"/>
              </a:spcAft>
              <a:buFont typeface="Wingdings" pitchFamily="2" charset="2"/>
              <a:buChar char="Ø"/>
              <a:defRPr/>
            </a:pPr>
            <a:r>
              <a:rPr lang="ka-GE" altLang="ru-RU" sz="1400" b="1" dirty="0">
                <a:solidFill>
                  <a:schemeClr val="accent2">
                    <a:lumMod val="50000"/>
                  </a:schemeClr>
                </a:solidFill>
                <a:latin typeface="BPG Banner Caps" pitchFamily="18" charset="0"/>
                <a:cs typeface="Arial" panose="020B0604020202020204" pitchFamily="34" charset="0"/>
              </a:rPr>
              <a:t>იუნკერთა სამეთაურო რგოლის შერჩევა და დროებით შტატზე მათი დანიშვნა;</a:t>
            </a:r>
          </a:p>
          <a:p>
            <a:pPr marL="640080" indent="-365760" algn="just">
              <a:spcAft>
                <a:spcPts val="700"/>
              </a:spcAft>
              <a:buFont typeface="Wingdings" pitchFamily="2" charset="2"/>
              <a:buChar char="Ø"/>
              <a:defRPr/>
            </a:pPr>
            <a:r>
              <a:rPr lang="ka-GE" altLang="ru-RU" sz="1400" b="1" dirty="0">
                <a:solidFill>
                  <a:schemeClr val="accent2">
                    <a:lumMod val="50000"/>
                  </a:schemeClr>
                </a:solidFill>
                <a:latin typeface="BPG Banner Caps" pitchFamily="18" charset="0"/>
                <a:cs typeface="Arial" panose="020B0604020202020204" pitchFamily="34" charset="0"/>
              </a:rPr>
              <a:t>სასწავლო ბატალიონის იუნკერთა </a:t>
            </a:r>
            <a:r>
              <a:rPr lang="en-US" altLang="ru-RU" sz="1400" b="1" dirty="0">
                <a:solidFill>
                  <a:schemeClr val="accent2">
                    <a:lumMod val="50000"/>
                  </a:schemeClr>
                </a:solidFill>
                <a:latin typeface="BPG Banner Caps" pitchFamily="18" charset="0"/>
                <a:cs typeface="Arial" panose="020B0604020202020204" pitchFamily="34" charset="0"/>
              </a:rPr>
              <a:t>IV </a:t>
            </a:r>
            <a:r>
              <a:rPr lang="ka-GE" altLang="ru-RU" sz="1400" b="1" dirty="0">
                <a:solidFill>
                  <a:schemeClr val="accent2">
                    <a:lumMod val="50000"/>
                  </a:schemeClr>
                </a:solidFill>
                <a:latin typeface="BPG Banner Caps" pitchFamily="18" charset="0"/>
                <a:cs typeface="Arial" panose="020B0604020202020204" pitchFamily="34" charset="0"/>
              </a:rPr>
              <a:t>კურსისა და ოფიცერთა მომზადების საკანდიდატო კურსის კურსდამთავრებულებისთვის პირველადი სამხედრო წოდების მინიჭება;</a:t>
            </a:r>
          </a:p>
          <a:p>
            <a:pPr marL="640080" indent="-365760" algn="just">
              <a:spcAft>
                <a:spcPts val="700"/>
              </a:spcAft>
              <a:buFont typeface="Wingdings" pitchFamily="2" charset="2"/>
              <a:buChar char="Ø"/>
              <a:defRPr/>
            </a:pPr>
            <a:r>
              <a:rPr lang="ka-GE" altLang="ru-RU" sz="1400" b="1" dirty="0">
                <a:solidFill>
                  <a:schemeClr val="accent2">
                    <a:lumMod val="50000"/>
                  </a:schemeClr>
                </a:solidFill>
                <a:latin typeface="BPG Banner Caps" pitchFamily="18" charset="0"/>
                <a:cs typeface="Arial" panose="020B0604020202020204" pitchFamily="34" charset="0"/>
              </a:rPr>
              <a:t>ბატალიონის იუნკერთა და საკანდიდატო კურსების საველე გასვლებისა და ყოველდღიური სამუშაო-სასწავლო პროცესის სრული ლოგისტიკური მხარდაჭერის უზრუნველყოფა;</a:t>
            </a:r>
          </a:p>
          <a:p>
            <a:pPr marL="640080" lvl="0" indent="-365760" algn="just">
              <a:spcAft>
                <a:spcPts val="700"/>
              </a:spcAft>
              <a:buFont typeface="Wingdings" pitchFamily="2" charset="2"/>
              <a:buChar char="Ø"/>
              <a:defRPr/>
            </a:pPr>
            <a:endParaRPr lang="en-US" altLang="ru-RU" sz="1400" b="1" dirty="0">
              <a:solidFill>
                <a:schemeClr val="accent2">
                  <a:lumMod val="50000"/>
                </a:schemeClr>
              </a:solidFill>
              <a:latin typeface="BPG Banner Caps" pitchFamily="18" charset="0"/>
              <a:cs typeface="Arial" panose="020B0604020202020204" pitchFamily="34" charset="0"/>
            </a:endParaRPr>
          </a:p>
          <a:p>
            <a:pPr marL="285750" indent="-285750" algn="just">
              <a:lnSpc>
                <a:spcPct val="150000"/>
              </a:lnSpc>
              <a:spcBef>
                <a:spcPts val="600"/>
              </a:spcBef>
              <a:buFont typeface="Arial" panose="020B0604020202020204" pitchFamily="34" charset="0"/>
              <a:buChar char="•"/>
            </a:pPr>
            <a:endParaRPr lang="ka-GE" sz="14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5605393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283517"/>
            <a:ext cx="7785958" cy="461665"/>
          </a:xfrm>
          <a:prstGeom prst="rect">
            <a:avLst/>
          </a:prstGeom>
          <a:noFill/>
        </p:spPr>
        <p:txBody>
          <a:bodyPr wrap="square" rtlCol="0">
            <a:spAutoFit/>
          </a:bodyPr>
          <a:lstStyle/>
          <a:p>
            <a:pPr algn="r"/>
            <a:r>
              <a:rPr lang="ka-GE" sz="2400" b="1" dirty="0" smtClean="0">
                <a:solidFill>
                  <a:schemeClr val="accent2">
                    <a:lumMod val="50000"/>
                  </a:schemeClr>
                </a:solidFill>
                <a:latin typeface="BPG Banner Caps" pitchFamily="18" charset="0"/>
              </a:rPr>
              <a:t>სასწავლო ბატალიონი</a:t>
            </a:r>
            <a:endParaRPr lang="en-US" sz="2400" b="1" dirty="0">
              <a:solidFill>
                <a:schemeClr val="accent2">
                  <a:lumMod val="50000"/>
                </a:schemeClr>
              </a:solidFill>
              <a:latin typeface="BPG Banner Caps" pitchFamily="18" charset="0"/>
            </a:endParaRPr>
          </a:p>
        </p:txBody>
      </p:sp>
      <p:sp>
        <p:nvSpPr>
          <p:cNvPr id="9" name="Rectangle 8"/>
          <p:cNvSpPr/>
          <p:nvPr/>
        </p:nvSpPr>
        <p:spPr>
          <a:xfrm flipV="1">
            <a:off x="76200" y="1105644"/>
            <a:ext cx="8839200" cy="62529"/>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331310" y="1253469"/>
            <a:ext cx="8473014" cy="3847207"/>
          </a:xfrm>
          <a:prstGeom prst="rect">
            <a:avLst/>
          </a:prstGeom>
        </p:spPr>
        <p:txBody>
          <a:bodyPr wrap="square">
            <a:spAutoFit/>
          </a:bodyPr>
          <a:lstStyle/>
          <a:p>
            <a:pPr algn="ctr"/>
            <a:r>
              <a:rPr lang="ka-GE" sz="1400" b="1" dirty="0">
                <a:solidFill>
                  <a:schemeClr val="accent2">
                    <a:lumMod val="50000"/>
                  </a:schemeClr>
                </a:solidFill>
                <a:latin typeface="BPG Banner Caps" pitchFamily="18" charset="0"/>
                <a:cs typeface="Arial" panose="020B0604020202020204" pitchFamily="34" charset="0"/>
              </a:rPr>
              <a:t>სასწავლო ბატალიონის  </a:t>
            </a:r>
            <a:r>
              <a:rPr lang="ka-GE" sz="1400" b="1" dirty="0" smtClean="0">
                <a:solidFill>
                  <a:schemeClr val="accent2">
                    <a:lumMod val="50000"/>
                  </a:schemeClr>
                </a:solidFill>
                <a:latin typeface="BPG Banner Caps" pitchFamily="18" charset="0"/>
                <a:cs typeface="Arial" panose="020B0604020202020204" pitchFamily="34" charset="0"/>
              </a:rPr>
              <a:t>2020 </a:t>
            </a:r>
            <a:r>
              <a:rPr lang="ka-GE" sz="1400" b="1" dirty="0">
                <a:solidFill>
                  <a:schemeClr val="accent2">
                    <a:lumMod val="50000"/>
                  </a:schemeClr>
                </a:solidFill>
                <a:latin typeface="BPG Banner Caps" pitchFamily="18" charset="0"/>
                <a:cs typeface="Arial" panose="020B0604020202020204" pitchFamily="34" charset="0"/>
              </a:rPr>
              <a:t>წელს  </a:t>
            </a:r>
            <a:r>
              <a:rPr lang="ka-GE" sz="1400" b="1" dirty="0" smtClean="0">
                <a:solidFill>
                  <a:schemeClr val="accent2">
                    <a:lumMod val="50000"/>
                  </a:schemeClr>
                </a:solidFill>
                <a:latin typeface="BPG Banner Caps" pitchFamily="18" charset="0"/>
                <a:cs typeface="Arial" panose="020B0604020202020204" pitchFamily="34" charset="0"/>
              </a:rPr>
              <a:t>დაგეგმილი </a:t>
            </a:r>
            <a:r>
              <a:rPr lang="ka-GE" sz="1400" b="1" dirty="0">
                <a:solidFill>
                  <a:schemeClr val="accent2">
                    <a:lumMod val="50000"/>
                  </a:schemeClr>
                </a:solidFill>
                <a:latin typeface="BPG Banner Caps" pitchFamily="18" charset="0"/>
                <a:cs typeface="Arial" panose="020B0604020202020204" pitchFamily="34" charset="0"/>
              </a:rPr>
              <a:t>მნიშვნელოვანი </a:t>
            </a:r>
            <a:r>
              <a:rPr lang="ka-GE" sz="1400" b="1" dirty="0" smtClean="0">
                <a:solidFill>
                  <a:schemeClr val="accent2">
                    <a:lumMod val="50000"/>
                  </a:schemeClr>
                </a:solidFill>
                <a:latin typeface="BPG Banner Caps" pitchFamily="18" charset="0"/>
                <a:cs typeface="Arial" panose="020B0604020202020204" pitchFamily="34" charset="0"/>
              </a:rPr>
              <a:t>ღონისძიებები</a:t>
            </a:r>
          </a:p>
          <a:p>
            <a:pPr marL="285750" indent="-285750" algn="just">
              <a:spcBef>
                <a:spcPts val="1200"/>
              </a:spcBef>
              <a:buFont typeface="Wingdings" pitchFamily="2" charset="2"/>
              <a:buChar char="Ø"/>
            </a:pPr>
            <a:r>
              <a:rPr lang="ka-GE" altLang="ru-RU" sz="1400" b="1" dirty="0">
                <a:solidFill>
                  <a:schemeClr val="accent2">
                    <a:lumMod val="50000"/>
                  </a:schemeClr>
                </a:solidFill>
                <a:latin typeface="BPG Banner Caps" pitchFamily="18" charset="0"/>
                <a:cs typeface="Arial" panose="020B0604020202020204" pitchFamily="34" charset="0"/>
              </a:rPr>
              <a:t>საველე </a:t>
            </a:r>
            <a:r>
              <a:rPr lang="ka-GE" altLang="ru-RU" sz="1400" b="1" dirty="0" smtClean="0">
                <a:solidFill>
                  <a:schemeClr val="accent2">
                    <a:lumMod val="50000"/>
                  </a:schemeClr>
                </a:solidFill>
                <a:latin typeface="BPG Banner Caps" pitchFamily="18" charset="0"/>
                <a:cs typeface="Arial" panose="020B0604020202020204" pitchFamily="34" charset="0"/>
              </a:rPr>
              <a:t>სწავლებებისა </a:t>
            </a:r>
            <a:r>
              <a:rPr lang="ka-GE" altLang="ru-RU" sz="1400" b="1" dirty="0">
                <a:solidFill>
                  <a:schemeClr val="accent2">
                    <a:lumMod val="50000"/>
                  </a:schemeClr>
                </a:solidFill>
                <a:latin typeface="BPG Banner Caps" pitchFamily="18" charset="0"/>
                <a:cs typeface="Arial" panose="020B0604020202020204" pitchFamily="34" charset="0"/>
              </a:rPr>
              <a:t>და პრაქტიკული სროლების დროს დაზიანებული იარაღების ჩაბარება საწყობში, შემდგომი მომსახურეობის ჩატარების მიზნით;</a:t>
            </a:r>
          </a:p>
          <a:p>
            <a:pPr marL="285750" indent="-285750" algn="just">
              <a:spcBef>
                <a:spcPts val="1200"/>
              </a:spcBef>
              <a:buFont typeface="Wingdings" pitchFamily="2" charset="2"/>
              <a:buChar char="Ø"/>
            </a:pPr>
            <a:r>
              <a:rPr lang="ka-GE" altLang="ru-RU" sz="1400" b="1" dirty="0">
                <a:solidFill>
                  <a:schemeClr val="accent2">
                    <a:lumMod val="50000"/>
                  </a:schemeClr>
                </a:solidFill>
                <a:latin typeface="BPG Banner Caps" pitchFamily="18" charset="0"/>
                <a:cs typeface="Arial" panose="020B0604020202020204" pitchFamily="34" charset="0"/>
              </a:rPr>
              <a:t>ოფიცერთა მომზადების საკანდიდატო კურსის მსმენელებისთვის და იუნკერთა </a:t>
            </a:r>
            <a:r>
              <a:rPr lang="en-US" altLang="ru-RU" sz="1400" b="1" dirty="0">
                <a:solidFill>
                  <a:schemeClr val="accent2">
                    <a:lumMod val="50000"/>
                  </a:schemeClr>
                </a:solidFill>
                <a:latin typeface="BPG Banner Caps" pitchFamily="18" charset="0"/>
                <a:cs typeface="Arial" panose="020B0604020202020204" pitchFamily="34" charset="0"/>
              </a:rPr>
              <a:t>I </a:t>
            </a:r>
            <a:r>
              <a:rPr lang="ka-GE" altLang="ru-RU" sz="1400" b="1" dirty="0">
                <a:solidFill>
                  <a:schemeClr val="accent2">
                    <a:lumMod val="50000"/>
                  </a:schemeClr>
                </a:solidFill>
                <a:latin typeface="BPG Banner Caps" pitchFamily="18" charset="0"/>
                <a:cs typeface="Arial" panose="020B0604020202020204" pitchFamily="34" charset="0"/>
              </a:rPr>
              <a:t>კურსის იუნკერებისთვის  ლეპტოპების და კორპორაციული ნომრების დარიგება.</a:t>
            </a:r>
            <a:r>
              <a:rPr lang="en-US" altLang="ru-RU" sz="1400" b="1" dirty="0">
                <a:solidFill>
                  <a:schemeClr val="accent2">
                    <a:lumMod val="50000"/>
                  </a:schemeClr>
                </a:solidFill>
                <a:latin typeface="BPG Banner Caps" pitchFamily="18" charset="0"/>
                <a:cs typeface="Arial" panose="020B0604020202020204" pitchFamily="34" charset="0"/>
              </a:rPr>
              <a:t> </a:t>
            </a:r>
            <a:endParaRPr lang="ka-GE" altLang="ru-RU" sz="1400" b="1" dirty="0">
              <a:solidFill>
                <a:schemeClr val="accent2">
                  <a:lumMod val="50000"/>
                </a:schemeClr>
              </a:solidFill>
              <a:latin typeface="BPG Banner Caps" pitchFamily="18" charset="0"/>
              <a:cs typeface="Arial" panose="020B0604020202020204" pitchFamily="34" charset="0"/>
            </a:endParaRPr>
          </a:p>
          <a:p>
            <a:pPr marL="285750" indent="-285750" algn="just">
              <a:spcBef>
                <a:spcPts val="1200"/>
              </a:spcBef>
              <a:buFont typeface="Wingdings" pitchFamily="2" charset="2"/>
              <a:buChar char="Ø"/>
              <a:defRPr/>
            </a:pPr>
            <a:r>
              <a:rPr lang="ka-GE" altLang="ru-RU" sz="1400" b="1" dirty="0">
                <a:solidFill>
                  <a:schemeClr val="accent2">
                    <a:lumMod val="50000"/>
                  </a:schemeClr>
                </a:solidFill>
                <a:latin typeface="BPG Banner Caps" pitchFamily="18" charset="0"/>
                <a:cs typeface="Arial" panose="020B0604020202020204" pitchFamily="34" charset="0"/>
              </a:rPr>
              <a:t>ექსპლუატაციის </a:t>
            </a:r>
            <a:r>
              <a:rPr lang="en-US" altLang="ru-RU" sz="1400" b="1" dirty="0">
                <a:solidFill>
                  <a:schemeClr val="accent2">
                    <a:lumMod val="50000"/>
                  </a:schemeClr>
                </a:solidFill>
                <a:latin typeface="BPG Banner Caps" pitchFamily="18" charset="0"/>
                <a:cs typeface="Arial" panose="020B0604020202020204" pitchFamily="34" charset="0"/>
              </a:rPr>
              <a:t>ვ</a:t>
            </a:r>
            <a:r>
              <a:rPr lang="ka-GE" altLang="ru-RU" sz="1400" b="1" dirty="0">
                <a:solidFill>
                  <a:schemeClr val="accent2">
                    <a:lumMod val="50000"/>
                  </a:schemeClr>
                </a:solidFill>
                <a:latin typeface="BPG Banner Caps" pitchFamily="18" charset="0"/>
                <a:cs typeface="Arial" panose="020B0604020202020204" pitchFamily="34" charset="0"/>
              </a:rPr>
              <a:t>ადის გასვლის გამო სანივთე ქონების ჩამოწერა (</a:t>
            </a:r>
            <a:r>
              <a:rPr lang="en-US" altLang="ru-RU" sz="1400" b="1" dirty="0">
                <a:solidFill>
                  <a:schemeClr val="accent2">
                    <a:lumMod val="50000"/>
                  </a:schemeClr>
                </a:solidFill>
                <a:latin typeface="BPG Banner Caps" pitchFamily="18" charset="0"/>
                <a:cs typeface="Arial" panose="020B0604020202020204" pitchFamily="34" charset="0"/>
              </a:rPr>
              <a:t>II </a:t>
            </a:r>
            <a:r>
              <a:rPr lang="ka-GE" altLang="ru-RU" sz="1400" b="1" dirty="0">
                <a:solidFill>
                  <a:schemeClr val="accent2">
                    <a:lumMod val="50000"/>
                  </a:schemeClr>
                </a:solidFill>
                <a:latin typeface="BPG Banner Caps" pitchFamily="18" charset="0"/>
                <a:cs typeface="Arial" panose="020B0604020202020204" pitchFamily="34" charset="0"/>
              </a:rPr>
              <a:t>ეტაპი) და ბატალიონის ნაშთების გასწორება;</a:t>
            </a:r>
          </a:p>
          <a:p>
            <a:pPr marL="285750" indent="-285750" algn="just">
              <a:spcBef>
                <a:spcPts val="1200"/>
              </a:spcBef>
              <a:buFont typeface="Wingdings" pitchFamily="2" charset="2"/>
              <a:buChar char="Ø"/>
              <a:defRPr/>
            </a:pPr>
            <a:r>
              <a:rPr lang="ka-GE" altLang="ru-RU" sz="1400" b="1" dirty="0">
                <a:solidFill>
                  <a:schemeClr val="accent2">
                    <a:lumMod val="50000"/>
                  </a:schemeClr>
                </a:solidFill>
                <a:latin typeface="BPG Banner Caps" pitchFamily="18" charset="0"/>
                <a:cs typeface="Arial" panose="020B0604020202020204" pitchFamily="34" charset="0"/>
              </a:rPr>
              <a:t>დაზიანებული და მწყობრიდან გამოსული მატერიალურ-ტექნიკური ქონებისა და  ინფრასტრუქტურის შესაძლებლობის ფარგლებში აღდგენა ან ჩამოწერა;</a:t>
            </a:r>
          </a:p>
          <a:p>
            <a:pPr marL="285750" indent="-285750" algn="just">
              <a:spcBef>
                <a:spcPts val="1200"/>
              </a:spcBef>
              <a:buFont typeface="Wingdings" pitchFamily="2" charset="2"/>
              <a:buChar char="Ø"/>
              <a:defRPr/>
            </a:pPr>
            <a:r>
              <a:rPr lang="ka-GE" altLang="ru-RU" sz="1400" b="1" dirty="0">
                <a:solidFill>
                  <a:schemeClr val="accent2">
                    <a:lumMod val="50000"/>
                  </a:schemeClr>
                </a:solidFill>
                <a:latin typeface="BPG Banner Caps" pitchFamily="18" charset="0"/>
                <a:cs typeface="Arial" panose="020B0604020202020204" pitchFamily="34" charset="0"/>
              </a:rPr>
              <a:t>ბატალიონის შტაბის ლოგისტიკური უზრუნველყოფის სამსახურსა და სასწავლო კურსებს შორის ლოგისტიკური ქონების შედარებებისა და აღრიცხვიანობის უზრუნველყოფა;</a:t>
            </a:r>
          </a:p>
          <a:p>
            <a:pPr marL="285750" indent="-285750" algn="just">
              <a:spcBef>
                <a:spcPts val="1200"/>
              </a:spcBef>
              <a:buFont typeface="Wingdings" pitchFamily="2" charset="2"/>
              <a:buChar char="Ø"/>
            </a:pPr>
            <a:r>
              <a:rPr lang="ka-GE" sz="1400" b="1" dirty="0">
                <a:solidFill>
                  <a:schemeClr val="accent2">
                    <a:lumMod val="50000"/>
                  </a:schemeClr>
                </a:solidFill>
                <a:latin typeface="BPG Banner Caps" pitchFamily="18" charset="0"/>
                <a:cs typeface="Arial" panose="020B0604020202020204" pitchFamily="34" charset="0"/>
              </a:rPr>
              <a:t>თავდაცვის სამინისტროს შიდა სატელეფონო ქსელში ჩართვა.</a:t>
            </a:r>
            <a:endParaRPr lang="ka-GE" altLang="ru-RU" sz="1400" b="1" dirty="0">
              <a:solidFill>
                <a:schemeClr val="accent2">
                  <a:lumMod val="50000"/>
                </a:schemeClr>
              </a:solidFill>
              <a:latin typeface="BPG Banner Caps" pitchFamily="18" charset="0"/>
              <a:cs typeface="Arial" panose="020B0604020202020204" pitchFamily="34" charset="0"/>
            </a:endParaRPr>
          </a:p>
          <a:p>
            <a:pPr algn="ctr"/>
            <a:endParaRPr lang="ka-GE" sz="16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1909946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283517"/>
            <a:ext cx="7785958" cy="461665"/>
          </a:xfrm>
          <a:prstGeom prst="rect">
            <a:avLst/>
          </a:prstGeom>
          <a:noFill/>
        </p:spPr>
        <p:txBody>
          <a:bodyPr wrap="square" rtlCol="0">
            <a:spAutoFit/>
          </a:bodyPr>
          <a:lstStyle/>
          <a:p>
            <a:pPr algn="r"/>
            <a:r>
              <a:rPr lang="ka-GE" sz="2400" b="1" dirty="0" smtClean="0">
                <a:solidFill>
                  <a:schemeClr val="accent2">
                    <a:lumMod val="50000"/>
                  </a:schemeClr>
                </a:solidFill>
                <a:latin typeface="BPG Banner Caps" pitchFamily="18" charset="0"/>
              </a:rPr>
              <a:t>სასწავლო ბატალიონი</a:t>
            </a:r>
            <a:endParaRPr lang="en-US" sz="2400" b="1" dirty="0">
              <a:solidFill>
                <a:schemeClr val="accent2">
                  <a:lumMod val="50000"/>
                </a:schemeClr>
              </a:solidFill>
              <a:latin typeface="BPG Banner Caps" pitchFamily="18" charset="0"/>
            </a:endParaRPr>
          </a:p>
        </p:txBody>
      </p:sp>
      <p:sp>
        <p:nvSpPr>
          <p:cNvPr id="9" name="Rectangle 8"/>
          <p:cNvSpPr/>
          <p:nvPr/>
        </p:nvSpPr>
        <p:spPr>
          <a:xfrm flipV="1">
            <a:off x="76200" y="1105644"/>
            <a:ext cx="8839200" cy="62529"/>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331310" y="1253469"/>
            <a:ext cx="8473014" cy="3600986"/>
          </a:xfrm>
          <a:prstGeom prst="rect">
            <a:avLst/>
          </a:prstGeom>
        </p:spPr>
        <p:txBody>
          <a:bodyPr wrap="square">
            <a:spAutoFit/>
          </a:bodyPr>
          <a:lstStyle/>
          <a:p>
            <a:pPr algn="ctr"/>
            <a:r>
              <a:rPr lang="ka-GE" sz="1400" b="1" dirty="0">
                <a:solidFill>
                  <a:schemeClr val="accent2">
                    <a:lumMod val="50000"/>
                  </a:schemeClr>
                </a:solidFill>
                <a:latin typeface="BPG Banner Caps" pitchFamily="18" charset="0"/>
                <a:cs typeface="Arial" panose="020B0604020202020204" pitchFamily="34" charset="0"/>
              </a:rPr>
              <a:t>სასწავლო ბატალიონის</a:t>
            </a:r>
            <a:r>
              <a:rPr lang="en-US" sz="1400" b="1" dirty="0">
                <a:solidFill>
                  <a:schemeClr val="accent2">
                    <a:lumMod val="50000"/>
                  </a:schemeClr>
                </a:solidFill>
                <a:latin typeface="BPG Banner Caps" pitchFamily="18" charset="0"/>
                <a:cs typeface="Arial" panose="020B0604020202020204" pitchFamily="34" charset="0"/>
              </a:rPr>
              <a:t> </a:t>
            </a:r>
            <a:r>
              <a:rPr lang="ka-GE" sz="1400" b="1" dirty="0">
                <a:solidFill>
                  <a:schemeClr val="accent2">
                    <a:lumMod val="50000"/>
                  </a:schemeClr>
                </a:solidFill>
                <a:latin typeface="BPG Banner Caps" pitchFamily="18" charset="0"/>
                <a:cs typeface="Arial" panose="020B0604020202020204" pitchFamily="34" charset="0"/>
              </a:rPr>
              <a:t>2020 წელს დაგეგმილი მნიშვნელოვანი ღონისძიებები </a:t>
            </a:r>
            <a:endParaRPr lang="ka-GE" altLang="ru-RU" sz="1400" b="1" dirty="0">
              <a:solidFill>
                <a:schemeClr val="accent2">
                  <a:lumMod val="50000"/>
                </a:schemeClr>
              </a:solidFill>
              <a:latin typeface="BPG Banner Caps" pitchFamily="18" charset="0"/>
              <a:cs typeface="Arial" panose="020B0604020202020204" pitchFamily="34" charset="0"/>
            </a:endParaRPr>
          </a:p>
          <a:p>
            <a:pPr marL="285750" indent="-285750" algn="just">
              <a:spcBef>
                <a:spcPts val="1200"/>
              </a:spcBef>
              <a:buFont typeface="Wingdings" pitchFamily="2" charset="2"/>
              <a:buChar char="Ø"/>
            </a:pPr>
            <a:r>
              <a:rPr lang="ka-GE" altLang="ru-RU" sz="1400" b="1" dirty="0" smtClean="0">
                <a:solidFill>
                  <a:schemeClr val="accent2">
                    <a:lumMod val="50000"/>
                  </a:schemeClr>
                </a:solidFill>
                <a:latin typeface="BPG Banner Caps" pitchFamily="18" charset="0"/>
                <a:cs typeface="Arial" panose="020B0604020202020204" pitchFamily="34" charset="0"/>
              </a:rPr>
              <a:t>საველე </a:t>
            </a:r>
            <a:r>
              <a:rPr lang="ka-GE" altLang="ru-RU" sz="1400" b="1" dirty="0">
                <a:solidFill>
                  <a:schemeClr val="accent2">
                    <a:lumMod val="50000"/>
                  </a:schemeClr>
                </a:solidFill>
                <a:latin typeface="BPG Banner Caps" pitchFamily="18" charset="0"/>
                <a:cs typeface="Arial" panose="020B0604020202020204" pitchFamily="34" charset="0"/>
              </a:rPr>
              <a:t>სწაველებებისა და პრაქტიკული სროლების დროს დაზიანებული იარაღების ჩაბარება საწყობში, შემდგომი მომსახურეობის ჩატარების მიზნით;</a:t>
            </a:r>
          </a:p>
          <a:p>
            <a:pPr marL="285750" indent="-285750" algn="just">
              <a:spcBef>
                <a:spcPts val="1200"/>
              </a:spcBef>
              <a:buFont typeface="Wingdings" pitchFamily="2" charset="2"/>
              <a:buChar char="Ø"/>
            </a:pPr>
            <a:r>
              <a:rPr lang="ka-GE" altLang="ru-RU" sz="1400" b="1" dirty="0">
                <a:solidFill>
                  <a:schemeClr val="accent2">
                    <a:lumMod val="50000"/>
                  </a:schemeClr>
                </a:solidFill>
                <a:latin typeface="BPG Banner Caps" pitchFamily="18" charset="0"/>
                <a:cs typeface="Arial" panose="020B0604020202020204" pitchFamily="34" charset="0"/>
              </a:rPr>
              <a:t>ოფიცერთა მომზადების საკანდიდატო კურსის მსმენელებისთვის და იუნკერთა </a:t>
            </a:r>
            <a:r>
              <a:rPr lang="en-US" altLang="ru-RU" sz="1400" b="1" dirty="0">
                <a:solidFill>
                  <a:schemeClr val="accent2">
                    <a:lumMod val="50000"/>
                  </a:schemeClr>
                </a:solidFill>
                <a:latin typeface="BPG Banner Caps" pitchFamily="18" charset="0"/>
                <a:cs typeface="Arial" panose="020B0604020202020204" pitchFamily="34" charset="0"/>
              </a:rPr>
              <a:t>I </a:t>
            </a:r>
            <a:r>
              <a:rPr lang="ka-GE" altLang="ru-RU" sz="1400" b="1" dirty="0">
                <a:solidFill>
                  <a:schemeClr val="accent2">
                    <a:lumMod val="50000"/>
                  </a:schemeClr>
                </a:solidFill>
                <a:latin typeface="BPG Banner Caps" pitchFamily="18" charset="0"/>
                <a:cs typeface="Arial" panose="020B0604020202020204" pitchFamily="34" charset="0"/>
              </a:rPr>
              <a:t>კურსის იუნკერებისთვის  ლეპტოპების და კორპორაციული ნომრების დარიგება.</a:t>
            </a:r>
            <a:r>
              <a:rPr lang="en-US" altLang="ru-RU" sz="1400" b="1" dirty="0">
                <a:solidFill>
                  <a:schemeClr val="accent2">
                    <a:lumMod val="50000"/>
                  </a:schemeClr>
                </a:solidFill>
                <a:latin typeface="BPG Banner Caps" pitchFamily="18" charset="0"/>
                <a:cs typeface="Arial" panose="020B0604020202020204" pitchFamily="34" charset="0"/>
              </a:rPr>
              <a:t> </a:t>
            </a:r>
            <a:endParaRPr lang="ka-GE" altLang="ru-RU" sz="1400" b="1" dirty="0">
              <a:solidFill>
                <a:schemeClr val="accent2">
                  <a:lumMod val="50000"/>
                </a:schemeClr>
              </a:solidFill>
              <a:latin typeface="BPG Banner Caps" pitchFamily="18" charset="0"/>
              <a:cs typeface="Arial" panose="020B0604020202020204" pitchFamily="34" charset="0"/>
            </a:endParaRPr>
          </a:p>
          <a:p>
            <a:pPr marL="285750" indent="-285750" algn="just">
              <a:spcBef>
                <a:spcPts val="1200"/>
              </a:spcBef>
              <a:buFont typeface="Wingdings" pitchFamily="2" charset="2"/>
              <a:buChar char="Ø"/>
              <a:defRPr/>
            </a:pPr>
            <a:r>
              <a:rPr lang="ka-GE" altLang="ru-RU" sz="1400" b="1" dirty="0">
                <a:solidFill>
                  <a:schemeClr val="accent2">
                    <a:lumMod val="50000"/>
                  </a:schemeClr>
                </a:solidFill>
                <a:latin typeface="BPG Banner Caps" pitchFamily="18" charset="0"/>
                <a:cs typeface="Arial" panose="020B0604020202020204" pitchFamily="34" charset="0"/>
              </a:rPr>
              <a:t>ექსპლუატაციის </a:t>
            </a:r>
            <a:r>
              <a:rPr lang="en-US" altLang="ru-RU" sz="1400" b="1" dirty="0">
                <a:solidFill>
                  <a:schemeClr val="accent2">
                    <a:lumMod val="50000"/>
                  </a:schemeClr>
                </a:solidFill>
                <a:latin typeface="BPG Banner Caps" pitchFamily="18" charset="0"/>
                <a:cs typeface="Arial" panose="020B0604020202020204" pitchFamily="34" charset="0"/>
              </a:rPr>
              <a:t>ვ</a:t>
            </a:r>
            <a:r>
              <a:rPr lang="ka-GE" altLang="ru-RU" sz="1400" b="1" dirty="0">
                <a:solidFill>
                  <a:schemeClr val="accent2">
                    <a:lumMod val="50000"/>
                  </a:schemeClr>
                </a:solidFill>
                <a:latin typeface="BPG Banner Caps" pitchFamily="18" charset="0"/>
                <a:cs typeface="Arial" panose="020B0604020202020204" pitchFamily="34" charset="0"/>
              </a:rPr>
              <a:t>ადის გასვლის გამო სანივთე ქონების ჩამოწერა (</a:t>
            </a:r>
            <a:r>
              <a:rPr lang="en-US" altLang="ru-RU" sz="1400" b="1" dirty="0">
                <a:solidFill>
                  <a:schemeClr val="accent2">
                    <a:lumMod val="50000"/>
                  </a:schemeClr>
                </a:solidFill>
                <a:latin typeface="BPG Banner Caps" pitchFamily="18" charset="0"/>
                <a:cs typeface="Arial" panose="020B0604020202020204" pitchFamily="34" charset="0"/>
              </a:rPr>
              <a:t>II </a:t>
            </a:r>
            <a:r>
              <a:rPr lang="ka-GE" altLang="ru-RU" sz="1400" b="1" dirty="0">
                <a:solidFill>
                  <a:schemeClr val="accent2">
                    <a:lumMod val="50000"/>
                  </a:schemeClr>
                </a:solidFill>
                <a:latin typeface="BPG Banner Caps" pitchFamily="18" charset="0"/>
                <a:cs typeface="Arial" panose="020B0604020202020204" pitchFamily="34" charset="0"/>
              </a:rPr>
              <a:t>ეტაპი) და ბატალიონის ნაშთების გასწორება;</a:t>
            </a:r>
          </a:p>
          <a:p>
            <a:pPr marL="285750" indent="-285750" algn="just">
              <a:spcBef>
                <a:spcPts val="1200"/>
              </a:spcBef>
              <a:buFont typeface="Wingdings" pitchFamily="2" charset="2"/>
              <a:buChar char="Ø"/>
              <a:defRPr/>
            </a:pPr>
            <a:r>
              <a:rPr lang="ka-GE" altLang="ru-RU" sz="1400" b="1" dirty="0">
                <a:solidFill>
                  <a:schemeClr val="accent2">
                    <a:lumMod val="50000"/>
                  </a:schemeClr>
                </a:solidFill>
                <a:latin typeface="BPG Banner Caps" pitchFamily="18" charset="0"/>
                <a:cs typeface="Arial" panose="020B0604020202020204" pitchFamily="34" charset="0"/>
              </a:rPr>
              <a:t>დაზიანებული და მწყობრიდან გამოსული მატერიალურ-ტექნიკური ქონებისა და  ინფრასტრუქტურის შესაძლებლობის ფარგლებში აღდგენა ან ჩამოწერა;</a:t>
            </a:r>
          </a:p>
          <a:p>
            <a:pPr marL="285750" indent="-285750" algn="just">
              <a:spcBef>
                <a:spcPts val="1200"/>
              </a:spcBef>
              <a:buFont typeface="Wingdings" pitchFamily="2" charset="2"/>
              <a:buChar char="Ø"/>
              <a:defRPr/>
            </a:pPr>
            <a:r>
              <a:rPr lang="ka-GE" altLang="ru-RU" sz="1400" b="1" dirty="0">
                <a:solidFill>
                  <a:schemeClr val="accent2">
                    <a:lumMod val="50000"/>
                  </a:schemeClr>
                </a:solidFill>
                <a:latin typeface="BPG Banner Caps" pitchFamily="18" charset="0"/>
                <a:cs typeface="Arial" panose="020B0604020202020204" pitchFamily="34" charset="0"/>
              </a:rPr>
              <a:t>ბატალიონის შტაბის ლოგისტიკური უზრუნველყოფის სამსახურსა და სასწავლო კურსებს შორის ლოგისტიკური ქონების შედარებებისა და აღრიცხვიანობის უზრუნველყოფა</a:t>
            </a:r>
            <a:r>
              <a:rPr lang="ka-GE" altLang="ru-RU" sz="1400" b="1" dirty="0" smtClean="0">
                <a:solidFill>
                  <a:schemeClr val="accent2">
                    <a:lumMod val="50000"/>
                  </a:schemeClr>
                </a:solidFill>
                <a:latin typeface="BPG Banner Caps" pitchFamily="18" charset="0"/>
                <a:cs typeface="Arial" panose="020B0604020202020204" pitchFamily="34" charset="0"/>
              </a:rPr>
              <a:t>;</a:t>
            </a:r>
          </a:p>
          <a:p>
            <a:pPr marL="285750" indent="-285750" algn="just">
              <a:spcBef>
                <a:spcPts val="1200"/>
              </a:spcBef>
              <a:buFont typeface="Wingdings" pitchFamily="2" charset="2"/>
              <a:buChar char="Ø"/>
            </a:pPr>
            <a:r>
              <a:rPr lang="ka-GE" sz="1400" b="1" dirty="0" smtClean="0">
                <a:solidFill>
                  <a:schemeClr val="accent2">
                    <a:lumMod val="50000"/>
                  </a:schemeClr>
                </a:solidFill>
                <a:latin typeface="BPG Banner Caps" pitchFamily="18" charset="0"/>
                <a:cs typeface="Arial" panose="020B0604020202020204" pitchFamily="34" charset="0"/>
              </a:rPr>
              <a:t>თავდაცვის სამინისტროს შიდა სატელეფონო ქსელში ჩართვა.</a:t>
            </a:r>
            <a:endParaRPr lang="ka-GE" altLang="ru-RU" sz="1400" b="1" dirty="0" smtClean="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574447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283517"/>
            <a:ext cx="7785958" cy="461665"/>
          </a:xfrm>
          <a:prstGeom prst="rect">
            <a:avLst/>
          </a:prstGeom>
          <a:noFill/>
        </p:spPr>
        <p:txBody>
          <a:bodyPr wrap="square" rtlCol="0">
            <a:spAutoFit/>
          </a:bodyPr>
          <a:lstStyle/>
          <a:p>
            <a:pPr algn="r"/>
            <a:r>
              <a:rPr lang="ka-GE" sz="2400" b="1" dirty="0" smtClean="0">
                <a:solidFill>
                  <a:schemeClr val="accent2">
                    <a:lumMod val="50000"/>
                  </a:schemeClr>
                </a:solidFill>
                <a:latin typeface="BPG Banner Caps" pitchFamily="18" charset="0"/>
              </a:rPr>
              <a:t>სასწავლო ბატალიონი</a:t>
            </a:r>
            <a:endParaRPr lang="en-US" sz="2400" b="1" dirty="0">
              <a:solidFill>
                <a:schemeClr val="accent2">
                  <a:lumMod val="50000"/>
                </a:schemeClr>
              </a:solidFill>
              <a:latin typeface="BPG Banner Caps" pitchFamily="18" charset="0"/>
            </a:endParaRPr>
          </a:p>
        </p:txBody>
      </p:sp>
      <p:sp>
        <p:nvSpPr>
          <p:cNvPr id="9" name="Rectangle 8"/>
          <p:cNvSpPr/>
          <p:nvPr/>
        </p:nvSpPr>
        <p:spPr>
          <a:xfrm flipV="1">
            <a:off x="76200" y="1105644"/>
            <a:ext cx="8839200" cy="62529"/>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331310" y="1253469"/>
            <a:ext cx="8473014" cy="3139321"/>
          </a:xfrm>
          <a:prstGeom prst="rect">
            <a:avLst/>
          </a:prstGeom>
        </p:spPr>
        <p:txBody>
          <a:bodyPr wrap="square">
            <a:spAutoFit/>
          </a:bodyPr>
          <a:lstStyle/>
          <a:p>
            <a:pPr algn="ctr"/>
            <a:r>
              <a:rPr lang="ka-GE" sz="1400" b="1" dirty="0" smtClean="0">
                <a:solidFill>
                  <a:schemeClr val="accent2">
                    <a:lumMod val="50000"/>
                  </a:schemeClr>
                </a:solidFill>
                <a:latin typeface="BPG Banner Caps" pitchFamily="18" charset="0"/>
                <a:cs typeface="Arial" panose="020B0604020202020204" pitchFamily="34" charset="0"/>
              </a:rPr>
              <a:t>სასწავლო </a:t>
            </a:r>
            <a:r>
              <a:rPr lang="ka-GE" sz="1400" b="1" dirty="0">
                <a:solidFill>
                  <a:schemeClr val="accent2">
                    <a:lumMod val="50000"/>
                  </a:schemeClr>
                </a:solidFill>
                <a:latin typeface="BPG Banner Caps" pitchFamily="18" charset="0"/>
                <a:cs typeface="Arial" panose="020B0604020202020204" pitchFamily="34" charset="0"/>
              </a:rPr>
              <a:t>ბატალიონში </a:t>
            </a:r>
            <a:r>
              <a:rPr lang="ka-GE" sz="1400" b="1" dirty="0" smtClean="0">
                <a:solidFill>
                  <a:schemeClr val="accent2">
                    <a:lumMod val="50000"/>
                  </a:schemeClr>
                </a:solidFill>
                <a:latin typeface="BPG Banner Caps" pitchFamily="18" charset="0"/>
                <a:cs typeface="Arial" panose="020B0604020202020204" pitchFamily="34" charset="0"/>
              </a:rPr>
              <a:t>არსებული პრობლემური საკითხები</a:t>
            </a:r>
          </a:p>
          <a:p>
            <a:pPr algn="ctr"/>
            <a:endParaRPr lang="ka-GE" sz="1400" b="1" dirty="0">
              <a:solidFill>
                <a:schemeClr val="accent2">
                  <a:lumMod val="50000"/>
                </a:schemeClr>
              </a:solidFill>
              <a:latin typeface="BPG Banner Caps" pitchFamily="18" charset="0"/>
              <a:cs typeface="Arial" panose="020B0604020202020204" pitchFamily="34" charset="0"/>
            </a:endParaRPr>
          </a:p>
          <a:p>
            <a:pPr algn="ctr"/>
            <a:endParaRPr lang="ka-GE" sz="1400" b="1" dirty="0">
              <a:solidFill>
                <a:schemeClr val="accent2">
                  <a:lumMod val="50000"/>
                </a:schemeClr>
              </a:solidFill>
              <a:latin typeface="BPG Banner Caps" pitchFamily="18" charset="0"/>
              <a:cs typeface="Arial" panose="020B0604020202020204" pitchFamily="34" charset="0"/>
            </a:endParaRPr>
          </a:p>
          <a:p>
            <a:pPr marL="342900" indent="-342900" algn="just">
              <a:spcBef>
                <a:spcPts val="600"/>
              </a:spcBef>
              <a:buFont typeface="Wingdings" pitchFamily="2" charset="2"/>
              <a:buChar char="Ø"/>
            </a:pPr>
            <a:r>
              <a:rPr lang="ka-GE" sz="1400" b="1" dirty="0" smtClean="0">
                <a:solidFill>
                  <a:schemeClr val="accent2">
                    <a:lumMod val="50000"/>
                  </a:schemeClr>
                </a:solidFill>
                <a:latin typeface="BPG Banner Caps" pitchFamily="18" charset="0"/>
                <a:cs typeface="Arial" panose="020B0604020202020204" pitchFamily="34" charset="0"/>
              </a:rPr>
              <a:t>არსებული </a:t>
            </a:r>
            <a:r>
              <a:rPr lang="ka-GE" sz="1400" b="1" dirty="0">
                <a:solidFill>
                  <a:schemeClr val="accent2">
                    <a:lumMod val="50000"/>
                  </a:schemeClr>
                </a:solidFill>
                <a:latin typeface="BPG Banner Caps" pitchFamily="18" charset="0"/>
                <a:cs typeface="Arial" panose="020B0604020202020204" pitchFamily="34" charset="0"/>
              </a:rPr>
              <a:t>კომპიუტერების სიძველის გამო, ახალი ოპერაციული სისტემით უზრუნველყოფის შემდეგ კომპიუტერების შეფერხებით მუშაობა; </a:t>
            </a:r>
          </a:p>
          <a:p>
            <a:pPr marL="342900" indent="-342900" algn="just">
              <a:spcBef>
                <a:spcPts val="600"/>
              </a:spcBef>
              <a:buFont typeface="Wingdings" pitchFamily="2" charset="2"/>
              <a:buChar char="Ø"/>
            </a:pPr>
            <a:r>
              <a:rPr lang="ka-GE" altLang="ru-RU" sz="1400" b="1" dirty="0">
                <a:solidFill>
                  <a:schemeClr val="accent2">
                    <a:lumMod val="50000"/>
                  </a:schemeClr>
                </a:solidFill>
                <a:latin typeface="BPG Banner Caps" pitchFamily="18" charset="0"/>
                <a:cs typeface="Arial" panose="020B0604020202020204" pitchFamily="34" charset="0"/>
              </a:rPr>
              <a:t>ავტომატური ცეცხლსასროლი იარღი  „</a:t>
            </a:r>
            <a:r>
              <a:rPr lang="en-US" altLang="ru-RU" sz="1400" b="1" dirty="0">
                <a:solidFill>
                  <a:schemeClr val="accent2">
                    <a:lumMod val="50000"/>
                  </a:schemeClr>
                </a:solidFill>
                <a:latin typeface="BPG Banner Caps" pitchFamily="18" charset="0"/>
                <a:cs typeface="Arial" panose="020B0604020202020204" pitchFamily="34" charset="0"/>
              </a:rPr>
              <a:t>M</a:t>
            </a:r>
            <a:r>
              <a:rPr lang="ka-GE" altLang="ru-RU" sz="1400" b="1" dirty="0">
                <a:solidFill>
                  <a:schemeClr val="accent2">
                    <a:lumMod val="50000"/>
                  </a:schemeClr>
                </a:solidFill>
                <a:latin typeface="BPG Banner Caps" pitchFamily="18" charset="0"/>
                <a:cs typeface="Arial" panose="020B0604020202020204" pitchFamily="34" charset="0"/>
              </a:rPr>
              <a:t>-4</a:t>
            </a:r>
            <a:r>
              <a:rPr lang="en-US" altLang="ru-RU" sz="1400" b="1" dirty="0">
                <a:solidFill>
                  <a:schemeClr val="accent2">
                    <a:lumMod val="50000"/>
                  </a:schemeClr>
                </a:solidFill>
                <a:latin typeface="BPG Banner Caps" pitchFamily="18" charset="0"/>
                <a:cs typeface="Arial" panose="020B0604020202020204" pitchFamily="34" charset="0"/>
              </a:rPr>
              <a:t> A3</a:t>
            </a:r>
            <a:r>
              <a:rPr lang="ka-GE" altLang="ru-RU" sz="1400" b="1" dirty="0">
                <a:solidFill>
                  <a:schemeClr val="accent2">
                    <a:lumMod val="50000"/>
                  </a:schemeClr>
                </a:solidFill>
                <a:latin typeface="BPG Banner Caps" pitchFamily="18" charset="0"/>
                <a:cs typeface="Arial" panose="020B0604020202020204" pitchFamily="34" charset="0"/>
              </a:rPr>
              <a:t>“-ის მწყობრიდან ხშირი გამოსვლა</a:t>
            </a:r>
            <a:r>
              <a:rPr lang="en-US" altLang="ru-RU" sz="1400" b="1" dirty="0">
                <a:solidFill>
                  <a:schemeClr val="accent2">
                    <a:lumMod val="50000"/>
                  </a:schemeClr>
                </a:solidFill>
                <a:latin typeface="BPG Banner Caps" pitchFamily="18" charset="0"/>
                <a:cs typeface="Arial" panose="020B0604020202020204" pitchFamily="34" charset="0"/>
              </a:rPr>
              <a:t>;</a:t>
            </a:r>
            <a:endParaRPr lang="ka-GE" altLang="ru-RU" sz="1400" b="1" dirty="0">
              <a:solidFill>
                <a:schemeClr val="accent2">
                  <a:lumMod val="50000"/>
                </a:schemeClr>
              </a:solidFill>
              <a:latin typeface="BPG Banner Caps" pitchFamily="18" charset="0"/>
              <a:cs typeface="Arial" panose="020B0604020202020204" pitchFamily="34" charset="0"/>
            </a:endParaRPr>
          </a:p>
          <a:p>
            <a:pPr marL="342900" indent="-342900" algn="just">
              <a:spcBef>
                <a:spcPts val="600"/>
              </a:spcBef>
              <a:buFont typeface="Wingdings" pitchFamily="2" charset="2"/>
              <a:buChar char="Ø"/>
              <a:defRPr/>
            </a:pPr>
            <a:r>
              <a:rPr lang="en-US" altLang="ru-RU" sz="1400" b="1" dirty="0">
                <a:solidFill>
                  <a:schemeClr val="accent2">
                    <a:lumMod val="50000"/>
                  </a:schemeClr>
                </a:solidFill>
                <a:latin typeface="BPG Banner Caps" pitchFamily="18" charset="0"/>
                <a:cs typeface="Arial" panose="020B0604020202020204" pitchFamily="34" charset="0"/>
              </a:rPr>
              <a:t>ს</a:t>
            </a:r>
            <a:r>
              <a:rPr lang="ka-GE" altLang="ru-RU" sz="1400" b="1" dirty="0">
                <a:solidFill>
                  <a:schemeClr val="accent2">
                    <a:lumMod val="50000"/>
                  </a:schemeClr>
                </a:solidFill>
                <a:latin typeface="BPG Banner Caps" pitchFamily="18" charset="0"/>
                <a:cs typeface="Arial" panose="020B0604020202020204" pitchFamily="34" charset="0"/>
              </a:rPr>
              <a:t>აიარაღო ოთახების შეუსაბამობა საქართველოს თავდაცვის მინისტრის 2017 წლის 10 ივლისის N49 ბრძანებასთან;</a:t>
            </a:r>
          </a:p>
          <a:p>
            <a:pPr marL="342900" indent="-342900" algn="just">
              <a:spcBef>
                <a:spcPts val="600"/>
              </a:spcBef>
              <a:buFont typeface="Wingdings" pitchFamily="2" charset="2"/>
              <a:buChar char="Ø"/>
              <a:defRPr/>
            </a:pPr>
            <a:r>
              <a:rPr lang="ka-GE" altLang="ru-RU" sz="1400" b="1" dirty="0">
                <a:solidFill>
                  <a:schemeClr val="accent2">
                    <a:lumMod val="50000"/>
                  </a:schemeClr>
                </a:solidFill>
                <a:latin typeface="BPG Banner Caps" pitchFamily="18" charset="0"/>
                <a:cs typeface="Arial" panose="020B0604020202020204" pitchFamily="34" charset="0"/>
              </a:rPr>
              <a:t>საველე სწავლებებისათვის საჭირო აღჭურვილობის არასაკმარისი რაოდენობა (ინდივიდუალური და 10-20 კაციანი კარვები, შესანიღბი კონსტრუქციები (მანსეტები); </a:t>
            </a:r>
          </a:p>
          <a:p>
            <a:pPr marL="342900" indent="-342900" algn="just">
              <a:spcBef>
                <a:spcPts val="600"/>
              </a:spcBef>
              <a:buFont typeface="Wingdings" pitchFamily="2" charset="2"/>
              <a:buChar char="Ø"/>
              <a:defRPr/>
            </a:pPr>
            <a:r>
              <a:rPr lang="ka-GE" sz="1400" b="1" dirty="0">
                <a:solidFill>
                  <a:schemeClr val="accent2">
                    <a:lumMod val="50000"/>
                  </a:schemeClr>
                </a:solidFill>
                <a:latin typeface="BPG Banner Caps" pitchFamily="18" charset="0"/>
                <a:cs typeface="Arial" panose="020B0604020202020204" pitchFamily="34" charset="0"/>
              </a:rPr>
              <a:t>აღჭურვილობის ვადაზე ადრე დაზიანება (მესანგრის ნიჩაბი);</a:t>
            </a:r>
          </a:p>
          <a:p>
            <a:pPr marL="342900" indent="-342900" algn="just">
              <a:spcBef>
                <a:spcPts val="600"/>
              </a:spcBef>
              <a:buFont typeface="Wingdings" pitchFamily="2" charset="2"/>
              <a:buChar char="Ø"/>
              <a:defRPr/>
            </a:pPr>
            <a:r>
              <a:rPr lang="ka-GE" sz="1400" b="1" dirty="0">
                <a:solidFill>
                  <a:schemeClr val="accent2">
                    <a:lumMod val="50000"/>
                  </a:schemeClr>
                </a:solidFill>
                <a:latin typeface="BPG Banner Caps" pitchFamily="18" charset="0"/>
                <a:cs typeface="Arial" panose="020B0604020202020204" pitchFamily="34" charset="0"/>
              </a:rPr>
              <a:t>საჭირო რაოდენობის ორგტექნიკის არ ქონა (პრინტერები</a:t>
            </a:r>
            <a:r>
              <a:rPr lang="ka-GE" sz="1400" b="1" dirty="0" smtClean="0">
                <a:solidFill>
                  <a:schemeClr val="accent2">
                    <a:lumMod val="50000"/>
                  </a:schemeClr>
                </a:solidFill>
                <a:latin typeface="BPG Banner Caps" pitchFamily="18" charset="0"/>
                <a:cs typeface="Arial" panose="020B0604020202020204" pitchFamily="34" charset="0"/>
              </a:rPr>
              <a:t>).</a:t>
            </a:r>
          </a:p>
        </p:txBody>
      </p:sp>
    </p:spTree>
    <p:extLst>
      <p:ext uri="{BB962C8B-B14F-4D97-AF65-F5344CB8AC3E}">
        <p14:creationId xmlns:p14="http://schemas.microsoft.com/office/powerpoint/2010/main" val="3412376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017" y="45509"/>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283517"/>
            <a:ext cx="7785958" cy="461665"/>
          </a:xfrm>
          <a:prstGeom prst="rect">
            <a:avLst/>
          </a:prstGeom>
          <a:noFill/>
        </p:spPr>
        <p:txBody>
          <a:bodyPr wrap="square" rtlCol="0">
            <a:spAutoFit/>
          </a:bodyPr>
          <a:lstStyle/>
          <a:p>
            <a:pPr algn="r"/>
            <a:r>
              <a:rPr lang="ka-GE" sz="2400" b="1" dirty="0" smtClean="0">
                <a:solidFill>
                  <a:schemeClr val="accent2">
                    <a:lumMod val="50000"/>
                  </a:schemeClr>
                </a:solidFill>
                <a:latin typeface="BPG Banner Caps" pitchFamily="18" charset="0"/>
              </a:rPr>
              <a:t>სასწავლო ბატალიონი</a:t>
            </a:r>
            <a:endParaRPr lang="en-US" sz="2400" b="1" dirty="0">
              <a:solidFill>
                <a:schemeClr val="accent2">
                  <a:lumMod val="50000"/>
                </a:schemeClr>
              </a:solidFill>
              <a:latin typeface="BPG Banner Caps"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1047946" y="105059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331310" y="1106676"/>
            <a:ext cx="8473014" cy="769441"/>
          </a:xfrm>
          <a:prstGeom prst="rect">
            <a:avLst/>
          </a:prstGeom>
        </p:spPr>
        <p:txBody>
          <a:bodyPr wrap="square">
            <a:spAutoFit/>
          </a:bodyPr>
          <a:lstStyle/>
          <a:p>
            <a:pPr algn="ctr"/>
            <a:r>
              <a:rPr lang="ka-GE" sz="1600" b="1" dirty="0" smtClean="0">
                <a:solidFill>
                  <a:schemeClr val="accent2">
                    <a:lumMod val="50000"/>
                  </a:schemeClr>
                </a:solidFill>
                <a:latin typeface="BPG Banner Caps" pitchFamily="18" charset="0"/>
                <a:cs typeface="Arial" panose="020B0604020202020204" pitchFamily="34" charset="0"/>
              </a:rPr>
              <a:t>სასწავლო </a:t>
            </a:r>
            <a:r>
              <a:rPr lang="ka-GE" sz="1600" b="1" dirty="0">
                <a:solidFill>
                  <a:schemeClr val="accent2">
                    <a:lumMod val="50000"/>
                  </a:schemeClr>
                </a:solidFill>
                <a:latin typeface="BPG Banner Caps" pitchFamily="18" charset="0"/>
                <a:cs typeface="Arial" panose="020B0604020202020204" pitchFamily="34" charset="0"/>
              </a:rPr>
              <a:t>ბატალიონში არსებული დისციპლინარული სტატისტიკა</a:t>
            </a:r>
          </a:p>
          <a:p>
            <a:pPr algn="ctr"/>
            <a:endParaRPr lang="ka-GE" sz="1600" b="1" dirty="0">
              <a:solidFill>
                <a:schemeClr val="accent2">
                  <a:lumMod val="50000"/>
                </a:schemeClr>
              </a:solidFill>
              <a:latin typeface="BPG Banner Caps" pitchFamily="18" charset="0"/>
              <a:cs typeface="Arial" panose="020B0604020202020204" pitchFamily="34" charset="0"/>
            </a:endParaRPr>
          </a:p>
          <a:p>
            <a:pPr algn="ctr"/>
            <a:r>
              <a:rPr lang="ka-GE" sz="1200" b="1" dirty="0">
                <a:solidFill>
                  <a:schemeClr val="accent2">
                    <a:lumMod val="50000"/>
                  </a:schemeClr>
                </a:solidFill>
                <a:latin typeface="BPG Banner Caps" pitchFamily="18" charset="0"/>
                <a:cs typeface="Arial" panose="020B0604020202020204" pitchFamily="34" charset="0"/>
              </a:rPr>
              <a:t>დისციპლინური გადაცდომების სტატისტიკური </a:t>
            </a:r>
            <a:r>
              <a:rPr lang="ka-GE" sz="1200" b="1" dirty="0" smtClean="0">
                <a:solidFill>
                  <a:schemeClr val="accent2">
                    <a:lumMod val="50000"/>
                  </a:schemeClr>
                </a:solidFill>
                <a:latin typeface="BPG Banner Caps" pitchFamily="18" charset="0"/>
                <a:cs typeface="Arial" panose="020B0604020202020204" pitchFamily="34" charset="0"/>
              </a:rPr>
              <a:t>მონაცემები</a:t>
            </a:r>
            <a:endParaRPr lang="en-US" sz="1200" b="1" dirty="0">
              <a:solidFill>
                <a:schemeClr val="accent2">
                  <a:lumMod val="50000"/>
                </a:schemeClr>
              </a:solidFill>
              <a:latin typeface="BPG Banner Caps" pitchFamily="18" charset="0"/>
              <a:cs typeface="Arial" panose="020B0604020202020204" pitchFamily="34" charset="0"/>
            </a:endParaRPr>
          </a:p>
        </p:txBody>
      </p:sp>
      <p:graphicFrame>
        <p:nvGraphicFramePr>
          <p:cNvPr id="12" name="Table 11"/>
          <p:cNvGraphicFramePr>
            <a:graphicFrameLocks noGrp="1"/>
          </p:cNvGraphicFramePr>
          <p:nvPr>
            <p:extLst/>
          </p:nvPr>
        </p:nvGraphicFramePr>
        <p:xfrm>
          <a:off x="254304" y="1876117"/>
          <a:ext cx="8763002" cy="4679148"/>
        </p:xfrm>
        <a:graphic>
          <a:graphicData uri="http://schemas.openxmlformats.org/drawingml/2006/table">
            <a:tbl>
              <a:tblPr firstRow="1" firstCol="1" bandRow="1"/>
              <a:tblGrid>
                <a:gridCol w="414418"/>
                <a:gridCol w="3831302"/>
                <a:gridCol w="508283"/>
                <a:gridCol w="449249"/>
                <a:gridCol w="449249"/>
                <a:gridCol w="531896"/>
                <a:gridCol w="531896"/>
                <a:gridCol w="508283"/>
                <a:gridCol w="583256"/>
                <a:gridCol w="955170"/>
              </a:tblGrid>
              <a:tr h="1329890">
                <a:tc>
                  <a:txBody>
                    <a:bodyPr/>
                    <a:lstStyle/>
                    <a:p>
                      <a:pPr marL="0" marR="0" algn="ctr" defTabSz="914400" rtl="0" eaLnBrk="1" latinLnBrk="0" hangingPunct="1">
                        <a:lnSpc>
                          <a:spcPct val="115000"/>
                        </a:lnSpc>
                        <a:spcBef>
                          <a:spcPts val="0"/>
                        </a:spcBef>
                        <a:spcAft>
                          <a:spcPts val="0"/>
                        </a:spcAft>
                      </a:pPr>
                      <a:r>
                        <a:rPr lang="ru-RU" sz="1200" b="1" kern="1200" dirty="0">
                          <a:solidFill>
                            <a:schemeClr val="accent2">
                              <a:lumMod val="50000"/>
                            </a:schemeClr>
                          </a:solidFill>
                          <a:latin typeface="BPG Banner Caps" pitchFamily="18" charset="0"/>
                          <a:ea typeface="+mn-ea"/>
                          <a:cs typeface="Arial" panose="020B0604020202020204" pitchFamily="34" charset="0"/>
                        </a:rPr>
                        <a:t>№</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სადისციპლინო წესდების სახე, მუხლი</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მართველობა</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შტაბი</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dirty="0">
                          <a:solidFill>
                            <a:schemeClr val="accent2">
                              <a:lumMod val="50000"/>
                            </a:schemeClr>
                          </a:solidFill>
                          <a:latin typeface="BPG Banner Caps" pitchFamily="18" charset="0"/>
                          <a:ea typeface="+mn-ea"/>
                          <a:cs typeface="Arial" panose="020B0604020202020204" pitchFamily="34" charset="0"/>
                        </a:rPr>
                        <a:t>I  </a:t>
                      </a:r>
                      <a:r>
                        <a:rPr lang="ka-GE" sz="1200" b="1" kern="1200" dirty="0">
                          <a:solidFill>
                            <a:schemeClr val="accent2">
                              <a:lumMod val="50000"/>
                            </a:schemeClr>
                          </a:solidFill>
                          <a:latin typeface="BPG Banner Caps" pitchFamily="18" charset="0"/>
                          <a:ea typeface="+mn-ea"/>
                          <a:cs typeface="Arial" panose="020B0604020202020204" pitchFamily="34" charset="0"/>
                        </a:rPr>
                        <a:t>კურსი</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dirty="0">
                          <a:solidFill>
                            <a:schemeClr val="accent2">
                              <a:lumMod val="50000"/>
                            </a:schemeClr>
                          </a:solidFill>
                          <a:latin typeface="BPG Banner Caps" pitchFamily="18" charset="0"/>
                          <a:ea typeface="+mn-ea"/>
                          <a:cs typeface="Arial" panose="020B0604020202020204" pitchFamily="34" charset="0"/>
                        </a:rPr>
                        <a:t>II  </a:t>
                      </a:r>
                      <a:r>
                        <a:rPr lang="ka-GE" sz="1200" b="1" kern="1200" dirty="0">
                          <a:solidFill>
                            <a:schemeClr val="accent2">
                              <a:lumMod val="50000"/>
                            </a:schemeClr>
                          </a:solidFill>
                          <a:latin typeface="BPG Banner Caps" pitchFamily="18" charset="0"/>
                          <a:ea typeface="+mn-ea"/>
                          <a:cs typeface="Arial" panose="020B0604020202020204" pitchFamily="34" charset="0"/>
                        </a:rPr>
                        <a:t>კურსი</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dirty="0">
                          <a:solidFill>
                            <a:schemeClr val="accent2">
                              <a:lumMod val="50000"/>
                            </a:schemeClr>
                          </a:solidFill>
                          <a:latin typeface="BPG Banner Caps" pitchFamily="18" charset="0"/>
                          <a:ea typeface="+mn-ea"/>
                          <a:cs typeface="Arial" panose="020B0604020202020204" pitchFamily="34" charset="0"/>
                        </a:rPr>
                        <a:t>III  </a:t>
                      </a:r>
                      <a:r>
                        <a:rPr lang="ka-GE" sz="1200" b="1" kern="1200" dirty="0">
                          <a:solidFill>
                            <a:schemeClr val="accent2">
                              <a:lumMod val="50000"/>
                            </a:schemeClr>
                          </a:solidFill>
                          <a:latin typeface="BPG Banner Caps" pitchFamily="18" charset="0"/>
                          <a:ea typeface="+mn-ea"/>
                          <a:cs typeface="Arial" panose="020B0604020202020204" pitchFamily="34" charset="0"/>
                        </a:rPr>
                        <a:t>კურსი</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dirty="0">
                          <a:solidFill>
                            <a:schemeClr val="accent2">
                              <a:lumMod val="50000"/>
                            </a:schemeClr>
                          </a:solidFill>
                          <a:latin typeface="BPG Banner Caps" pitchFamily="18" charset="0"/>
                          <a:ea typeface="+mn-ea"/>
                          <a:cs typeface="Arial" panose="020B0604020202020204" pitchFamily="34" charset="0"/>
                        </a:rPr>
                        <a:t>IV  </a:t>
                      </a:r>
                      <a:r>
                        <a:rPr lang="ka-GE" sz="1200" b="1" kern="1200" dirty="0">
                          <a:solidFill>
                            <a:schemeClr val="accent2">
                              <a:lumMod val="50000"/>
                            </a:schemeClr>
                          </a:solidFill>
                          <a:latin typeface="BPG Banner Caps" pitchFamily="18" charset="0"/>
                          <a:ea typeface="+mn-ea"/>
                          <a:cs typeface="Arial" panose="020B0604020202020204" pitchFamily="34" charset="0"/>
                        </a:rPr>
                        <a:t>კურსი</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საკანდიდატო</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სულ</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208">
                <a:tc>
                  <a:txBody>
                    <a:bodyPr/>
                    <a:lstStyle/>
                    <a:p>
                      <a:pPr marL="0" marR="0" algn="ctr" defTabSz="914400" rtl="0" eaLnBrk="1" latinLnBrk="0" hangingPunct="1">
                        <a:lnSpc>
                          <a:spcPct val="115000"/>
                        </a:lnSpc>
                        <a:spcBef>
                          <a:spcPts val="0"/>
                        </a:spcBef>
                        <a:spcAft>
                          <a:spcPts val="0"/>
                        </a:spcAft>
                      </a:pPr>
                      <a:r>
                        <a:rPr lang="en-US" sz="1200" b="1" kern="1200" dirty="0" smtClean="0">
                          <a:solidFill>
                            <a:schemeClr val="accent2">
                              <a:lumMod val="50000"/>
                            </a:schemeClr>
                          </a:solidFill>
                          <a:latin typeface="BPG Banner Caps" pitchFamily="18" charset="0"/>
                          <a:ea typeface="+mn-ea"/>
                          <a:cs typeface="Arial" panose="020B0604020202020204" pitchFamily="34" charset="0"/>
                        </a:rPr>
                        <a:t>1</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ბრძანების არაჯეროვნად შესრულება ან შეუსრულებლობა </a:t>
                      </a:r>
                      <a:r>
                        <a:rPr lang="en-US" sz="1200" b="1" kern="1200" dirty="0" smtClean="0">
                          <a:solidFill>
                            <a:schemeClr val="accent2">
                              <a:lumMod val="50000"/>
                            </a:schemeClr>
                          </a:solidFill>
                          <a:latin typeface="BPG Banner Caps" pitchFamily="18" charset="0"/>
                          <a:ea typeface="+mn-ea"/>
                          <a:cs typeface="Arial" panose="020B0604020202020204" pitchFamily="34" charset="0"/>
                        </a:rPr>
                        <a:t>(</a:t>
                      </a:r>
                      <a:r>
                        <a:rPr lang="ru-RU" sz="1200" b="1" kern="1200" dirty="0" smtClean="0">
                          <a:solidFill>
                            <a:schemeClr val="accent2">
                              <a:lumMod val="50000"/>
                            </a:schemeClr>
                          </a:solidFill>
                          <a:latin typeface="BPG Banner Caps" pitchFamily="18" charset="0"/>
                          <a:ea typeface="+mn-ea"/>
                          <a:cs typeface="Arial" panose="020B0604020202020204" pitchFamily="34" charset="0"/>
                        </a:rPr>
                        <a:t>მუხ</a:t>
                      </a:r>
                      <a:r>
                        <a:rPr lang="en-US" sz="1200" b="1" kern="1200" dirty="0">
                          <a:solidFill>
                            <a:schemeClr val="accent2">
                              <a:lumMod val="50000"/>
                            </a:schemeClr>
                          </a:solidFill>
                          <a:latin typeface="BPG Banner Caps" pitchFamily="18" charset="0"/>
                          <a:ea typeface="+mn-ea"/>
                          <a:cs typeface="Arial" panose="020B0604020202020204" pitchFamily="34" charset="0"/>
                        </a:rPr>
                        <a:t>:31)</a:t>
                      </a: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200" b="1" kern="1200" dirty="0">
                          <a:solidFill>
                            <a:schemeClr val="accent2">
                              <a:lumMod val="50000"/>
                            </a:schemeClr>
                          </a:solidFill>
                          <a:latin typeface="BPG Banner Caps" pitchFamily="18" charset="0"/>
                          <a:ea typeface="+mn-ea"/>
                          <a:cs typeface="Arial" panose="020B0604020202020204" pitchFamily="34" charset="0"/>
                        </a:rPr>
                        <a:t> </a:t>
                      </a: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200" b="1" kern="1200">
                          <a:solidFill>
                            <a:schemeClr val="accent2">
                              <a:lumMod val="50000"/>
                            </a:schemeClr>
                          </a:solidFill>
                          <a:latin typeface="BPG Banner Caps" pitchFamily="18" charset="0"/>
                          <a:ea typeface="+mn-ea"/>
                          <a:cs typeface="Arial" panose="020B0604020202020204" pitchFamily="34" charset="0"/>
                        </a:rPr>
                        <a:t> </a:t>
                      </a: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13</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2</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1</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200" b="1" kern="1200" dirty="0">
                          <a:solidFill>
                            <a:schemeClr val="accent2">
                              <a:lumMod val="50000"/>
                            </a:schemeClr>
                          </a:solidFill>
                          <a:latin typeface="BPG Banner Caps" pitchFamily="18" charset="0"/>
                          <a:ea typeface="+mn-ea"/>
                          <a:cs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16</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208">
                <a:tc>
                  <a:txBody>
                    <a:bodyPr/>
                    <a:lstStyle/>
                    <a:p>
                      <a:pPr marL="0" marR="0" algn="ctr" defTabSz="914400" rtl="0" eaLnBrk="1" latinLnBrk="0" hangingPunct="1">
                        <a:lnSpc>
                          <a:spcPct val="115000"/>
                        </a:lnSpc>
                        <a:spcBef>
                          <a:spcPts val="0"/>
                        </a:spcBef>
                        <a:spcAft>
                          <a:spcPts val="0"/>
                        </a:spcAft>
                      </a:pPr>
                      <a:r>
                        <a:rPr lang="en-US" sz="1200" b="1" kern="1200" dirty="0" smtClean="0">
                          <a:solidFill>
                            <a:schemeClr val="accent2">
                              <a:lumMod val="50000"/>
                            </a:schemeClr>
                          </a:solidFill>
                          <a:latin typeface="BPG Banner Caps" pitchFamily="18" charset="0"/>
                          <a:ea typeface="+mn-ea"/>
                          <a:cs typeface="Arial" panose="020B0604020202020204" pitchFamily="34" charset="0"/>
                        </a:rPr>
                        <a:t>2</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დაგვიანება </a:t>
                      </a:r>
                      <a:r>
                        <a:rPr lang="ru-RU" sz="1200" b="1" kern="1200" dirty="0">
                          <a:solidFill>
                            <a:schemeClr val="accent2">
                              <a:lumMod val="50000"/>
                            </a:schemeClr>
                          </a:solidFill>
                          <a:latin typeface="BPG Banner Caps" pitchFamily="18" charset="0"/>
                          <a:ea typeface="+mn-ea"/>
                          <a:cs typeface="Arial" panose="020B0604020202020204" pitchFamily="34" charset="0"/>
                        </a:rPr>
                        <a:t> (მუხ:41</a:t>
                      </a:r>
                      <a:r>
                        <a:rPr lang="en-US" sz="1200" b="1" kern="1200" dirty="0">
                          <a:solidFill>
                            <a:schemeClr val="accent2">
                              <a:lumMod val="50000"/>
                            </a:schemeClr>
                          </a:solidFill>
                          <a:latin typeface="BPG Banner Caps" pitchFamily="18" charset="0"/>
                          <a:ea typeface="+mn-ea"/>
                          <a:cs typeface="Arial" panose="020B0604020202020204" pitchFamily="34" charset="0"/>
                        </a:rPr>
                        <a:t>/2</a:t>
                      </a:r>
                      <a:r>
                        <a:rPr lang="ka-GE" sz="1200" b="1" kern="1200" dirty="0">
                          <a:solidFill>
                            <a:schemeClr val="accent2">
                              <a:lumMod val="50000"/>
                            </a:schemeClr>
                          </a:solidFill>
                          <a:latin typeface="BPG Banner Caps" pitchFamily="18" charset="0"/>
                          <a:ea typeface="+mn-ea"/>
                          <a:cs typeface="Arial" panose="020B0604020202020204" pitchFamily="34" charset="0"/>
                        </a:rPr>
                        <a:t>ა</a:t>
                      </a:r>
                      <a:r>
                        <a:rPr lang="ru-RU" sz="1200" b="1" kern="1200" dirty="0">
                          <a:solidFill>
                            <a:schemeClr val="accent2">
                              <a:lumMod val="50000"/>
                            </a:schemeClr>
                          </a:solidFill>
                          <a:latin typeface="BPG Banner Caps" pitchFamily="18" charset="0"/>
                          <a:ea typeface="+mn-ea"/>
                          <a:cs typeface="Arial" panose="020B0604020202020204" pitchFamily="34" charset="0"/>
                        </a:rPr>
                        <a:t>)</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dirty="0">
                          <a:solidFill>
                            <a:schemeClr val="accent2">
                              <a:lumMod val="50000"/>
                            </a:schemeClr>
                          </a:solidFill>
                          <a:latin typeface="BPG Banner Caps" pitchFamily="18" charset="0"/>
                          <a:ea typeface="+mn-ea"/>
                          <a:cs typeface="Arial" panose="020B0604020202020204" pitchFamily="34" charset="0"/>
                        </a:rPr>
                        <a:t> </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dirty="0">
                          <a:solidFill>
                            <a:schemeClr val="accent2">
                              <a:lumMod val="50000"/>
                            </a:schemeClr>
                          </a:solidFill>
                          <a:latin typeface="BPG Banner Caps" pitchFamily="18" charset="0"/>
                          <a:ea typeface="+mn-ea"/>
                          <a:cs typeface="Arial" panose="020B0604020202020204" pitchFamily="34" charset="0"/>
                        </a:rPr>
                        <a:t> </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a:solidFill>
                            <a:schemeClr val="accent2">
                              <a:lumMod val="50000"/>
                            </a:schemeClr>
                          </a:solidFill>
                          <a:latin typeface="BPG Banner Caps" pitchFamily="18" charset="0"/>
                          <a:ea typeface="+mn-ea"/>
                          <a:cs typeface="Arial" panose="020B0604020202020204" pitchFamily="34" charset="0"/>
                        </a:rPr>
                        <a:t> </a:t>
                      </a:r>
                      <a:endParaRPr lang="en-US" sz="1200" b="1" kern="120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1</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dirty="0">
                          <a:solidFill>
                            <a:schemeClr val="accent2">
                              <a:lumMod val="50000"/>
                            </a:schemeClr>
                          </a:solidFill>
                          <a:latin typeface="BPG Banner Caps" pitchFamily="18" charset="0"/>
                          <a:ea typeface="+mn-ea"/>
                          <a:cs typeface="Arial" panose="020B0604020202020204" pitchFamily="34" charset="0"/>
                        </a:rPr>
                        <a:t> </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dirty="0">
                          <a:solidFill>
                            <a:schemeClr val="accent2">
                              <a:lumMod val="50000"/>
                            </a:schemeClr>
                          </a:solidFill>
                          <a:latin typeface="BPG Banner Caps" pitchFamily="18" charset="0"/>
                          <a:ea typeface="+mn-ea"/>
                          <a:cs typeface="Arial" panose="020B0604020202020204" pitchFamily="34" charset="0"/>
                        </a:rPr>
                        <a:t> </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a:solidFill>
                            <a:schemeClr val="accent2">
                              <a:lumMod val="50000"/>
                            </a:schemeClr>
                          </a:solidFill>
                          <a:latin typeface="BPG Banner Caps" pitchFamily="18" charset="0"/>
                          <a:ea typeface="+mn-ea"/>
                          <a:cs typeface="Arial" panose="020B0604020202020204" pitchFamily="34" charset="0"/>
                        </a:rPr>
                        <a:t>1</a:t>
                      </a:r>
                      <a:endParaRPr lang="en-US" sz="1200" b="1" kern="1200">
                        <a:solidFill>
                          <a:schemeClr val="accent2">
                            <a:lumMod val="50000"/>
                          </a:schemeClr>
                        </a:solidFill>
                        <a:latin typeface="BPG Banner Caps" pitchFamily="18" charset="0"/>
                        <a:ea typeface="+mn-ea"/>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208">
                <a:tc>
                  <a:txBody>
                    <a:bodyPr/>
                    <a:lstStyle/>
                    <a:p>
                      <a:pPr marL="0" marR="0" algn="ctr" defTabSz="914400" rtl="0" eaLnBrk="1" latinLnBrk="0" hangingPunct="1">
                        <a:lnSpc>
                          <a:spcPct val="115000"/>
                        </a:lnSpc>
                        <a:spcBef>
                          <a:spcPts val="0"/>
                        </a:spcBef>
                        <a:spcAft>
                          <a:spcPts val="0"/>
                        </a:spcAft>
                      </a:pPr>
                      <a:r>
                        <a:rPr lang="en-US" sz="1200" b="1" kern="1200" dirty="0" smtClean="0">
                          <a:solidFill>
                            <a:schemeClr val="accent2">
                              <a:lumMod val="50000"/>
                            </a:schemeClr>
                          </a:solidFill>
                          <a:latin typeface="BPG Banner Caps" pitchFamily="18" charset="0"/>
                          <a:ea typeface="+mn-ea"/>
                          <a:cs typeface="Arial" panose="020B0604020202020204" pitchFamily="34" charset="0"/>
                        </a:rPr>
                        <a:t>3</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არაეთიკური ქცევა </a:t>
                      </a:r>
                      <a:r>
                        <a:rPr lang="ru-RU" sz="1200" b="1" kern="1200" dirty="0">
                          <a:solidFill>
                            <a:schemeClr val="accent2">
                              <a:lumMod val="50000"/>
                            </a:schemeClr>
                          </a:solidFill>
                          <a:latin typeface="BPG Banner Caps" pitchFamily="18" charset="0"/>
                          <a:ea typeface="+mn-ea"/>
                          <a:cs typeface="Arial" panose="020B0604020202020204" pitchFamily="34" charset="0"/>
                        </a:rPr>
                        <a:t>(მუხ:48)</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dirty="0">
                          <a:solidFill>
                            <a:schemeClr val="accent2">
                              <a:lumMod val="50000"/>
                            </a:schemeClr>
                          </a:solidFill>
                          <a:latin typeface="BPG Banner Caps" pitchFamily="18" charset="0"/>
                          <a:ea typeface="+mn-ea"/>
                          <a:cs typeface="Arial" panose="020B0604020202020204" pitchFamily="34" charset="0"/>
                        </a:rPr>
                        <a:t> </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dirty="0">
                          <a:solidFill>
                            <a:schemeClr val="accent2">
                              <a:lumMod val="50000"/>
                            </a:schemeClr>
                          </a:solidFill>
                          <a:latin typeface="BPG Banner Caps" pitchFamily="18" charset="0"/>
                          <a:ea typeface="+mn-ea"/>
                          <a:cs typeface="Arial" panose="020B0604020202020204" pitchFamily="34" charset="0"/>
                        </a:rPr>
                        <a:t> </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endParaRPr lang="en-US" sz="1200" b="1" kern="120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a:solidFill>
                            <a:schemeClr val="accent2">
                              <a:lumMod val="50000"/>
                            </a:schemeClr>
                          </a:solidFill>
                          <a:latin typeface="BPG Banner Caps" pitchFamily="18" charset="0"/>
                          <a:ea typeface="+mn-ea"/>
                          <a:cs typeface="Arial" panose="020B0604020202020204" pitchFamily="34" charset="0"/>
                        </a:rPr>
                        <a:t>8</a:t>
                      </a:r>
                      <a:endParaRPr lang="en-US" sz="1200" b="1" kern="120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dirty="0">
                          <a:solidFill>
                            <a:schemeClr val="accent2">
                              <a:lumMod val="50000"/>
                            </a:schemeClr>
                          </a:solidFill>
                          <a:latin typeface="BPG Banner Caps" pitchFamily="18" charset="0"/>
                          <a:ea typeface="+mn-ea"/>
                          <a:cs typeface="Arial" panose="020B0604020202020204" pitchFamily="34" charset="0"/>
                        </a:rPr>
                        <a:t> </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1</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dirty="0">
                          <a:solidFill>
                            <a:schemeClr val="accent2">
                              <a:lumMod val="50000"/>
                            </a:schemeClr>
                          </a:solidFill>
                          <a:latin typeface="BPG Banner Caps" pitchFamily="18" charset="0"/>
                          <a:ea typeface="+mn-ea"/>
                          <a:cs typeface="Arial" panose="020B0604020202020204" pitchFamily="34" charset="0"/>
                        </a:rPr>
                        <a:t> </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9</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208">
                <a:tc>
                  <a:txBody>
                    <a:bodyPr/>
                    <a:lstStyle/>
                    <a:p>
                      <a:pPr marL="0" marR="0" algn="ctr" defTabSz="914400" rtl="0" eaLnBrk="1" latinLnBrk="0" hangingPunct="1">
                        <a:lnSpc>
                          <a:spcPct val="115000"/>
                        </a:lnSpc>
                        <a:spcBef>
                          <a:spcPts val="0"/>
                        </a:spcBef>
                        <a:spcAft>
                          <a:spcPts val="0"/>
                        </a:spcAft>
                      </a:pPr>
                      <a:r>
                        <a:rPr lang="en-US" sz="1200" b="1" kern="1200" dirty="0" smtClean="0">
                          <a:solidFill>
                            <a:schemeClr val="accent2">
                              <a:lumMod val="50000"/>
                            </a:schemeClr>
                          </a:solidFill>
                          <a:latin typeface="BPG Banner Caps" pitchFamily="18" charset="0"/>
                          <a:ea typeface="+mn-ea"/>
                          <a:cs typeface="Arial" panose="020B0604020202020204" pitchFamily="34" charset="0"/>
                        </a:rPr>
                        <a:t>4</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სამსახურეობრივი მოწმობის დაკარგვა ( </a:t>
                      </a:r>
                      <a:r>
                        <a:rPr lang="en-US" sz="1200" b="1" kern="1200" dirty="0">
                          <a:solidFill>
                            <a:schemeClr val="accent2">
                              <a:lumMod val="50000"/>
                            </a:schemeClr>
                          </a:solidFill>
                          <a:latin typeface="BPG Banner Caps" pitchFamily="18" charset="0"/>
                          <a:ea typeface="+mn-ea"/>
                          <a:cs typeface="Arial" panose="020B0604020202020204" pitchFamily="34" charset="0"/>
                        </a:rPr>
                        <a:t>ID)</a:t>
                      </a:r>
                      <a:r>
                        <a:rPr lang="ka-GE" sz="1200" b="1" kern="1200" dirty="0">
                          <a:solidFill>
                            <a:schemeClr val="accent2">
                              <a:lumMod val="50000"/>
                            </a:schemeClr>
                          </a:solidFill>
                          <a:latin typeface="BPG Banner Caps" pitchFamily="18" charset="0"/>
                          <a:ea typeface="+mn-ea"/>
                          <a:cs typeface="Arial" panose="020B0604020202020204" pitchFamily="34" charset="0"/>
                        </a:rPr>
                        <a:t>  </a:t>
                      </a:r>
                      <a:r>
                        <a:rPr lang="en-US" sz="1200" b="1" kern="1200" dirty="0">
                          <a:solidFill>
                            <a:schemeClr val="accent2">
                              <a:lumMod val="50000"/>
                            </a:schemeClr>
                          </a:solidFill>
                          <a:latin typeface="BPG Banner Caps" pitchFamily="18" charset="0"/>
                          <a:ea typeface="+mn-ea"/>
                          <a:cs typeface="Arial" panose="020B0604020202020204" pitchFamily="34" charset="0"/>
                        </a:rPr>
                        <a:t>(</a:t>
                      </a:r>
                      <a:r>
                        <a:rPr lang="ru-RU" sz="1200" b="1" kern="1200" dirty="0">
                          <a:solidFill>
                            <a:schemeClr val="accent2">
                              <a:lumMod val="50000"/>
                            </a:schemeClr>
                          </a:solidFill>
                          <a:latin typeface="BPG Banner Caps" pitchFamily="18" charset="0"/>
                          <a:ea typeface="+mn-ea"/>
                          <a:cs typeface="Arial" panose="020B0604020202020204" pitchFamily="34" charset="0"/>
                        </a:rPr>
                        <a:t>მუხ</a:t>
                      </a:r>
                      <a:r>
                        <a:rPr lang="en-US" sz="1200" b="1" kern="1200" dirty="0">
                          <a:solidFill>
                            <a:schemeClr val="accent2">
                              <a:lumMod val="50000"/>
                            </a:schemeClr>
                          </a:solidFill>
                          <a:latin typeface="BPG Banner Caps" pitchFamily="18" charset="0"/>
                          <a:ea typeface="+mn-ea"/>
                          <a:cs typeface="Arial" panose="020B0604020202020204" pitchFamily="34" charset="0"/>
                        </a:rPr>
                        <a:t>:55/5)</a:t>
                      </a: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200" b="1" kern="1200">
                          <a:solidFill>
                            <a:schemeClr val="accent2">
                              <a:lumMod val="50000"/>
                            </a:schemeClr>
                          </a:solidFill>
                          <a:latin typeface="BPG Banner Caps" pitchFamily="18" charset="0"/>
                          <a:ea typeface="+mn-ea"/>
                          <a:cs typeface="Arial" panose="020B0604020202020204" pitchFamily="34" charset="0"/>
                        </a:rPr>
                        <a:t> </a:t>
                      </a: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200" b="1" kern="1200" dirty="0">
                          <a:solidFill>
                            <a:schemeClr val="accent2">
                              <a:lumMod val="50000"/>
                            </a:schemeClr>
                          </a:solidFill>
                          <a:latin typeface="BPG Banner Caps" pitchFamily="18" charset="0"/>
                          <a:ea typeface="+mn-ea"/>
                          <a:cs typeface="Arial" panose="020B0604020202020204" pitchFamily="34" charset="0"/>
                        </a:rPr>
                        <a:t> </a:t>
                      </a: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2</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endParaRPr lang="en-US" sz="1200" b="1" kern="120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endParaRPr lang="en-US" sz="1200" b="1" kern="120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200" b="1" kern="1200" dirty="0">
                          <a:solidFill>
                            <a:schemeClr val="accent2">
                              <a:lumMod val="50000"/>
                            </a:schemeClr>
                          </a:solidFill>
                          <a:latin typeface="BPG Banner Caps" pitchFamily="18" charset="0"/>
                          <a:ea typeface="+mn-ea"/>
                          <a:cs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2</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208">
                <a:tc>
                  <a:txBody>
                    <a:bodyPr/>
                    <a:lstStyle/>
                    <a:p>
                      <a:pPr marL="0" marR="0" algn="ctr" defTabSz="914400" rtl="0" eaLnBrk="1" latinLnBrk="0" hangingPunct="1">
                        <a:lnSpc>
                          <a:spcPct val="115000"/>
                        </a:lnSpc>
                        <a:spcBef>
                          <a:spcPts val="0"/>
                        </a:spcBef>
                        <a:spcAft>
                          <a:spcPts val="0"/>
                        </a:spcAft>
                      </a:pPr>
                      <a:r>
                        <a:rPr lang="en-US" sz="1200" b="1" kern="1200" dirty="0" smtClean="0">
                          <a:solidFill>
                            <a:schemeClr val="accent2">
                              <a:lumMod val="50000"/>
                            </a:schemeClr>
                          </a:solidFill>
                          <a:latin typeface="BPG Banner Caps" pitchFamily="18" charset="0"/>
                          <a:ea typeface="+mn-ea"/>
                          <a:cs typeface="Arial" panose="020B0604020202020204" pitchFamily="34" charset="0"/>
                        </a:rPr>
                        <a:t>5</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სამხედრო ფორმის ტანსაცმლის ტარების წესის დარღვევა (მუხ.</a:t>
                      </a:r>
                      <a:r>
                        <a:rPr lang="en-US" sz="1200" b="1" kern="1200" dirty="0">
                          <a:solidFill>
                            <a:schemeClr val="accent2">
                              <a:lumMod val="50000"/>
                            </a:schemeClr>
                          </a:solidFill>
                          <a:latin typeface="BPG Banner Caps" pitchFamily="18" charset="0"/>
                          <a:ea typeface="+mn-ea"/>
                          <a:cs typeface="Arial" panose="020B0604020202020204" pitchFamily="34" charset="0"/>
                        </a:rPr>
                        <a:t>51</a:t>
                      </a:r>
                      <a:r>
                        <a:rPr lang="ka-GE" sz="1200" b="1" kern="1200" dirty="0">
                          <a:solidFill>
                            <a:schemeClr val="accent2">
                              <a:lumMod val="50000"/>
                            </a:schemeClr>
                          </a:solidFill>
                          <a:latin typeface="BPG Banner Caps" pitchFamily="18" charset="0"/>
                          <a:ea typeface="+mn-ea"/>
                          <a:cs typeface="Arial" panose="020B0604020202020204" pitchFamily="34" charset="0"/>
                        </a:rPr>
                        <a:t>)</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dirty="0">
                          <a:solidFill>
                            <a:schemeClr val="accent2">
                              <a:lumMod val="50000"/>
                            </a:schemeClr>
                          </a:solidFill>
                          <a:latin typeface="BPG Banner Caps" pitchFamily="18" charset="0"/>
                          <a:ea typeface="+mn-ea"/>
                          <a:cs typeface="Arial" panose="020B0604020202020204" pitchFamily="34" charset="0"/>
                        </a:rPr>
                        <a:t> </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dirty="0">
                          <a:solidFill>
                            <a:schemeClr val="accent2">
                              <a:lumMod val="50000"/>
                            </a:schemeClr>
                          </a:solidFill>
                          <a:latin typeface="BPG Banner Caps" pitchFamily="18" charset="0"/>
                          <a:ea typeface="+mn-ea"/>
                          <a:cs typeface="Arial" panose="020B0604020202020204" pitchFamily="34" charset="0"/>
                        </a:rPr>
                        <a:t> </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2</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dirty="0">
                          <a:solidFill>
                            <a:schemeClr val="accent2">
                              <a:lumMod val="50000"/>
                            </a:schemeClr>
                          </a:solidFill>
                          <a:latin typeface="BPG Banner Caps" pitchFamily="18" charset="0"/>
                          <a:ea typeface="+mn-ea"/>
                          <a:cs typeface="Arial" panose="020B0604020202020204" pitchFamily="34" charset="0"/>
                        </a:rPr>
                        <a:t> </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2</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0736">
                <a:tc gridSpan="2">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 </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სულ</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 </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050" b="1" dirty="0">
                        <a:effectLst/>
                        <a:latin typeface="Sylfaen "/>
                        <a:ea typeface="Calibri"/>
                        <a:cs typeface="Times New Roman"/>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dirty="0">
                          <a:solidFill>
                            <a:schemeClr val="accent2">
                              <a:lumMod val="50000"/>
                            </a:schemeClr>
                          </a:solidFill>
                          <a:latin typeface="BPG Banner Caps" pitchFamily="18" charset="0"/>
                          <a:ea typeface="+mn-ea"/>
                          <a:cs typeface="Arial" panose="020B0604020202020204" pitchFamily="34" charset="0"/>
                        </a:rPr>
                        <a:t> </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dirty="0">
                          <a:solidFill>
                            <a:schemeClr val="accent2">
                              <a:lumMod val="50000"/>
                            </a:schemeClr>
                          </a:solidFill>
                          <a:latin typeface="BPG Banner Caps" pitchFamily="18" charset="0"/>
                          <a:ea typeface="+mn-ea"/>
                          <a:cs typeface="Arial" panose="020B0604020202020204" pitchFamily="34" charset="0"/>
                        </a:rPr>
                        <a:t> </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dirty="0">
                          <a:solidFill>
                            <a:schemeClr val="accent2">
                              <a:lumMod val="50000"/>
                            </a:schemeClr>
                          </a:solidFill>
                          <a:latin typeface="BPG Banner Caps" pitchFamily="18" charset="0"/>
                          <a:ea typeface="+mn-ea"/>
                          <a:cs typeface="Arial" panose="020B0604020202020204" pitchFamily="34" charset="0"/>
                        </a:rPr>
                        <a:t> </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26</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2</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2</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0779" marR="40779" marT="728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dirty="0">
                          <a:solidFill>
                            <a:schemeClr val="accent2">
                              <a:lumMod val="50000"/>
                            </a:schemeClr>
                          </a:solidFill>
                          <a:latin typeface="BPG Banner Caps" pitchFamily="18" charset="0"/>
                          <a:ea typeface="+mn-ea"/>
                          <a:cs typeface="Arial" panose="020B0604020202020204" pitchFamily="34" charset="0"/>
                        </a:rPr>
                        <a:t> </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30</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436409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283517"/>
            <a:ext cx="7785958" cy="461665"/>
          </a:xfrm>
          <a:prstGeom prst="rect">
            <a:avLst/>
          </a:prstGeom>
          <a:noFill/>
        </p:spPr>
        <p:txBody>
          <a:bodyPr wrap="square" rtlCol="0">
            <a:spAutoFit/>
          </a:bodyPr>
          <a:lstStyle/>
          <a:p>
            <a:pPr algn="r"/>
            <a:r>
              <a:rPr lang="ka-GE" sz="2400" b="1" dirty="0" smtClean="0">
                <a:solidFill>
                  <a:schemeClr val="accent2">
                    <a:lumMod val="50000"/>
                  </a:schemeClr>
                </a:solidFill>
                <a:latin typeface="BPG Banner Caps" pitchFamily="18" charset="0"/>
              </a:rPr>
              <a:t>სასწავლო ბატალიონი</a:t>
            </a:r>
            <a:endParaRPr lang="en-US" sz="2400" b="1" dirty="0">
              <a:solidFill>
                <a:schemeClr val="accent2">
                  <a:lumMod val="50000"/>
                </a:schemeClr>
              </a:solidFill>
              <a:latin typeface="BPG Banner Caps" pitchFamily="18" charset="0"/>
            </a:endParaRPr>
          </a:p>
        </p:txBody>
      </p:sp>
      <p:sp>
        <p:nvSpPr>
          <p:cNvPr id="9" name="Rectangle 8"/>
          <p:cNvSpPr/>
          <p:nvPr/>
        </p:nvSpPr>
        <p:spPr>
          <a:xfrm flipV="1">
            <a:off x="76200" y="1105644"/>
            <a:ext cx="8839200" cy="62529"/>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331310" y="1253469"/>
            <a:ext cx="8473014" cy="769441"/>
          </a:xfrm>
          <a:prstGeom prst="rect">
            <a:avLst/>
          </a:prstGeom>
        </p:spPr>
        <p:txBody>
          <a:bodyPr wrap="square">
            <a:spAutoFit/>
          </a:bodyPr>
          <a:lstStyle/>
          <a:p>
            <a:pPr algn="ctr"/>
            <a:r>
              <a:rPr lang="ka-GE" sz="1600" b="1" dirty="0" smtClean="0">
                <a:solidFill>
                  <a:schemeClr val="accent2">
                    <a:lumMod val="50000"/>
                  </a:schemeClr>
                </a:solidFill>
                <a:latin typeface="BPG Banner Caps" pitchFamily="18" charset="0"/>
                <a:cs typeface="Arial" panose="020B0604020202020204" pitchFamily="34" charset="0"/>
              </a:rPr>
              <a:t>სასწავლო </a:t>
            </a:r>
            <a:r>
              <a:rPr lang="ka-GE" sz="1600" b="1" dirty="0">
                <a:solidFill>
                  <a:schemeClr val="accent2">
                    <a:lumMod val="50000"/>
                  </a:schemeClr>
                </a:solidFill>
                <a:latin typeface="BPG Banner Caps" pitchFamily="18" charset="0"/>
                <a:cs typeface="Arial" panose="020B0604020202020204" pitchFamily="34" charset="0"/>
              </a:rPr>
              <a:t>ბატალიონში არსებული დისციპლინარული სტატისტიკა</a:t>
            </a:r>
          </a:p>
          <a:p>
            <a:pPr algn="ctr"/>
            <a:endParaRPr lang="ka-GE" sz="1600" b="1" dirty="0">
              <a:solidFill>
                <a:schemeClr val="accent2">
                  <a:lumMod val="50000"/>
                </a:schemeClr>
              </a:solidFill>
              <a:latin typeface="BPG Banner Caps" pitchFamily="18" charset="0"/>
              <a:cs typeface="Arial" panose="020B0604020202020204" pitchFamily="34" charset="0"/>
            </a:endParaRPr>
          </a:p>
          <a:p>
            <a:pPr algn="ctr"/>
            <a:r>
              <a:rPr lang="ka-GE" sz="1200" b="1" dirty="0" smtClean="0">
                <a:solidFill>
                  <a:schemeClr val="accent2">
                    <a:lumMod val="50000"/>
                  </a:schemeClr>
                </a:solidFill>
                <a:latin typeface="BPG Banner Caps" pitchFamily="18" charset="0"/>
                <a:cs typeface="Arial" panose="020B0604020202020204" pitchFamily="34" charset="0"/>
              </a:rPr>
              <a:t>წახალისების სტატისტიკური მონაცემები</a:t>
            </a:r>
            <a:endParaRPr lang="en-US" sz="1200" b="1" dirty="0">
              <a:solidFill>
                <a:schemeClr val="accent2">
                  <a:lumMod val="50000"/>
                </a:schemeClr>
              </a:solidFill>
              <a:latin typeface="BPG Banner Caps" pitchFamily="18" charset="0"/>
              <a:cs typeface="Arial" panose="020B0604020202020204" pitchFamily="34" charset="0"/>
            </a:endParaRPr>
          </a:p>
        </p:txBody>
      </p:sp>
      <p:graphicFrame>
        <p:nvGraphicFramePr>
          <p:cNvPr id="3" name="Table 2"/>
          <p:cNvGraphicFramePr>
            <a:graphicFrameLocks noGrp="1"/>
          </p:cNvGraphicFramePr>
          <p:nvPr>
            <p:extLst/>
          </p:nvPr>
        </p:nvGraphicFramePr>
        <p:xfrm>
          <a:off x="110056" y="2059633"/>
          <a:ext cx="8839199" cy="4490540"/>
        </p:xfrm>
        <a:graphic>
          <a:graphicData uri="http://schemas.openxmlformats.org/drawingml/2006/table">
            <a:tbl>
              <a:tblPr firstRow="1" firstCol="1" bandRow="1"/>
              <a:tblGrid>
                <a:gridCol w="342531"/>
                <a:gridCol w="5143868"/>
                <a:gridCol w="419100"/>
                <a:gridCol w="419100"/>
                <a:gridCol w="419100"/>
                <a:gridCol w="419100"/>
                <a:gridCol w="419100"/>
                <a:gridCol w="419100"/>
                <a:gridCol w="419100"/>
                <a:gridCol w="419100"/>
              </a:tblGrid>
              <a:tr h="1295400">
                <a:tc>
                  <a:txBody>
                    <a:bodyPr/>
                    <a:lstStyle/>
                    <a:p>
                      <a:pPr marL="0" marR="0" algn="ctr" defTabSz="914400" rtl="0" eaLnBrk="1" latinLnBrk="0" hangingPunct="1">
                        <a:lnSpc>
                          <a:spcPct val="115000"/>
                        </a:lnSpc>
                        <a:spcBef>
                          <a:spcPts val="0"/>
                        </a:spcBef>
                        <a:spcAft>
                          <a:spcPts val="1000"/>
                        </a:spcAft>
                      </a:pPr>
                      <a:r>
                        <a:rPr lang="ru-RU" sz="1200" b="1" kern="1200" dirty="0">
                          <a:solidFill>
                            <a:schemeClr val="accent2">
                              <a:lumMod val="50000"/>
                            </a:schemeClr>
                          </a:solidFill>
                          <a:latin typeface="BPG Banner Caps" pitchFamily="18" charset="0"/>
                          <a:ea typeface="+mn-ea"/>
                          <a:cs typeface="Arial" panose="020B0604020202020204" pitchFamily="34" charset="0"/>
                        </a:rPr>
                        <a:t>№</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1000"/>
                        </a:spcAft>
                      </a:pPr>
                      <a:r>
                        <a:rPr lang="ka-GE" sz="1200" b="1" kern="1200" dirty="0">
                          <a:solidFill>
                            <a:schemeClr val="accent2">
                              <a:lumMod val="50000"/>
                            </a:schemeClr>
                          </a:solidFill>
                          <a:latin typeface="BPG Banner Caps" pitchFamily="18" charset="0"/>
                          <a:ea typeface="+mn-ea"/>
                          <a:cs typeface="Arial" panose="020B0604020202020204" pitchFamily="34" charset="0"/>
                        </a:rPr>
                        <a:t>წახალისების   სახე, მუხლი</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1000"/>
                        </a:spcAft>
                      </a:pPr>
                      <a:r>
                        <a:rPr lang="ka-GE" sz="1200" b="1" kern="1200" dirty="0">
                          <a:solidFill>
                            <a:schemeClr val="accent2">
                              <a:lumMod val="50000"/>
                            </a:schemeClr>
                          </a:solidFill>
                          <a:latin typeface="BPG Banner Caps" pitchFamily="18" charset="0"/>
                          <a:ea typeface="+mn-ea"/>
                          <a:cs typeface="Arial" panose="020B0604020202020204" pitchFamily="34" charset="0"/>
                        </a:rPr>
                        <a:t>ოფიცრები</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1000"/>
                        </a:spcAft>
                      </a:pPr>
                      <a:r>
                        <a:rPr lang="ka-GE" sz="1200" b="1" kern="1200" dirty="0">
                          <a:solidFill>
                            <a:schemeClr val="accent2">
                              <a:lumMod val="50000"/>
                            </a:schemeClr>
                          </a:solidFill>
                          <a:latin typeface="BPG Banner Caps" pitchFamily="18" charset="0"/>
                          <a:ea typeface="+mn-ea"/>
                          <a:cs typeface="Arial" panose="020B0604020202020204" pitchFamily="34" charset="0"/>
                        </a:rPr>
                        <a:t>სერჟანტები</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1000"/>
                        </a:spcAft>
                      </a:pPr>
                      <a:r>
                        <a:rPr lang="ru-RU" sz="1200" b="1" kern="1200" dirty="0">
                          <a:solidFill>
                            <a:schemeClr val="accent2">
                              <a:lumMod val="50000"/>
                            </a:schemeClr>
                          </a:solidFill>
                          <a:latin typeface="BPG Banner Caps" pitchFamily="18" charset="0"/>
                          <a:ea typeface="+mn-ea"/>
                          <a:cs typeface="Arial" panose="020B0604020202020204" pitchFamily="34" charset="0"/>
                        </a:rPr>
                        <a:t>I  </a:t>
                      </a:r>
                      <a:r>
                        <a:rPr lang="ka-GE" sz="1200" b="1" kern="1200" dirty="0">
                          <a:solidFill>
                            <a:schemeClr val="accent2">
                              <a:lumMod val="50000"/>
                            </a:schemeClr>
                          </a:solidFill>
                          <a:latin typeface="BPG Banner Caps" pitchFamily="18" charset="0"/>
                          <a:ea typeface="+mn-ea"/>
                          <a:cs typeface="Arial" panose="020B0604020202020204" pitchFamily="34" charset="0"/>
                        </a:rPr>
                        <a:t>კურსი</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1000"/>
                        </a:spcAft>
                      </a:pPr>
                      <a:r>
                        <a:rPr lang="ru-RU" sz="1200" b="1" kern="1200" dirty="0">
                          <a:solidFill>
                            <a:schemeClr val="accent2">
                              <a:lumMod val="50000"/>
                            </a:schemeClr>
                          </a:solidFill>
                          <a:latin typeface="BPG Banner Caps" pitchFamily="18" charset="0"/>
                          <a:ea typeface="+mn-ea"/>
                          <a:cs typeface="Arial" panose="020B0604020202020204" pitchFamily="34" charset="0"/>
                        </a:rPr>
                        <a:t>II  </a:t>
                      </a:r>
                      <a:r>
                        <a:rPr lang="ka-GE" sz="1200" b="1" kern="1200" dirty="0">
                          <a:solidFill>
                            <a:schemeClr val="accent2">
                              <a:lumMod val="50000"/>
                            </a:schemeClr>
                          </a:solidFill>
                          <a:latin typeface="BPG Banner Caps" pitchFamily="18" charset="0"/>
                          <a:ea typeface="+mn-ea"/>
                          <a:cs typeface="Arial" panose="020B0604020202020204" pitchFamily="34" charset="0"/>
                        </a:rPr>
                        <a:t>კურსი</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1000"/>
                        </a:spcAft>
                      </a:pPr>
                      <a:r>
                        <a:rPr lang="ru-RU" sz="1200" b="1" kern="1200" dirty="0">
                          <a:solidFill>
                            <a:schemeClr val="accent2">
                              <a:lumMod val="50000"/>
                            </a:schemeClr>
                          </a:solidFill>
                          <a:latin typeface="BPG Banner Caps" pitchFamily="18" charset="0"/>
                          <a:ea typeface="+mn-ea"/>
                          <a:cs typeface="Arial" panose="020B0604020202020204" pitchFamily="34" charset="0"/>
                        </a:rPr>
                        <a:t>III  </a:t>
                      </a:r>
                      <a:r>
                        <a:rPr lang="ka-GE" sz="1200" b="1" kern="1200" dirty="0">
                          <a:solidFill>
                            <a:schemeClr val="accent2">
                              <a:lumMod val="50000"/>
                            </a:schemeClr>
                          </a:solidFill>
                          <a:latin typeface="BPG Banner Caps" pitchFamily="18" charset="0"/>
                          <a:ea typeface="+mn-ea"/>
                          <a:cs typeface="Arial" panose="020B0604020202020204" pitchFamily="34" charset="0"/>
                        </a:rPr>
                        <a:t>კურსი</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1000"/>
                        </a:spcAft>
                      </a:pPr>
                      <a:r>
                        <a:rPr lang="ru-RU" sz="1200" b="1" kern="1200" dirty="0">
                          <a:solidFill>
                            <a:schemeClr val="accent2">
                              <a:lumMod val="50000"/>
                            </a:schemeClr>
                          </a:solidFill>
                          <a:latin typeface="BPG Banner Caps" pitchFamily="18" charset="0"/>
                          <a:ea typeface="+mn-ea"/>
                          <a:cs typeface="Arial" panose="020B0604020202020204" pitchFamily="34" charset="0"/>
                        </a:rPr>
                        <a:t>IV  </a:t>
                      </a:r>
                      <a:r>
                        <a:rPr lang="ka-GE" sz="1200" b="1" kern="1200" dirty="0">
                          <a:solidFill>
                            <a:schemeClr val="accent2">
                              <a:lumMod val="50000"/>
                            </a:schemeClr>
                          </a:solidFill>
                          <a:latin typeface="BPG Banner Caps" pitchFamily="18" charset="0"/>
                          <a:ea typeface="+mn-ea"/>
                          <a:cs typeface="Arial" panose="020B0604020202020204" pitchFamily="34" charset="0"/>
                        </a:rPr>
                        <a:t>კურსი</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1000"/>
                        </a:spcAft>
                      </a:pPr>
                      <a:r>
                        <a:rPr lang="ka-GE" sz="1200" b="1" kern="1200" dirty="0" smtClean="0">
                          <a:solidFill>
                            <a:schemeClr val="accent2">
                              <a:lumMod val="50000"/>
                            </a:schemeClr>
                          </a:solidFill>
                          <a:latin typeface="BPG Banner Caps" pitchFamily="18" charset="0"/>
                          <a:ea typeface="+mn-ea"/>
                          <a:cs typeface="Arial" panose="020B0604020202020204" pitchFamily="34" charset="0"/>
                        </a:rPr>
                        <a:t>სამოქ. პერს.</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1000"/>
                        </a:spcAft>
                      </a:pPr>
                      <a:r>
                        <a:rPr lang="ka-GE" sz="1200" b="1" kern="1200" dirty="0">
                          <a:solidFill>
                            <a:schemeClr val="accent2">
                              <a:lumMod val="50000"/>
                            </a:schemeClr>
                          </a:solidFill>
                          <a:latin typeface="BPG Banner Caps" pitchFamily="18" charset="0"/>
                          <a:ea typeface="+mn-ea"/>
                          <a:cs typeface="Arial" panose="020B0604020202020204" pitchFamily="34" charset="0"/>
                        </a:rPr>
                        <a:t>სულ</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9028">
                <a:tc>
                  <a:txBody>
                    <a:bodyPr/>
                    <a:lstStyle/>
                    <a:p>
                      <a:pPr marL="0" marR="0" algn="ctr" defTabSz="914400" rtl="0" eaLnBrk="1" latinLnBrk="0" hangingPunct="1">
                        <a:lnSpc>
                          <a:spcPct val="115000"/>
                        </a:lnSpc>
                        <a:spcBef>
                          <a:spcPts val="0"/>
                        </a:spcBef>
                        <a:spcAft>
                          <a:spcPts val="0"/>
                        </a:spcAft>
                      </a:pPr>
                      <a:r>
                        <a:rPr lang="ka-GE" sz="1200" b="1" kern="1200" dirty="0" smtClean="0">
                          <a:solidFill>
                            <a:schemeClr val="accent2">
                              <a:lumMod val="50000"/>
                            </a:schemeClr>
                          </a:solidFill>
                          <a:latin typeface="BPG Banner Caps" pitchFamily="18" charset="0"/>
                          <a:ea typeface="+mn-ea"/>
                          <a:cs typeface="Arial" panose="020B0604020202020204" pitchFamily="34" charset="0"/>
                        </a:rPr>
                        <a:t>1</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dirty="0">
                          <a:solidFill>
                            <a:schemeClr val="accent2">
                              <a:lumMod val="50000"/>
                            </a:schemeClr>
                          </a:solidFill>
                          <a:latin typeface="BPG Banner Caps" pitchFamily="18" charset="0"/>
                          <a:ea typeface="+mn-ea"/>
                          <a:cs typeface="Arial" panose="020B0604020202020204" pitchFamily="34" charset="0"/>
                        </a:rPr>
                        <a:t>საბრძოლო მომზადებაში მიღწეული წარმატებისა და ჯარების მაღალი საბრძოლო მზადყოფნის შენარჩუნებისთვის</a:t>
                      </a:r>
                      <a:r>
                        <a:rPr lang="ka-GE" sz="1200" b="1" kern="1200" dirty="0">
                          <a:solidFill>
                            <a:schemeClr val="accent2">
                              <a:lumMod val="50000"/>
                            </a:schemeClr>
                          </a:solidFill>
                          <a:latin typeface="BPG Banner Caps" pitchFamily="18" charset="0"/>
                          <a:ea typeface="+mn-ea"/>
                          <a:cs typeface="Arial" panose="020B0604020202020204" pitchFamily="34" charset="0"/>
                        </a:rPr>
                        <a:t> - მედალი ,,</a:t>
                      </a:r>
                      <a:r>
                        <a:rPr lang="ru-RU" sz="1200" b="1" kern="1200" dirty="0">
                          <a:solidFill>
                            <a:schemeClr val="accent2">
                              <a:lumMod val="50000"/>
                            </a:schemeClr>
                          </a:solidFill>
                          <a:latin typeface="BPG Banner Caps" pitchFamily="18" charset="0"/>
                          <a:ea typeface="+mn-ea"/>
                          <a:cs typeface="Arial" panose="020B0604020202020204" pitchFamily="34" charset="0"/>
                        </a:rPr>
                        <a:t>გენერალი კვინიტაძე</a:t>
                      </a:r>
                      <a:r>
                        <a:rPr lang="ka-GE" sz="1200" b="1" kern="1200" dirty="0">
                          <a:solidFill>
                            <a:schemeClr val="accent2">
                              <a:lumMod val="50000"/>
                            </a:schemeClr>
                          </a:solidFill>
                          <a:latin typeface="BPG Banner Caps" pitchFamily="18" charset="0"/>
                          <a:ea typeface="+mn-ea"/>
                          <a:cs typeface="Arial" panose="020B0604020202020204" pitchFamily="34" charset="0"/>
                        </a:rPr>
                        <a:t>“</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 </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2</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 </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a:solidFill>
                            <a:schemeClr val="accent2">
                              <a:lumMod val="50000"/>
                            </a:schemeClr>
                          </a:solidFill>
                          <a:latin typeface="BPG Banner Caps" pitchFamily="18" charset="0"/>
                          <a:ea typeface="+mn-ea"/>
                          <a:cs typeface="Arial" panose="020B0604020202020204" pitchFamily="34" charset="0"/>
                        </a:rPr>
                        <a:t> </a:t>
                      </a:r>
                      <a:endParaRPr lang="en-US" sz="1200" b="1" kern="1200">
                        <a:solidFill>
                          <a:schemeClr val="accent2">
                            <a:lumMod val="50000"/>
                          </a:schemeClr>
                        </a:solidFill>
                        <a:latin typeface="BPG Banner Caps" pitchFamily="18" charset="0"/>
                        <a:ea typeface="+mn-ea"/>
                        <a:cs typeface="Arial" panose="020B0604020202020204" pitchFamily="34" charset="0"/>
                      </a:endParaRPr>
                    </a:p>
                  </a:txBody>
                  <a:tcPr marL="45315" marR="45315" marT="809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a:solidFill>
                            <a:schemeClr val="accent2">
                              <a:lumMod val="50000"/>
                            </a:schemeClr>
                          </a:solidFill>
                          <a:latin typeface="BPG Banner Caps" pitchFamily="18" charset="0"/>
                          <a:ea typeface="+mn-ea"/>
                          <a:cs typeface="Arial" panose="020B0604020202020204" pitchFamily="34" charset="0"/>
                        </a:rPr>
                        <a:t> </a:t>
                      </a:r>
                      <a:endParaRPr lang="en-US" sz="1200" b="1" kern="1200">
                        <a:solidFill>
                          <a:schemeClr val="accent2">
                            <a:lumMod val="50000"/>
                          </a:schemeClr>
                        </a:solidFill>
                        <a:latin typeface="BPG Banner Caps" pitchFamily="18" charset="0"/>
                        <a:ea typeface="+mn-ea"/>
                        <a:cs typeface="Arial" panose="020B0604020202020204" pitchFamily="34" charset="0"/>
                      </a:endParaRPr>
                    </a:p>
                  </a:txBody>
                  <a:tcPr marL="45315" marR="45315" marT="809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a:solidFill>
                            <a:schemeClr val="accent2">
                              <a:lumMod val="50000"/>
                            </a:schemeClr>
                          </a:solidFill>
                          <a:latin typeface="BPG Banner Caps" pitchFamily="18" charset="0"/>
                          <a:ea typeface="+mn-ea"/>
                          <a:cs typeface="Arial" panose="020B0604020202020204" pitchFamily="34" charset="0"/>
                        </a:rPr>
                        <a:t> </a:t>
                      </a:r>
                      <a:endParaRPr lang="en-US" sz="1200" b="1" kern="1200">
                        <a:solidFill>
                          <a:schemeClr val="accent2">
                            <a:lumMod val="50000"/>
                          </a:schemeClr>
                        </a:solidFill>
                        <a:latin typeface="BPG Banner Caps" pitchFamily="18" charset="0"/>
                        <a:ea typeface="+mn-ea"/>
                        <a:cs typeface="Arial" panose="020B0604020202020204" pitchFamily="34" charset="0"/>
                      </a:endParaRPr>
                    </a:p>
                  </a:txBody>
                  <a:tcPr marL="45315" marR="45315" marT="809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a:solidFill>
                            <a:schemeClr val="accent2">
                              <a:lumMod val="50000"/>
                            </a:schemeClr>
                          </a:solidFill>
                          <a:latin typeface="BPG Banner Caps" pitchFamily="18" charset="0"/>
                          <a:ea typeface="+mn-ea"/>
                          <a:cs typeface="Arial" panose="020B0604020202020204" pitchFamily="34" charset="0"/>
                        </a:rPr>
                        <a:t> </a:t>
                      </a:r>
                      <a:endParaRPr lang="en-US" sz="1200" b="1" kern="1200">
                        <a:solidFill>
                          <a:schemeClr val="accent2">
                            <a:lumMod val="50000"/>
                          </a:schemeClr>
                        </a:solidFill>
                        <a:latin typeface="BPG Banner Caps" pitchFamily="18" charset="0"/>
                        <a:ea typeface="+mn-ea"/>
                        <a:cs typeface="Arial" panose="020B0604020202020204" pitchFamily="34" charset="0"/>
                      </a:endParaRPr>
                    </a:p>
                  </a:txBody>
                  <a:tcPr marL="45315" marR="45315" marT="8092"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dirty="0">
                          <a:solidFill>
                            <a:schemeClr val="accent2">
                              <a:lumMod val="50000"/>
                            </a:schemeClr>
                          </a:solidFill>
                          <a:latin typeface="BPG Banner Caps" pitchFamily="18" charset="0"/>
                          <a:ea typeface="+mn-ea"/>
                          <a:cs typeface="Arial" panose="020B0604020202020204" pitchFamily="34" charset="0"/>
                        </a:rPr>
                        <a:t> </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2</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9028">
                <a:tc>
                  <a:txBody>
                    <a:bodyPr/>
                    <a:lstStyle/>
                    <a:p>
                      <a:pPr marL="0" marR="0" algn="ctr" defTabSz="914400" rtl="0" eaLnBrk="1" latinLnBrk="0" hangingPunct="1">
                        <a:lnSpc>
                          <a:spcPct val="115000"/>
                        </a:lnSpc>
                        <a:spcBef>
                          <a:spcPts val="0"/>
                        </a:spcBef>
                        <a:spcAft>
                          <a:spcPts val="0"/>
                        </a:spcAft>
                      </a:pPr>
                      <a:r>
                        <a:rPr lang="ka-GE" sz="1200" b="1" kern="1200" dirty="0" smtClean="0">
                          <a:solidFill>
                            <a:schemeClr val="accent2">
                              <a:lumMod val="50000"/>
                            </a:schemeClr>
                          </a:solidFill>
                          <a:latin typeface="BPG Banner Caps" pitchFamily="18" charset="0"/>
                          <a:ea typeface="+mn-ea"/>
                          <a:cs typeface="Arial" panose="020B0604020202020204" pitchFamily="34" charset="0"/>
                        </a:rPr>
                        <a:t>2</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დაკისრებული  მოვალეობის მაღალხარისხოვნად შესრულება</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p>
                      <a:pPr marL="0" marR="0" algn="ctr" defTabSz="914400" rtl="0" eaLnBrk="1" latinLnBrk="0" hangingPunct="1">
                        <a:lnSpc>
                          <a:spcPct val="115000"/>
                        </a:lnSpc>
                        <a:spcBef>
                          <a:spcPts val="0"/>
                        </a:spcBef>
                        <a:spcAft>
                          <a:spcPts val="0"/>
                        </a:spcAft>
                      </a:pPr>
                      <a:r>
                        <a:rPr lang="en-US" sz="1200" b="1" kern="1200" dirty="0">
                          <a:solidFill>
                            <a:schemeClr val="accent2">
                              <a:lumMod val="50000"/>
                            </a:schemeClr>
                          </a:solidFill>
                          <a:latin typeface="BPG Banner Caps" pitchFamily="18" charset="0"/>
                          <a:ea typeface="+mn-ea"/>
                          <a:cs typeface="Arial" panose="020B0604020202020204" pitchFamily="34" charset="0"/>
                        </a:rPr>
                        <a:t>(</a:t>
                      </a:r>
                      <a:r>
                        <a:rPr lang="ru-RU" sz="1200" b="1" kern="1200" dirty="0">
                          <a:solidFill>
                            <a:schemeClr val="accent2">
                              <a:lumMod val="50000"/>
                            </a:schemeClr>
                          </a:solidFill>
                          <a:latin typeface="BPG Banner Caps" pitchFamily="18" charset="0"/>
                          <a:ea typeface="+mn-ea"/>
                          <a:cs typeface="Arial" panose="020B0604020202020204" pitchFamily="34" charset="0"/>
                        </a:rPr>
                        <a:t>მუხ</a:t>
                      </a:r>
                      <a:r>
                        <a:rPr lang="en-US" sz="1200" b="1" kern="1200" dirty="0">
                          <a:solidFill>
                            <a:schemeClr val="accent2">
                              <a:lumMod val="50000"/>
                            </a:schemeClr>
                          </a:solidFill>
                          <a:latin typeface="BPG Banner Caps" pitchFamily="18" charset="0"/>
                          <a:ea typeface="+mn-ea"/>
                          <a:cs typeface="Arial" panose="020B0604020202020204" pitchFamily="34" charset="0"/>
                        </a:rPr>
                        <a:t>:</a:t>
                      </a:r>
                      <a:r>
                        <a:rPr lang="ka-GE" sz="1200" b="1" kern="1200" dirty="0">
                          <a:solidFill>
                            <a:schemeClr val="accent2">
                              <a:lumMod val="50000"/>
                            </a:schemeClr>
                          </a:solidFill>
                          <a:latin typeface="BPG Banner Caps" pitchFamily="18" charset="0"/>
                          <a:ea typeface="+mn-ea"/>
                          <a:cs typeface="Arial" panose="020B0604020202020204" pitchFamily="34" charset="0"/>
                        </a:rPr>
                        <a:t>16  -  მადლობა</a:t>
                      </a:r>
                      <a:r>
                        <a:rPr lang="en-US" sz="1200" b="1" kern="1200" dirty="0">
                          <a:solidFill>
                            <a:schemeClr val="accent2">
                              <a:lumMod val="50000"/>
                            </a:schemeClr>
                          </a:solidFill>
                          <a:latin typeface="BPG Banner Caps" pitchFamily="18" charset="0"/>
                          <a:ea typeface="+mn-ea"/>
                          <a:cs typeface="Arial" panose="020B0604020202020204" pitchFamily="34" charset="0"/>
                        </a:rPr>
                        <a:t>)</a:t>
                      </a: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2</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10</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15000"/>
                        </a:lnSpc>
                      </a:pP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a:solidFill>
                            <a:schemeClr val="accent2">
                              <a:lumMod val="50000"/>
                            </a:schemeClr>
                          </a:solidFill>
                          <a:latin typeface="BPG Banner Caps" pitchFamily="18" charset="0"/>
                          <a:ea typeface="+mn-ea"/>
                          <a:cs typeface="Arial" panose="020B0604020202020204" pitchFamily="34" charset="0"/>
                        </a:rPr>
                        <a:t>9</a:t>
                      </a:r>
                      <a:endParaRPr lang="en-US" sz="1200" b="1" kern="120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a:solidFill>
                            <a:schemeClr val="accent2">
                              <a:lumMod val="50000"/>
                            </a:schemeClr>
                          </a:solidFill>
                          <a:latin typeface="BPG Banner Caps" pitchFamily="18" charset="0"/>
                          <a:ea typeface="+mn-ea"/>
                          <a:cs typeface="Arial" panose="020B0604020202020204" pitchFamily="34" charset="0"/>
                        </a:rPr>
                        <a:t>12</a:t>
                      </a:r>
                      <a:endParaRPr lang="en-US" sz="1200" b="1" kern="120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a:solidFill>
                            <a:schemeClr val="accent2">
                              <a:lumMod val="50000"/>
                            </a:schemeClr>
                          </a:solidFill>
                          <a:latin typeface="BPG Banner Caps" pitchFamily="18" charset="0"/>
                          <a:ea typeface="+mn-ea"/>
                          <a:cs typeface="Arial" panose="020B0604020202020204" pitchFamily="34" charset="0"/>
                        </a:rPr>
                        <a:t>12</a:t>
                      </a:r>
                      <a:endParaRPr lang="en-US" sz="1200" b="1" kern="120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 </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45</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9028">
                <a:tc>
                  <a:txBody>
                    <a:bodyPr/>
                    <a:lstStyle/>
                    <a:p>
                      <a:pPr marL="0" marR="0" algn="ctr" defTabSz="914400" rtl="0" eaLnBrk="1" latinLnBrk="0" hangingPunct="1">
                        <a:lnSpc>
                          <a:spcPct val="115000"/>
                        </a:lnSpc>
                        <a:spcBef>
                          <a:spcPts val="0"/>
                        </a:spcBef>
                        <a:spcAft>
                          <a:spcPts val="0"/>
                        </a:spcAft>
                      </a:pPr>
                      <a:r>
                        <a:rPr lang="ka-GE" sz="1200" b="1" kern="1200" dirty="0" smtClean="0">
                          <a:solidFill>
                            <a:schemeClr val="accent2">
                              <a:lumMod val="50000"/>
                            </a:schemeClr>
                          </a:solidFill>
                          <a:latin typeface="BPG Banner Caps" pitchFamily="18" charset="0"/>
                          <a:ea typeface="+mn-ea"/>
                          <a:cs typeface="Arial" panose="020B0604020202020204" pitchFamily="34" charset="0"/>
                        </a:rPr>
                        <a:t>3</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სპორტულ ან/და კულტურულ ღონისძიებაში წარმატებით მონაწილეობა </a:t>
                      </a:r>
                      <a:r>
                        <a:rPr lang="ru-RU" sz="1200" b="1" kern="1200" dirty="0">
                          <a:solidFill>
                            <a:schemeClr val="accent2">
                              <a:lumMod val="50000"/>
                            </a:schemeClr>
                          </a:solidFill>
                          <a:latin typeface="BPG Banner Caps" pitchFamily="18" charset="0"/>
                          <a:ea typeface="+mn-ea"/>
                          <a:cs typeface="Arial" panose="020B0604020202020204" pitchFamily="34" charset="0"/>
                        </a:rPr>
                        <a:t> (მუხ:</a:t>
                      </a:r>
                      <a:r>
                        <a:rPr lang="ka-GE" sz="1200" b="1" kern="1200" dirty="0">
                          <a:solidFill>
                            <a:schemeClr val="accent2">
                              <a:lumMod val="50000"/>
                            </a:schemeClr>
                          </a:solidFill>
                          <a:latin typeface="BPG Banner Caps" pitchFamily="18" charset="0"/>
                          <a:ea typeface="+mn-ea"/>
                          <a:cs typeface="Arial" panose="020B0604020202020204" pitchFamily="34" charset="0"/>
                        </a:rPr>
                        <a:t>30  - საპატიო სიგელი</a:t>
                      </a:r>
                      <a:r>
                        <a:rPr lang="ru-RU" sz="1200" b="1" kern="1200" dirty="0">
                          <a:solidFill>
                            <a:schemeClr val="accent2">
                              <a:lumMod val="50000"/>
                            </a:schemeClr>
                          </a:solidFill>
                          <a:latin typeface="BPG Banner Caps" pitchFamily="18" charset="0"/>
                          <a:ea typeface="+mn-ea"/>
                          <a:cs typeface="Arial" panose="020B0604020202020204" pitchFamily="34" charset="0"/>
                        </a:rPr>
                        <a:t>)</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15000"/>
                        </a:lnSpc>
                      </a:pP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15000"/>
                        </a:lnSpc>
                      </a:pP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15000"/>
                        </a:lnSpc>
                      </a:pP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15000"/>
                        </a:lnSpc>
                      </a:pP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15000"/>
                        </a:lnSpc>
                      </a:pPr>
                      <a:endParaRPr lang="en-US" sz="1200" b="1" kern="120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6</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 </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6</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9028">
                <a:tc>
                  <a:txBody>
                    <a:bodyPr/>
                    <a:lstStyle/>
                    <a:p>
                      <a:pPr marL="0" marR="0" algn="ctr" defTabSz="914400" rtl="0" eaLnBrk="1" latinLnBrk="0" hangingPunct="1">
                        <a:lnSpc>
                          <a:spcPct val="115000"/>
                        </a:lnSpc>
                        <a:spcBef>
                          <a:spcPts val="0"/>
                        </a:spcBef>
                        <a:spcAft>
                          <a:spcPts val="0"/>
                        </a:spcAft>
                      </a:pPr>
                      <a:r>
                        <a:rPr lang="ka-GE" sz="1200" b="1" kern="1200" dirty="0" smtClean="0">
                          <a:solidFill>
                            <a:schemeClr val="accent2">
                              <a:lumMod val="50000"/>
                            </a:schemeClr>
                          </a:solidFill>
                          <a:latin typeface="BPG Banner Caps" pitchFamily="18" charset="0"/>
                          <a:ea typeface="+mn-ea"/>
                          <a:cs typeface="Arial" panose="020B0604020202020204" pitchFamily="34" charset="0"/>
                        </a:rPr>
                        <a:t>4</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ru-RU" sz="1200" b="1" kern="1200" dirty="0">
                          <a:solidFill>
                            <a:schemeClr val="accent2">
                              <a:lumMod val="50000"/>
                            </a:schemeClr>
                          </a:solidFill>
                          <a:latin typeface="BPG Banner Caps" pitchFamily="18" charset="0"/>
                          <a:ea typeface="+mn-ea"/>
                          <a:cs typeface="Arial" panose="020B0604020202020204" pitchFamily="34" charset="0"/>
                        </a:rPr>
                        <a:t>სამსახურებრივ მოვალეობათა სანიმუშო და კეთილსინდისიერი შესრულებ</a:t>
                      </a:r>
                      <a:r>
                        <a:rPr lang="ka-GE" sz="1200" b="1" kern="1200" dirty="0">
                          <a:solidFill>
                            <a:schemeClr val="accent2">
                              <a:lumMod val="50000"/>
                            </a:schemeClr>
                          </a:solidFill>
                          <a:latin typeface="BPG Banner Caps" pitchFamily="18" charset="0"/>
                          <a:ea typeface="+mn-ea"/>
                          <a:cs typeface="Arial" panose="020B0604020202020204" pitchFamily="34" charset="0"/>
                        </a:rPr>
                        <a:t>ა (შინაგანაწესი მუხ.23 - მადლობა)</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200" b="1" kern="1200" dirty="0">
                          <a:solidFill>
                            <a:schemeClr val="accent2">
                              <a:lumMod val="50000"/>
                            </a:schemeClr>
                          </a:solidFill>
                          <a:latin typeface="BPG Banner Caps" pitchFamily="18" charset="0"/>
                          <a:ea typeface="+mn-ea"/>
                          <a:cs typeface="Arial" panose="020B0604020202020204" pitchFamily="34" charset="0"/>
                        </a:rPr>
                        <a:t> </a:t>
                      </a: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200" b="1" kern="1200" dirty="0">
                          <a:solidFill>
                            <a:schemeClr val="accent2">
                              <a:lumMod val="50000"/>
                            </a:schemeClr>
                          </a:solidFill>
                          <a:latin typeface="BPG Banner Caps" pitchFamily="18" charset="0"/>
                          <a:ea typeface="+mn-ea"/>
                          <a:cs typeface="Arial" panose="020B0604020202020204" pitchFamily="34" charset="0"/>
                        </a:rPr>
                        <a:t> </a:t>
                      </a: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200" b="1" kern="1200" dirty="0">
                          <a:solidFill>
                            <a:schemeClr val="accent2">
                              <a:lumMod val="50000"/>
                            </a:schemeClr>
                          </a:solidFill>
                          <a:latin typeface="BPG Banner Caps" pitchFamily="18" charset="0"/>
                          <a:ea typeface="+mn-ea"/>
                          <a:cs typeface="Arial" panose="020B0604020202020204" pitchFamily="34" charset="0"/>
                        </a:rPr>
                        <a:t> </a:t>
                      </a: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200" b="1" kern="1200" dirty="0">
                          <a:solidFill>
                            <a:schemeClr val="accent2">
                              <a:lumMod val="50000"/>
                            </a:schemeClr>
                          </a:solidFill>
                          <a:latin typeface="BPG Banner Caps" pitchFamily="18" charset="0"/>
                          <a:ea typeface="+mn-ea"/>
                          <a:cs typeface="Arial" panose="020B0604020202020204" pitchFamily="34" charset="0"/>
                        </a:rPr>
                        <a:t> </a:t>
                      </a: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en-US" sz="1200" b="1" kern="1200" dirty="0">
                          <a:solidFill>
                            <a:schemeClr val="accent2">
                              <a:lumMod val="50000"/>
                            </a:schemeClr>
                          </a:solidFill>
                          <a:latin typeface="BPG Banner Caps" pitchFamily="18" charset="0"/>
                          <a:ea typeface="+mn-ea"/>
                          <a:cs typeface="Arial" panose="020B0604020202020204" pitchFamily="34" charset="0"/>
                        </a:rPr>
                        <a:t> </a:t>
                      </a: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 </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2</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2</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9028">
                <a:tc gridSpan="2">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სულ</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dirty="0">
                        <a:effectLst/>
                        <a:latin typeface="Calibri"/>
                        <a:ea typeface="Calibri"/>
                        <a:cs typeface="Times New Roman"/>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4</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10</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15000"/>
                        </a:lnSpc>
                      </a:pP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9</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12</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18</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2</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15000"/>
                        </a:lnSpc>
                        <a:spcBef>
                          <a:spcPts val="0"/>
                        </a:spcBef>
                        <a:spcAft>
                          <a:spcPts val="0"/>
                        </a:spcAft>
                      </a:pPr>
                      <a:r>
                        <a:rPr lang="ka-GE" sz="1200" b="1" kern="1200" dirty="0">
                          <a:solidFill>
                            <a:schemeClr val="accent2">
                              <a:lumMod val="50000"/>
                            </a:schemeClr>
                          </a:solidFill>
                          <a:latin typeface="BPG Banner Caps" pitchFamily="18" charset="0"/>
                          <a:ea typeface="+mn-ea"/>
                          <a:cs typeface="Arial" panose="020B0604020202020204" pitchFamily="34" charset="0"/>
                        </a:rPr>
                        <a:t>55</a:t>
                      </a:r>
                      <a:endParaRPr lang="en-US" sz="1200" b="1" kern="1200" dirty="0">
                        <a:solidFill>
                          <a:schemeClr val="accent2">
                            <a:lumMod val="50000"/>
                          </a:schemeClr>
                        </a:solidFill>
                        <a:latin typeface="BPG Banner Caps" pitchFamily="18" charset="0"/>
                        <a:ea typeface="+mn-ea"/>
                        <a:cs typeface="Arial" panose="020B0604020202020204" pitchFamily="34" charset="0"/>
                      </a:endParaRPr>
                    </a:p>
                  </a:txBody>
                  <a:tcPr marL="45315" marR="45315" marT="809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31346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283517"/>
            <a:ext cx="7785958" cy="1200329"/>
          </a:xfrm>
          <a:prstGeom prst="rect">
            <a:avLst/>
          </a:prstGeom>
          <a:noFill/>
        </p:spPr>
        <p:txBody>
          <a:bodyPr wrap="square" rtlCol="0">
            <a:spAutoFit/>
          </a:bodyPr>
          <a:lstStyle/>
          <a:p>
            <a:pPr algn="r"/>
            <a:r>
              <a:rPr lang="ka-GE" sz="2400" b="1" dirty="0">
                <a:solidFill>
                  <a:schemeClr val="accent2">
                    <a:lumMod val="50000"/>
                  </a:schemeClr>
                </a:solidFill>
                <a:latin typeface="BPG Banner Caps" pitchFamily="18" charset="0"/>
              </a:rPr>
              <a:t>ოფიცერთა საწყისი სამხედრო </a:t>
            </a:r>
            <a:r>
              <a:rPr lang="ka-GE" sz="2400" b="1" dirty="0" smtClean="0">
                <a:solidFill>
                  <a:schemeClr val="accent2">
                    <a:lumMod val="50000"/>
                  </a:schemeClr>
                </a:solidFill>
                <a:latin typeface="BPG Banner Caps" pitchFamily="18" charset="0"/>
              </a:rPr>
              <a:t>განათლების მიმართულება</a:t>
            </a:r>
            <a:r>
              <a:rPr lang="en-US" sz="2400" b="1" dirty="0" smtClean="0">
                <a:solidFill>
                  <a:schemeClr val="accent2">
                    <a:lumMod val="50000"/>
                  </a:schemeClr>
                </a:solidFill>
                <a:latin typeface="BPG Banner Caps" pitchFamily="18" charset="0"/>
              </a:rPr>
              <a:t>/</a:t>
            </a:r>
            <a:r>
              <a:rPr lang="ka-GE" sz="2400" b="1" dirty="0">
                <a:solidFill>
                  <a:schemeClr val="accent2">
                    <a:lumMod val="50000"/>
                  </a:schemeClr>
                </a:solidFill>
                <a:latin typeface="BPG Banner Caps" pitchFamily="18" charset="0"/>
                <a:cs typeface="Arial" panose="020B0604020202020204" pitchFamily="34" charset="0"/>
              </a:rPr>
              <a:t>წვრთნები და სწავლებები</a:t>
            </a:r>
            <a:r>
              <a:rPr lang="en-US" sz="2400" b="1" dirty="0">
                <a:solidFill>
                  <a:schemeClr val="accent2">
                    <a:lumMod val="50000"/>
                  </a:schemeClr>
                </a:solidFill>
                <a:latin typeface="BPG Banner Caps" pitchFamily="18" charset="0"/>
                <a:cs typeface="Arial" panose="020B0604020202020204" pitchFamily="34" charset="0"/>
              </a:rPr>
              <a:t> </a:t>
            </a:r>
          </a:p>
          <a:p>
            <a:pPr algn="r"/>
            <a:r>
              <a:rPr lang="ka-GE" sz="2400" b="1" dirty="0" smtClean="0">
                <a:solidFill>
                  <a:schemeClr val="accent2">
                    <a:lumMod val="50000"/>
                  </a:schemeClr>
                </a:solidFill>
                <a:latin typeface="BPG Banner Caps" pitchFamily="18" charset="0"/>
              </a:rPr>
              <a:t> </a:t>
            </a:r>
            <a:endParaRPr lang="ru-RU" sz="24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489374" y="1215981"/>
            <a:ext cx="816807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lvl="0" indent="-285750" algn="just">
              <a:lnSpc>
                <a:spcPct val="150000"/>
              </a:lnSpc>
              <a:spcBef>
                <a:spcPts val="0"/>
              </a:spcBef>
              <a:buFont typeface="Wingdings" panose="05000000000000000000" pitchFamily="2" charset="2"/>
              <a:buChar char="Ø"/>
            </a:pPr>
            <a:r>
              <a:rPr lang="ka-GE" sz="1800" b="1" dirty="0" smtClean="0">
                <a:solidFill>
                  <a:schemeClr val="accent2">
                    <a:lumMod val="50000"/>
                  </a:schemeClr>
                </a:solidFill>
                <a:latin typeface="BPG Banner Caps" pitchFamily="18" charset="0"/>
                <a:cs typeface="Arial" panose="020B0604020202020204" pitchFamily="34" charset="0"/>
              </a:rPr>
              <a:t>იუნკერთა </a:t>
            </a:r>
            <a:r>
              <a:rPr lang="ka-GE" sz="1800" b="1" dirty="0">
                <a:solidFill>
                  <a:schemeClr val="accent2">
                    <a:lumMod val="50000"/>
                  </a:schemeClr>
                </a:solidFill>
                <a:latin typeface="BPG Banner Caps" pitchFamily="18" charset="0"/>
                <a:cs typeface="Arial" panose="020B0604020202020204" pitchFamily="34" charset="0"/>
              </a:rPr>
              <a:t>ბატალიონის პირად შემადგენლობასთან ეროვნული თავდაცვის აკადემიის ბაკალავრიატის 2018 – 2019 და 2019 - 2020 სასწავლო წლების  სასწავლო პროგრამების შესაბამისად  ჩატარდა სიმულაციური სწავლებები:</a:t>
            </a:r>
          </a:p>
          <a:p>
            <a:pPr marL="1200150" lvl="2" indent="-285750" algn="just">
              <a:lnSpc>
                <a:spcPct val="150000"/>
              </a:lnSpc>
              <a:spcBef>
                <a:spcPts val="0"/>
              </a:spcBef>
              <a:buFont typeface="Wingdings" panose="05000000000000000000" pitchFamily="2" charset="2"/>
              <a:buChar char="ü"/>
            </a:pPr>
            <a:r>
              <a:rPr lang="ka-GE" sz="1800" b="1" dirty="0" smtClean="0">
                <a:solidFill>
                  <a:schemeClr val="accent2">
                    <a:lumMod val="50000"/>
                  </a:schemeClr>
                </a:solidFill>
                <a:latin typeface="BPG Banner Caps" pitchFamily="18" charset="0"/>
                <a:cs typeface="Arial" panose="020B0604020202020204" pitchFamily="34" charset="0"/>
              </a:rPr>
              <a:t>სიმულაციური </a:t>
            </a:r>
            <a:r>
              <a:rPr lang="ka-GE" sz="1800" b="1" dirty="0">
                <a:solidFill>
                  <a:schemeClr val="accent2">
                    <a:lumMod val="50000"/>
                  </a:schemeClr>
                </a:solidFill>
                <a:latin typeface="BPG Banner Caps" pitchFamily="18" charset="0"/>
                <a:cs typeface="Arial" panose="020B0604020202020204" pitchFamily="34" charset="0"/>
              </a:rPr>
              <a:t>ავტომატური შაშხანა  М -4 დან სასწავლო სროლის სავარჯიშოები(ნორმალურ მოხვედრებამდე მიყვანა, დაჯგუფების სავარჯოშო, ჩასათვლელი  ალტერნატიული სროლის სავარჯიშო);</a:t>
            </a:r>
          </a:p>
          <a:p>
            <a:pPr marL="1200150" lvl="2" indent="-285750" algn="just">
              <a:lnSpc>
                <a:spcPct val="150000"/>
              </a:lnSpc>
              <a:spcBef>
                <a:spcPts val="0"/>
              </a:spcBef>
              <a:buFont typeface="Wingdings" panose="05000000000000000000" pitchFamily="2" charset="2"/>
              <a:buChar char="ü"/>
            </a:pPr>
            <a:r>
              <a:rPr lang="ka-GE" sz="1800" b="1" dirty="0">
                <a:solidFill>
                  <a:schemeClr val="accent2">
                    <a:lumMod val="50000"/>
                  </a:schemeClr>
                </a:solidFill>
                <a:latin typeface="BPG Banner Caps" pitchFamily="18" charset="0"/>
                <a:cs typeface="Arial" panose="020B0604020202020204" pitchFamily="34" charset="0"/>
              </a:rPr>
              <a:t>სიმულაციური არტილერიის  82მმ-იანი </a:t>
            </a:r>
            <a:r>
              <a:rPr lang="ka-GE" sz="1800" b="1" dirty="0" smtClean="0">
                <a:solidFill>
                  <a:schemeClr val="accent2">
                    <a:lumMod val="50000"/>
                  </a:schemeClr>
                </a:solidFill>
                <a:latin typeface="BPG Banner Caps" pitchFamily="18" charset="0"/>
                <a:cs typeface="Arial" panose="020B0604020202020204" pitchFamily="34" charset="0"/>
              </a:rPr>
              <a:t>ნაღმტყორცნიდან </a:t>
            </a:r>
            <a:r>
              <a:rPr lang="ka-GE" sz="1800" b="1" dirty="0">
                <a:solidFill>
                  <a:schemeClr val="accent2">
                    <a:lumMod val="50000"/>
                  </a:schemeClr>
                </a:solidFill>
                <a:latin typeface="BPG Banner Caps" pitchFamily="18" charset="0"/>
                <a:cs typeface="Arial" panose="020B0604020202020204" pitchFamily="34" charset="0"/>
              </a:rPr>
              <a:t>„საარტილერიო ცეცხლის გამოძახება“;</a:t>
            </a:r>
          </a:p>
          <a:p>
            <a:pPr marL="1200150" lvl="2" indent="-285750" algn="just">
              <a:lnSpc>
                <a:spcPct val="150000"/>
              </a:lnSpc>
              <a:spcBef>
                <a:spcPts val="0"/>
              </a:spcBef>
              <a:buFont typeface="Wingdings" panose="05000000000000000000" pitchFamily="2" charset="2"/>
              <a:buChar char="ü"/>
            </a:pPr>
            <a:r>
              <a:rPr lang="ka-GE" sz="1800" b="1" dirty="0">
                <a:solidFill>
                  <a:schemeClr val="accent2">
                    <a:lumMod val="50000"/>
                  </a:schemeClr>
                </a:solidFill>
                <a:latin typeface="BPG Banner Caps" pitchFamily="18" charset="0"/>
                <a:cs typeface="Arial" panose="020B0604020202020204" pitchFamily="34" charset="0"/>
              </a:rPr>
              <a:t>სიმულაციური ხელის ტანკსაწინააღმდეგო ყუმბარმტყორცნი  РПГ-7-ის  სროლის სავარჯიშოები; </a:t>
            </a:r>
          </a:p>
          <a:p>
            <a:pPr marL="1200150" lvl="2" indent="-285750" algn="just">
              <a:lnSpc>
                <a:spcPct val="150000"/>
              </a:lnSpc>
              <a:spcBef>
                <a:spcPts val="0"/>
              </a:spcBef>
              <a:buFont typeface="Wingdings" panose="05000000000000000000" pitchFamily="2" charset="2"/>
              <a:buChar char="ü"/>
            </a:pPr>
            <a:r>
              <a:rPr lang="ka-GE" sz="1800" b="1" dirty="0">
                <a:solidFill>
                  <a:schemeClr val="accent2">
                    <a:lumMod val="50000"/>
                  </a:schemeClr>
                </a:solidFill>
                <a:latin typeface="BPG Banner Caps" pitchFamily="18" charset="0"/>
                <a:cs typeface="Arial" panose="020B0604020202020204" pitchFamily="34" charset="0"/>
              </a:rPr>
              <a:t>შეჯიბრებები პეინტბოლში.</a:t>
            </a:r>
          </a:p>
          <a:p>
            <a:pPr marL="0" lvl="0" indent="0" algn="just">
              <a:lnSpc>
                <a:spcPct val="150000"/>
              </a:lnSpc>
              <a:spcBef>
                <a:spcPts val="0"/>
              </a:spcBef>
              <a:buNone/>
            </a:pPr>
            <a:r>
              <a:rPr lang="ka-GE" sz="1800" b="1" dirty="0" smtClean="0">
                <a:solidFill>
                  <a:schemeClr val="accent2">
                    <a:lumMod val="50000"/>
                  </a:schemeClr>
                </a:solidFill>
                <a:latin typeface="BPG Banner Caps" pitchFamily="18" charset="0"/>
                <a:cs typeface="Arial" panose="020B0604020202020204" pitchFamily="34" charset="0"/>
              </a:rPr>
              <a:t>   </a:t>
            </a:r>
            <a:r>
              <a:rPr lang="ka-GE" sz="1800" b="1" dirty="0">
                <a:solidFill>
                  <a:schemeClr val="accent2">
                    <a:lumMod val="50000"/>
                  </a:schemeClr>
                </a:solidFill>
                <a:latin typeface="BPG Banner Caps" pitchFamily="18" charset="0"/>
                <a:cs typeface="Arial" panose="020B0604020202020204" pitchFamily="34" charset="0"/>
              </a:rPr>
              <a:t>შენიშვნა: ზემოთ  აღნიშნული ღონიძიებები ასევე  ჩატარბული იქნა  ეროვნული თავდაცვის აკადემიის სასწავლო </a:t>
            </a:r>
            <a:r>
              <a:rPr lang="ka-GE" sz="1800" b="1" dirty="0" smtClean="0">
                <a:solidFill>
                  <a:schemeClr val="accent2">
                    <a:lumMod val="50000"/>
                  </a:schemeClr>
                </a:solidFill>
                <a:latin typeface="BPG Banner Caps" pitchFamily="18" charset="0"/>
                <a:cs typeface="Arial" panose="020B0604020202020204" pitchFamily="34" charset="0"/>
              </a:rPr>
              <a:t>ბატალიონის, </a:t>
            </a:r>
            <a:r>
              <a:rPr lang="ka-GE" sz="1800" b="1" dirty="0">
                <a:solidFill>
                  <a:schemeClr val="accent2">
                    <a:lumMod val="50000"/>
                  </a:schemeClr>
                </a:solidFill>
                <a:latin typeface="BPG Banner Caps" pitchFamily="18" charset="0"/>
                <a:cs typeface="Arial" panose="020B0604020202020204" pitchFamily="34" charset="0"/>
              </a:rPr>
              <a:t>ადმინისტრაციის პირად შემადგენლობასთან და მოწვეულ სტუმრებთან.</a:t>
            </a:r>
          </a:p>
          <a:p>
            <a:pPr>
              <a:lnSpc>
                <a:spcPct val="200000"/>
              </a:lnSpc>
              <a:spcBef>
                <a:spcPts val="0"/>
              </a:spcBef>
              <a:buFont typeface="Wingdings" pitchFamily="2" charset="2"/>
              <a:buChar char="q"/>
              <a:defRPr/>
            </a:pPr>
            <a:endParaRPr lang="ka-GE" sz="18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11406180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ხარისხის უზრუნველყოფის სამსახურის მიერ შესრულებული დაგეგმილი ღონისძიებები</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1205642" y="1219610"/>
            <a:ext cx="7598683"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spcBef>
                <a:spcPts val="0"/>
              </a:spcBef>
              <a:buNone/>
              <a:defRPr/>
            </a:pPr>
            <a:r>
              <a:rPr lang="ka-GE" sz="1400" b="1" dirty="0" smtClean="0">
                <a:solidFill>
                  <a:schemeClr val="accent2">
                    <a:lumMod val="50000"/>
                  </a:schemeClr>
                </a:solidFill>
                <a:latin typeface="BPG Banner Caps" pitchFamily="18" charset="0"/>
                <a:cs typeface="Arial" panose="020B0604020202020204" pitchFamily="34" charset="0"/>
              </a:rPr>
              <a:t> </a:t>
            </a:r>
            <a:endParaRPr lang="ka-GE" sz="1400" b="1" dirty="0">
              <a:solidFill>
                <a:schemeClr val="accent2">
                  <a:lumMod val="50000"/>
                </a:schemeClr>
              </a:solidFill>
              <a:latin typeface="BPG Banner Caps" pitchFamily="18" charset="0"/>
              <a:cs typeface="Arial" panose="020B0604020202020204" pitchFamily="34" charset="0"/>
            </a:endParaRPr>
          </a:p>
          <a:p>
            <a:pPr>
              <a:lnSpc>
                <a:spcPct val="200000"/>
              </a:lnSpc>
              <a:buFont typeface="Wingdings" pitchFamily="2" charset="2"/>
              <a:buChar char="q"/>
            </a:pPr>
            <a:r>
              <a:rPr lang="ka-GE" sz="1400" b="1" dirty="0">
                <a:solidFill>
                  <a:schemeClr val="accent2">
                    <a:lumMod val="50000"/>
                  </a:schemeClr>
                </a:solidFill>
                <a:latin typeface="BPG Banner Caps" pitchFamily="18" charset="0"/>
                <a:cs typeface="Arial" panose="020B0604020202020204" pitchFamily="34" charset="0"/>
              </a:rPr>
              <a:t>ა</a:t>
            </a:r>
            <a:r>
              <a:rPr lang="en-US" sz="1800" b="1" dirty="0" err="1">
                <a:solidFill>
                  <a:schemeClr val="accent2">
                    <a:lumMod val="50000"/>
                  </a:schemeClr>
                </a:solidFill>
                <a:latin typeface="BPG Banner Caps" pitchFamily="18" charset="0"/>
                <a:cs typeface="Arial" panose="020B0604020202020204" pitchFamily="34" charset="0"/>
              </a:rPr>
              <a:t>კრედიტაცი</a:t>
            </a:r>
            <a:r>
              <a:rPr lang="ka-GE" sz="1800" b="1" dirty="0">
                <a:solidFill>
                  <a:schemeClr val="accent2">
                    <a:lumMod val="50000"/>
                  </a:schemeClr>
                </a:solidFill>
                <a:latin typeface="BPG Banner Caps" pitchFamily="18" charset="0"/>
                <a:cs typeface="Arial" panose="020B0604020202020204" pitchFamily="34" charset="0"/>
              </a:rPr>
              <a:t>ა გაიარა </a:t>
            </a:r>
            <a:r>
              <a:rPr lang="en-US" sz="1800" b="1" dirty="0" err="1">
                <a:solidFill>
                  <a:schemeClr val="accent2">
                    <a:lumMod val="50000"/>
                  </a:schemeClr>
                </a:solidFill>
                <a:latin typeface="BPG Banner Caps" pitchFamily="18" charset="0"/>
                <a:cs typeface="Arial" panose="020B0604020202020204" pitchFamily="34" charset="0"/>
              </a:rPr>
              <a:t>მექანიკის</a:t>
            </a:r>
            <a:r>
              <a:rPr lang="en-US" sz="1800" b="1" dirty="0">
                <a:solidFill>
                  <a:schemeClr val="accent2">
                    <a:lumMod val="50000"/>
                  </a:schemeClr>
                </a:solidFill>
                <a:latin typeface="BPG Banner Caps" pitchFamily="18" charset="0"/>
                <a:cs typeface="Arial" panose="020B0604020202020204" pitchFamily="34" charset="0"/>
              </a:rPr>
              <a:t> </a:t>
            </a:r>
            <a:r>
              <a:rPr lang="en-US" sz="1800" b="1" dirty="0" err="1">
                <a:solidFill>
                  <a:schemeClr val="accent2">
                    <a:lumMod val="50000"/>
                  </a:schemeClr>
                </a:solidFill>
                <a:latin typeface="BPG Banner Caps" pitchFamily="18" charset="0"/>
                <a:cs typeface="Arial" panose="020B0604020202020204" pitchFamily="34" charset="0"/>
              </a:rPr>
              <a:t>ინჟინერიის</a:t>
            </a:r>
            <a:r>
              <a:rPr lang="en-US" sz="1800" b="1" dirty="0">
                <a:solidFill>
                  <a:schemeClr val="accent2">
                    <a:lumMod val="50000"/>
                  </a:schemeClr>
                </a:solidFill>
                <a:latin typeface="BPG Banner Caps" pitchFamily="18" charset="0"/>
                <a:cs typeface="Arial" panose="020B0604020202020204" pitchFamily="34" charset="0"/>
              </a:rPr>
              <a:t> </a:t>
            </a:r>
            <a:r>
              <a:rPr lang="en-US" sz="1800" b="1" dirty="0" err="1">
                <a:solidFill>
                  <a:schemeClr val="accent2">
                    <a:lumMod val="50000"/>
                  </a:schemeClr>
                </a:solidFill>
                <a:latin typeface="BPG Banner Caps" pitchFamily="18" charset="0"/>
                <a:cs typeface="Arial" panose="020B0604020202020204" pitchFamily="34" charset="0"/>
              </a:rPr>
              <a:t>საბაკალავრო</a:t>
            </a:r>
            <a:r>
              <a:rPr lang="en-US" sz="1800" b="1" dirty="0">
                <a:solidFill>
                  <a:schemeClr val="accent2">
                    <a:lumMod val="50000"/>
                  </a:schemeClr>
                </a:solidFill>
                <a:latin typeface="BPG Banner Caps" pitchFamily="18" charset="0"/>
                <a:cs typeface="Arial" panose="020B0604020202020204" pitchFamily="34" charset="0"/>
              </a:rPr>
              <a:t> </a:t>
            </a:r>
            <a:r>
              <a:rPr lang="en-US" sz="1800" b="1" dirty="0" err="1">
                <a:solidFill>
                  <a:schemeClr val="accent2">
                    <a:lumMod val="50000"/>
                  </a:schemeClr>
                </a:solidFill>
                <a:latin typeface="BPG Banner Caps" pitchFamily="18" charset="0"/>
                <a:cs typeface="Arial" panose="020B0604020202020204" pitchFamily="34" charset="0"/>
              </a:rPr>
              <a:t>საგანმანათლებლო</a:t>
            </a:r>
            <a:r>
              <a:rPr lang="en-US" sz="1800" b="1" dirty="0">
                <a:solidFill>
                  <a:schemeClr val="accent2">
                    <a:lumMod val="50000"/>
                  </a:schemeClr>
                </a:solidFill>
                <a:latin typeface="BPG Banner Caps" pitchFamily="18" charset="0"/>
                <a:cs typeface="Arial" panose="020B0604020202020204" pitchFamily="34" charset="0"/>
              </a:rPr>
              <a:t> </a:t>
            </a:r>
            <a:r>
              <a:rPr lang="en-US" sz="1800" b="1" dirty="0" err="1">
                <a:solidFill>
                  <a:schemeClr val="accent2">
                    <a:lumMod val="50000"/>
                  </a:schemeClr>
                </a:solidFill>
                <a:latin typeface="BPG Banner Caps" pitchFamily="18" charset="0"/>
                <a:cs typeface="Arial" panose="020B0604020202020204" pitchFamily="34" charset="0"/>
              </a:rPr>
              <a:t>პროგრამ</a:t>
            </a:r>
            <a:r>
              <a:rPr lang="ka-GE" sz="1800" b="1" dirty="0" smtClean="0">
                <a:solidFill>
                  <a:schemeClr val="accent2">
                    <a:lumMod val="50000"/>
                  </a:schemeClr>
                </a:solidFill>
                <a:latin typeface="BPG Banner Caps" pitchFamily="18" charset="0"/>
                <a:cs typeface="Arial" panose="020B0604020202020204" pitchFamily="34" charset="0"/>
              </a:rPr>
              <a:t>ამ   </a:t>
            </a:r>
            <a:r>
              <a:rPr lang="ka-GE" sz="1800" b="1" dirty="0">
                <a:solidFill>
                  <a:schemeClr val="accent2">
                    <a:lumMod val="50000"/>
                  </a:schemeClr>
                </a:solidFill>
                <a:latin typeface="BPG Banner Caps" pitchFamily="18" charset="0"/>
                <a:cs typeface="Arial" panose="020B0604020202020204" pitchFamily="34" charset="0"/>
              </a:rPr>
              <a:t>სსიპ - ხარისხის განვითარების ეროვნულ ცენტრში; </a:t>
            </a:r>
            <a:endParaRPr lang="ru-RU" sz="1800" b="1" dirty="0">
              <a:solidFill>
                <a:schemeClr val="accent2">
                  <a:lumMod val="50000"/>
                </a:schemeClr>
              </a:solidFill>
              <a:latin typeface="BPG Banner Caps" pitchFamily="18" charset="0"/>
              <a:cs typeface="Arial" panose="020B0604020202020204" pitchFamily="34" charset="0"/>
            </a:endParaRPr>
          </a:p>
          <a:p>
            <a:pPr>
              <a:lnSpc>
                <a:spcPct val="200000"/>
              </a:lnSpc>
              <a:buFont typeface="Wingdings" pitchFamily="2" charset="2"/>
              <a:buChar char="q"/>
            </a:pPr>
            <a:r>
              <a:rPr lang="ka-GE" sz="1800" b="1" dirty="0">
                <a:solidFill>
                  <a:schemeClr val="accent2">
                    <a:lumMod val="50000"/>
                  </a:schemeClr>
                </a:solidFill>
                <a:latin typeface="BPG Banner Caps" pitchFamily="18" charset="0"/>
                <a:cs typeface="Arial" panose="020B0604020202020204" pitchFamily="34" charset="0"/>
              </a:rPr>
              <a:t>მიმდინარეობს მუშაობა უსაფრთხოების კვლევების  ახალ სამაგისტრო საგანმანათლებლო პროგრამაზე;</a:t>
            </a:r>
            <a:endParaRPr lang="ru-RU" sz="18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18599672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ხარისხის უზრუნველყოფის სამსახურის მიერ შესრულებული დაგეგმილი ღონისძიებები</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320423" y="1219610"/>
            <a:ext cx="8118525"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spcBef>
                <a:spcPts val="0"/>
              </a:spcBef>
              <a:buNone/>
              <a:defRPr/>
            </a:pPr>
            <a:r>
              <a:rPr lang="ka-GE" sz="1400" b="1" dirty="0" smtClean="0">
                <a:solidFill>
                  <a:schemeClr val="accent2">
                    <a:lumMod val="50000"/>
                  </a:schemeClr>
                </a:solidFill>
                <a:latin typeface="BPG Banner Caps" pitchFamily="18" charset="0"/>
                <a:cs typeface="Arial" panose="020B0604020202020204" pitchFamily="34" charset="0"/>
              </a:rPr>
              <a:t> </a:t>
            </a:r>
            <a:endParaRPr lang="ka-GE" sz="1400" b="1" dirty="0">
              <a:solidFill>
                <a:schemeClr val="accent2">
                  <a:lumMod val="50000"/>
                </a:schemeClr>
              </a:solidFill>
              <a:latin typeface="BPG Banner Caps" pitchFamily="18" charset="0"/>
              <a:cs typeface="Arial" panose="020B0604020202020204" pitchFamily="34" charset="0"/>
            </a:endParaRPr>
          </a:p>
          <a:p>
            <a:pPr lvl="0" algn="just">
              <a:lnSpc>
                <a:spcPct val="150000"/>
              </a:lnSpc>
              <a:buFont typeface="Wingdings" pitchFamily="2" charset="2"/>
              <a:buChar char="q"/>
            </a:pPr>
            <a:r>
              <a:rPr lang="en-US" sz="2000" b="1" dirty="0" err="1" smtClean="0">
                <a:solidFill>
                  <a:schemeClr val="accent2">
                    <a:lumMod val="50000"/>
                  </a:schemeClr>
                </a:solidFill>
                <a:latin typeface="BPG Banner Caps" pitchFamily="18" charset="0"/>
                <a:cs typeface="Arial" panose="020B0604020202020204" pitchFamily="34" charset="0"/>
              </a:rPr>
              <a:t>ბაკალავრიატის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სასწავლო</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ბატალიონის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ოფიცერთა</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მომზადების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საკანდიდატო</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კურსის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სამეთაურო-საშტაბო</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კოლეჯის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ენობრივი</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მომზადების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სკოლის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საგანმანათლებლო</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პროგრამების</a:t>
            </a:r>
            <a:r>
              <a:rPr lang="en-US" sz="2000" b="1" dirty="0">
                <a:solidFill>
                  <a:schemeClr val="accent2">
                    <a:lumMod val="50000"/>
                  </a:schemeClr>
                </a:solidFill>
                <a:latin typeface="BPG Banner Caps" pitchFamily="18" charset="0"/>
                <a:cs typeface="Arial" panose="020B0604020202020204" pitchFamily="34" charset="0"/>
              </a:rPr>
              <a:t> </a:t>
            </a:r>
            <a:r>
              <a:rPr lang="ka-GE" sz="2000" b="1" dirty="0">
                <a:solidFill>
                  <a:schemeClr val="accent2">
                    <a:lumMod val="50000"/>
                  </a:schemeClr>
                </a:solidFill>
                <a:latin typeface="BPG Banner Caps" pitchFamily="18" charset="0"/>
                <a:cs typeface="Arial" panose="020B0604020202020204" pitchFamily="34" charset="0"/>
              </a:rPr>
              <a:t>ხარისხის </a:t>
            </a:r>
            <a:r>
              <a:rPr lang="ka-GE" sz="2000" b="1" dirty="0" smtClean="0">
                <a:solidFill>
                  <a:schemeClr val="accent2">
                    <a:lumMod val="50000"/>
                  </a:schemeClr>
                </a:solidFill>
                <a:latin typeface="BPG Banner Caps" pitchFamily="18" charset="0"/>
                <a:cs typeface="Arial" panose="020B0604020202020204" pitchFamily="34" charset="0"/>
              </a:rPr>
              <a:t>განვითარების </a:t>
            </a:r>
            <a:r>
              <a:rPr lang="ka-GE" sz="2000" b="1" dirty="0">
                <a:solidFill>
                  <a:schemeClr val="accent2">
                    <a:lumMod val="50000"/>
                  </a:schemeClr>
                </a:solidFill>
                <a:latin typeface="BPG Banner Caps" pitchFamily="18" charset="0"/>
                <a:cs typeface="Arial" panose="020B0604020202020204" pitchFamily="34" charset="0"/>
              </a:rPr>
              <a:t>ეროვნული ცენტრის მიერ შემუშავებულ სტანდარტებსა და </a:t>
            </a:r>
            <a:r>
              <a:rPr lang="en-US" sz="2000" b="1" dirty="0" err="1">
                <a:solidFill>
                  <a:schemeClr val="accent2">
                    <a:lumMod val="50000"/>
                  </a:schemeClr>
                </a:solidFill>
                <a:latin typeface="BPG Banner Caps" pitchFamily="18" charset="0"/>
                <a:cs typeface="Arial" panose="020B0604020202020204" pitchFamily="34" charset="0"/>
              </a:rPr>
              <a:t>თავდაცვის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სამინისტროს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smtClean="0">
                <a:solidFill>
                  <a:schemeClr val="accent2">
                    <a:lumMod val="50000"/>
                  </a:schemeClr>
                </a:solidFill>
                <a:latin typeface="BPG Banner Caps" pitchFamily="18" charset="0"/>
                <a:cs typeface="Arial" panose="020B0604020202020204" pitchFamily="34" charset="0"/>
              </a:rPr>
              <a:t>სამხედრო</a:t>
            </a:r>
            <a:r>
              <a:rPr lang="en-US" sz="2000" b="1" dirty="0" smtClean="0">
                <a:solidFill>
                  <a:schemeClr val="accent2">
                    <a:lumMod val="50000"/>
                  </a:schemeClr>
                </a:solidFill>
                <a:latin typeface="BPG Banner Caps" pitchFamily="18" charset="0"/>
                <a:cs typeface="Arial" panose="020B0604020202020204" pitchFamily="34" charset="0"/>
              </a:rPr>
              <a:t> </a:t>
            </a:r>
            <a:r>
              <a:rPr lang="en-US" sz="2000" b="1" dirty="0" err="1" smtClean="0">
                <a:solidFill>
                  <a:schemeClr val="accent2">
                    <a:lumMod val="50000"/>
                  </a:schemeClr>
                </a:solidFill>
                <a:latin typeface="BPG Banner Caps" pitchFamily="18" charset="0"/>
                <a:cs typeface="Arial" panose="020B0604020202020204" pitchFamily="34" charset="0"/>
              </a:rPr>
              <a:t>საგანმანათლებლო</a:t>
            </a:r>
            <a:r>
              <a:rPr lang="en-US" sz="2000" b="1" dirty="0" smtClean="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პროცესის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ორგანიზების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სახელმძღვანელოს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მოთხოვნ</a:t>
            </a:r>
            <a:r>
              <a:rPr lang="ka-GE" sz="2000" b="1" dirty="0">
                <a:solidFill>
                  <a:schemeClr val="accent2">
                    <a:lumMod val="50000"/>
                  </a:schemeClr>
                </a:solidFill>
                <a:latin typeface="BPG Banner Caps" pitchFamily="18" charset="0"/>
                <a:cs typeface="Arial" panose="020B0604020202020204" pitchFamily="34" charset="0"/>
              </a:rPr>
              <a:t>ებთან </a:t>
            </a:r>
            <a:r>
              <a:rPr lang="ka-GE" sz="2000" b="1" dirty="0" smtClean="0">
                <a:solidFill>
                  <a:schemeClr val="accent2">
                    <a:lumMod val="50000"/>
                  </a:schemeClr>
                </a:solidFill>
                <a:latin typeface="BPG Banner Caps" pitchFamily="18" charset="0"/>
                <a:cs typeface="Arial" panose="020B0604020202020204" pitchFamily="34" charset="0"/>
              </a:rPr>
              <a:t>შესაბამისობაში </a:t>
            </a:r>
            <a:r>
              <a:rPr lang="ka-GE" sz="2000" b="1" dirty="0">
                <a:solidFill>
                  <a:schemeClr val="accent2">
                    <a:lumMod val="50000"/>
                  </a:schemeClr>
                </a:solidFill>
                <a:latin typeface="BPG Banner Caps" pitchFamily="18" charset="0"/>
                <a:cs typeface="Arial" panose="020B0604020202020204" pitchFamily="34" charset="0"/>
              </a:rPr>
              <a:t>მოყვანა;</a:t>
            </a:r>
            <a:endParaRPr lang="ru-RU"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9855593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ხარისხის უზრუნველყოფის სამსახურის მიერ შესრულებული დაგეგმილი ღონისძიებები</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333363" y="1401336"/>
            <a:ext cx="7998204"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spcBef>
                <a:spcPts val="0"/>
              </a:spcBef>
              <a:buNone/>
              <a:defRPr/>
            </a:pPr>
            <a:r>
              <a:rPr lang="ka-GE" sz="1400" b="1" dirty="0" smtClean="0">
                <a:solidFill>
                  <a:schemeClr val="accent2">
                    <a:lumMod val="50000"/>
                  </a:schemeClr>
                </a:solidFill>
                <a:latin typeface="BPG Banner Caps" pitchFamily="18" charset="0"/>
                <a:cs typeface="Arial" panose="020B0604020202020204" pitchFamily="34" charset="0"/>
              </a:rPr>
              <a:t> </a:t>
            </a:r>
            <a:endParaRPr lang="ka-GE" sz="1400" b="1" dirty="0">
              <a:solidFill>
                <a:schemeClr val="accent2">
                  <a:lumMod val="50000"/>
                </a:schemeClr>
              </a:solidFill>
              <a:latin typeface="BPG Banner Caps" pitchFamily="18" charset="0"/>
              <a:cs typeface="Arial" panose="020B0604020202020204" pitchFamily="34" charset="0"/>
            </a:endParaRPr>
          </a:p>
          <a:p>
            <a:pPr lvl="0" algn="just">
              <a:lnSpc>
                <a:spcPct val="150000"/>
              </a:lnSpc>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Erasmus</a:t>
            </a:r>
            <a:r>
              <a:rPr lang="ka-GE" sz="2000" b="1" dirty="0">
                <a:solidFill>
                  <a:schemeClr val="accent2">
                    <a:lumMod val="50000"/>
                  </a:schemeClr>
                </a:solidFill>
                <a:latin typeface="BPG Banner Caps" pitchFamily="18" charset="0"/>
                <a:cs typeface="Arial" panose="020B0604020202020204" pitchFamily="34" charset="0"/>
              </a:rPr>
              <a:t>+“-ის პროგრამის ფარგლებში, ეროვნული თავდაცვის აკადემია მონაწილეობს ერასმუსის საგრანტო პროექტში ,,აკადემიური </a:t>
            </a:r>
            <a:r>
              <a:rPr lang="ka-GE" sz="2000" b="1" dirty="0" smtClean="0">
                <a:solidFill>
                  <a:schemeClr val="accent2">
                    <a:lumMod val="50000"/>
                  </a:schemeClr>
                </a:solidFill>
                <a:latin typeface="BPG Banner Caps" pitchFamily="18" charset="0"/>
                <a:cs typeface="Arial" panose="020B0604020202020204" pitchFamily="34" charset="0"/>
              </a:rPr>
              <a:t>კეთილსინდისიერება </a:t>
            </a:r>
            <a:r>
              <a:rPr lang="ka-GE" sz="2000" b="1" dirty="0">
                <a:solidFill>
                  <a:schemeClr val="accent2">
                    <a:lumMod val="50000"/>
                  </a:schemeClr>
                </a:solidFill>
                <a:latin typeface="BPG Banner Caps" pitchFamily="18" charset="0"/>
                <a:cs typeface="Arial" panose="020B0604020202020204" pitchFamily="34" charset="0"/>
              </a:rPr>
              <a:t>ხარისხიანი სწავლისა და სწავლებისათვის ქართულ უმაღლეს საგანმანათლებლო </a:t>
            </a:r>
            <a:r>
              <a:rPr lang="ka-GE" sz="2000" b="1" dirty="0" smtClean="0">
                <a:solidFill>
                  <a:schemeClr val="accent2">
                    <a:lumMod val="50000"/>
                  </a:schemeClr>
                </a:solidFill>
                <a:latin typeface="BPG Banner Caps" pitchFamily="18" charset="0"/>
                <a:cs typeface="Arial" panose="020B0604020202020204" pitchFamily="34" charset="0"/>
              </a:rPr>
              <a:t>დაწესებულებებში</a:t>
            </a:r>
            <a:r>
              <a:rPr lang="ka-GE" sz="2000" b="1" dirty="0">
                <a:solidFill>
                  <a:schemeClr val="accent2">
                    <a:lumMod val="50000"/>
                  </a:schemeClr>
                </a:solidFill>
                <a:latin typeface="BPG Banner Caps" pitchFamily="18" charset="0"/>
                <a:cs typeface="Arial" panose="020B0604020202020204" pitchFamily="34" charset="0"/>
              </a:rPr>
              <a:t>'', რომლის ფარგლებშიც განხორციელდა ტრე-ნინგები, მონიტორინგი და ცნობადობის </a:t>
            </a:r>
            <a:r>
              <a:rPr lang="ka-GE" sz="2000" b="1" dirty="0" smtClean="0">
                <a:solidFill>
                  <a:schemeClr val="accent2">
                    <a:lumMod val="50000"/>
                  </a:schemeClr>
                </a:solidFill>
                <a:latin typeface="BPG Banner Caps" pitchFamily="18" charset="0"/>
                <a:cs typeface="Arial" panose="020B0604020202020204" pitchFamily="34" charset="0"/>
              </a:rPr>
              <a:t>ასამაღლებელი </a:t>
            </a:r>
            <a:r>
              <a:rPr lang="ka-GE" sz="2000" b="1" dirty="0">
                <a:solidFill>
                  <a:schemeClr val="accent2">
                    <a:lumMod val="50000"/>
                  </a:schemeClr>
                </a:solidFill>
                <a:latin typeface="BPG Banner Caps" pitchFamily="18" charset="0"/>
                <a:cs typeface="Arial" panose="020B0604020202020204" pitchFamily="34" charset="0"/>
              </a:rPr>
              <a:t>შეხვედრები, კვლევები, საბაკალავრო და </a:t>
            </a:r>
            <a:r>
              <a:rPr lang="ka-GE" sz="2000" b="1" dirty="0" smtClean="0">
                <a:solidFill>
                  <a:schemeClr val="accent2">
                    <a:lumMod val="50000"/>
                  </a:schemeClr>
                </a:solidFill>
                <a:latin typeface="BPG Banner Caps" pitchFamily="18" charset="0"/>
                <a:cs typeface="Arial" panose="020B0604020202020204" pitchFamily="34" charset="0"/>
              </a:rPr>
              <a:t>სამაგისტრო </a:t>
            </a:r>
            <a:r>
              <a:rPr lang="ka-GE" sz="2000" b="1" dirty="0">
                <a:solidFill>
                  <a:schemeClr val="accent2">
                    <a:lumMod val="50000"/>
                  </a:schemeClr>
                </a:solidFill>
                <a:latin typeface="BPG Banner Caps" pitchFamily="18" charset="0"/>
                <a:cs typeface="Arial" panose="020B0604020202020204" pitchFamily="34" charset="0"/>
              </a:rPr>
              <a:t>ნაშრომების მონიტორინგი. </a:t>
            </a:r>
            <a:endParaRPr lang="en-US"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4014667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ხარისხის უზრუნველყოფის სამსახურის მიერ შესრულებული დაგეგმილი ღონისძიებები</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879958" y="1168349"/>
            <a:ext cx="7598683"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spcBef>
                <a:spcPts val="0"/>
              </a:spcBef>
              <a:buNone/>
              <a:defRPr/>
            </a:pPr>
            <a:r>
              <a:rPr lang="ka-GE" sz="1400" b="1" dirty="0" smtClean="0">
                <a:solidFill>
                  <a:schemeClr val="accent2">
                    <a:lumMod val="50000"/>
                  </a:schemeClr>
                </a:solidFill>
                <a:latin typeface="BPG Banner Caps" pitchFamily="18" charset="0"/>
                <a:cs typeface="Arial" panose="020B0604020202020204" pitchFamily="34" charset="0"/>
              </a:rPr>
              <a:t> </a:t>
            </a:r>
            <a:endParaRPr lang="ka-GE" sz="2000" b="1" dirty="0">
              <a:solidFill>
                <a:schemeClr val="accent2">
                  <a:lumMod val="50000"/>
                </a:schemeClr>
              </a:solidFill>
              <a:latin typeface="BPG Banner Caps" pitchFamily="18" charset="0"/>
              <a:cs typeface="Arial" panose="020B0604020202020204" pitchFamily="34" charset="0"/>
            </a:endParaRPr>
          </a:p>
          <a:p>
            <a:pPr lvl="0">
              <a:lnSpc>
                <a:spcPct val="150000"/>
              </a:lnSpc>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დაინერგა  </a:t>
            </a:r>
            <a:r>
              <a:rPr lang="ka-GE" sz="2000" b="1" dirty="0">
                <a:solidFill>
                  <a:schemeClr val="accent2">
                    <a:lumMod val="50000"/>
                  </a:schemeClr>
                </a:solidFill>
                <a:latin typeface="BPG Banner Caps" pitchFamily="18" charset="0"/>
                <a:cs typeface="Arial" panose="020B0604020202020204" pitchFamily="34" charset="0"/>
              </a:rPr>
              <a:t>ანტიპლაგიატის soft   (Ternitiny-Account-ები); </a:t>
            </a:r>
            <a:endParaRPr lang="en-US" sz="2000" b="1" dirty="0">
              <a:solidFill>
                <a:schemeClr val="accent2">
                  <a:lumMod val="50000"/>
                </a:schemeClr>
              </a:solidFill>
              <a:latin typeface="BPG Banner Caps" pitchFamily="18" charset="0"/>
              <a:cs typeface="Arial" panose="020B0604020202020204" pitchFamily="34" charset="0"/>
            </a:endParaRPr>
          </a:p>
          <a:p>
            <a:pPr lvl="0">
              <a:lnSpc>
                <a:spcPct val="150000"/>
              </a:lnSpc>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სასწავლო პლატფორმა „Moodle“-ზე განთავსებული იუნკერთა სერვისების განვითარება;</a:t>
            </a:r>
            <a:endParaRPr lang="ru-RU" sz="2000" b="1" dirty="0">
              <a:solidFill>
                <a:schemeClr val="accent2">
                  <a:lumMod val="50000"/>
                </a:schemeClr>
              </a:solidFill>
              <a:latin typeface="BPG Banner Caps" pitchFamily="18" charset="0"/>
              <a:cs typeface="Arial" panose="020B0604020202020204" pitchFamily="34" charset="0"/>
            </a:endParaRPr>
          </a:p>
          <a:p>
            <a:pPr lvl="0">
              <a:lnSpc>
                <a:spcPct val="150000"/>
              </a:lnSpc>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I</a:t>
            </a:r>
            <a:r>
              <a:rPr lang="en-US" sz="2000" b="1" dirty="0" err="1">
                <a:solidFill>
                  <a:schemeClr val="accent2">
                    <a:lumMod val="50000"/>
                  </a:schemeClr>
                </a:solidFill>
                <a:latin typeface="BPG Banner Caps" pitchFamily="18" charset="0"/>
                <a:cs typeface="Arial" panose="020B0604020202020204" pitchFamily="34" charset="0"/>
              </a:rPr>
              <a:t>ntegrity</a:t>
            </a:r>
            <a:r>
              <a:rPr lang="ka-GE" sz="2000" b="1" dirty="0">
                <a:solidFill>
                  <a:schemeClr val="accent2">
                    <a:lumMod val="50000"/>
                  </a:schemeClr>
                </a:solidFill>
                <a:latin typeface="BPG Banner Caps" pitchFamily="18" charset="0"/>
                <a:cs typeface="Arial" panose="020B0604020202020204" pitchFamily="34" charset="0"/>
              </a:rPr>
              <a:t> - ჩართულობა ანტიპლაგიატის პროექტში (პროექტის მიმდინარეობის შიდა მონიტო­რინგი)</a:t>
            </a:r>
            <a:r>
              <a:rPr lang="en-US" sz="2000" b="1" dirty="0">
                <a:solidFill>
                  <a:schemeClr val="accent2">
                    <a:lumMod val="50000"/>
                  </a:schemeClr>
                </a:solidFill>
                <a:latin typeface="BPG Banner Caps" pitchFamily="18" charset="0"/>
                <a:cs typeface="Arial" panose="020B0604020202020204" pitchFamily="34" charset="0"/>
              </a:rPr>
              <a:t>;</a:t>
            </a:r>
          </a:p>
          <a:p>
            <a:pPr>
              <a:lnSpc>
                <a:spcPct val="150000"/>
              </a:lnSpc>
              <a:buFont typeface="Wingdings" pitchFamily="2" charset="2"/>
              <a:buChar char="q"/>
            </a:pPr>
            <a:r>
              <a:rPr lang="ru-RU" sz="2000" b="1" dirty="0">
                <a:solidFill>
                  <a:schemeClr val="accent2">
                    <a:lumMod val="50000"/>
                  </a:schemeClr>
                </a:solidFill>
                <a:latin typeface="BPG Banner Caps" pitchFamily="18" charset="0"/>
                <a:cs typeface="Arial" panose="020B0604020202020204" pitchFamily="34" charset="0"/>
              </a:rPr>
              <a:t>ხარისხის უზრუნველყოფის სამსახურის </a:t>
            </a:r>
            <a:r>
              <a:rPr lang="ru-RU" sz="2000" b="1" dirty="0" smtClean="0">
                <a:solidFill>
                  <a:schemeClr val="accent2">
                    <a:lumMod val="50000"/>
                  </a:schemeClr>
                </a:solidFill>
                <a:latin typeface="BPG Banner Caps" pitchFamily="18" charset="0"/>
                <a:cs typeface="Arial" panose="020B0604020202020204" pitchFamily="34" charset="0"/>
              </a:rPr>
              <a:t>ორგანიზებით  </a:t>
            </a:r>
            <a:r>
              <a:rPr lang="ka-GE" sz="2000" b="1" dirty="0">
                <a:solidFill>
                  <a:schemeClr val="accent2">
                    <a:lumMod val="50000"/>
                  </a:schemeClr>
                </a:solidFill>
                <a:latin typeface="BPG Banner Caps" pitchFamily="18" charset="0"/>
                <a:cs typeface="Arial" panose="020B0604020202020204" pitchFamily="34" charset="0"/>
              </a:rPr>
              <a:t>ტრენინგების ჩატარება; (საჭიროებისამებრ)</a:t>
            </a:r>
            <a:endParaRPr lang="en-US"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9498505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ხარისხის უზრუნველყოფის სამსახურის მიერ შესრულებული დაგეგმილი ღონისძიებები</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1227208" y="1486224"/>
            <a:ext cx="7598683"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მოდიფიცირდა </a:t>
            </a:r>
            <a:r>
              <a:rPr lang="ka-GE" sz="2000" b="1" dirty="0">
                <a:solidFill>
                  <a:schemeClr val="accent2">
                    <a:lumMod val="50000"/>
                  </a:schemeClr>
                </a:solidFill>
                <a:latin typeface="BPG Banner Caps" pitchFamily="18" charset="0"/>
                <a:cs typeface="Arial" panose="020B0604020202020204" pitchFamily="34" charset="0"/>
              </a:rPr>
              <a:t>ნორმატიული დოკუმენტები;</a:t>
            </a:r>
          </a:p>
          <a:p>
            <a:pPr>
              <a:lnSpc>
                <a:spcPct val="150000"/>
              </a:lnSpc>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მონაწილეობა  ბაკალავრიატზე აბიტურიენტთა მიმღებ საკონკურსო კომისიაში.</a:t>
            </a:r>
            <a:endParaRPr lang="en-US" sz="2000" b="1" dirty="0">
              <a:solidFill>
                <a:schemeClr val="accent2">
                  <a:lumMod val="50000"/>
                </a:schemeClr>
              </a:solidFill>
              <a:latin typeface="BPG Banner Caps" pitchFamily="18" charset="0"/>
              <a:cs typeface="Arial" panose="020B0604020202020204" pitchFamily="34" charset="0"/>
            </a:endParaRPr>
          </a:p>
          <a:p>
            <a:pPr>
              <a:lnSpc>
                <a:spcPct val="150000"/>
              </a:lnSpc>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კურსდამთავრებული იუნკერების  (ქვედანაყოფებში) დამსაქმებელთა  კვლევა.</a:t>
            </a:r>
            <a:endParaRPr lang="ru-RU" sz="2000" b="1" dirty="0">
              <a:solidFill>
                <a:schemeClr val="accent2">
                  <a:lumMod val="50000"/>
                </a:schemeClr>
              </a:solidFill>
              <a:latin typeface="BPG Banner Caps" pitchFamily="18" charset="0"/>
              <a:cs typeface="Arial" panose="020B0604020202020204" pitchFamily="34" charset="0"/>
            </a:endParaRPr>
          </a:p>
          <a:p>
            <a:pPr>
              <a:lnSpc>
                <a:spcPct val="150000"/>
              </a:lnSpc>
              <a:buFont typeface="Wingdings" pitchFamily="2" charset="2"/>
              <a:buChar char="q"/>
            </a:pPr>
            <a:r>
              <a:rPr lang="ru-RU" sz="2000" b="1" dirty="0">
                <a:solidFill>
                  <a:schemeClr val="accent2">
                    <a:lumMod val="50000"/>
                  </a:schemeClr>
                </a:solidFill>
                <a:latin typeface="BPG Banner Caps" pitchFamily="18" charset="0"/>
                <a:cs typeface="Arial" panose="020B0604020202020204" pitchFamily="34" charset="0"/>
              </a:rPr>
              <a:t>აკადემიის ცნობადობის ამაღლების მიზნით საინფ</a:t>
            </a:r>
            <a:r>
              <a:rPr lang="ka-GE" sz="2000" b="1" dirty="0">
                <a:solidFill>
                  <a:schemeClr val="accent2">
                    <a:lumMod val="50000"/>
                  </a:schemeClr>
                </a:solidFill>
                <a:latin typeface="BPG Banner Caps" pitchFamily="18" charset="0"/>
                <a:cs typeface="Arial" panose="020B0604020202020204" pitchFamily="34" charset="0"/>
              </a:rPr>
              <a:t>ორმაციო </a:t>
            </a:r>
            <a:r>
              <a:rPr lang="ru-RU" sz="2000" b="1" dirty="0">
                <a:solidFill>
                  <a:schemeClr val="accent2">
                    <a:lumMod val="50000"/>
                  </a:schemeClr>
                </a:solidFill>
                <a:latin typeface="BPG Banner Caps" pitchFamily="18" charset="0"/>
                <a:cs typeface="Arial" panose="020B0604020202020204" pitchFamily="34" charset="0"/>
              </a:rPr>
              <a:t> ვიზიტები სკოლებში; </a:t>
            </a:r>
            <a:endParaRPr lang="en-US"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11781911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ხარისხის უზრუნველყოფის სამსახურის მიერ შესრულებული დაგეგმილი ღონისძიებები</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838201" y="1219610"/>
            <a:ext cx="7772400"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lnSpc>
                <a:spcPct val="150000"/>
              </a:lnSpc>
              <a:spcBef>
                <a:spcPts val="0"/>
              </a:spcBef>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კოორდინირებული </a:t>
            </a:r>
            <a:r>
              <a:rPr lang="ka-GE" sz="2000" b="1" dirty="0">
                <a:solidFill>
                  <a:schemeClr val="accent2">
                    <a:lumMod val="50000"/>
                  </a:schemeClr>
                </a:solidFill>
                <a:latin typeface="BPG Banner Caps" pitchFamily="18" charset="0"/>
                <a:cs typeface="Arial" panose="020B0604020202020204" pitchFamily="34" charset="0"/>
              </a:rPr>
              <a:t>მუშაობა განათლებისა და მეცნიერების სამინისტროსთან, სსიპ-განათლების ხარისხის განვითარების ეროვნულ ცენტრთან და სსიპ-შეფასებისა და გამოცდების ეროვნულ </a:t>
            </a:r>
            <a:r>
              <a:rPr lang="ka-GE" sz="2000" b="1" dirty="0" smtClean="0">
                <a:solidFill>
                  <a:schemeClr val="accent2">
                    <a:lumMod val="50000"/>
                  </a:schemeClr>
                </a:solidFill>
                <a:latin typeface="BPG Banner Caps" pitchFamily="18" charset="0"/>
                <a:cs typeface="Arial" panose="020B0604020202020204" pitchFamily="34" charset="0"/>
              </a:rPr>
              <a:t>ცენტრთან</a:t>
            </a:r>
            <a:r>
              <a:rPr lang="ka-GE" sz="2000" b="1" dirty="0">
                <a:solidFill>
                  <a:schemeClr val="accent2">
                    <a:lumMod val="50000"/>
                  </a:schemeClr>
                </a:solidFill>
                <a:latin typeface="BPG Banner Caps" pitchFamily="18" charset="0"/>
                <a:cs typeface="Arial" panose="020B0604020202020204" pitchFamily="34" charset="0"/>
              </a:rPr>
              <a:t>;</a:t>
            </a:r>
            <a:endParaRPr lang="en-US" sz="2000" b="1" dirty="0">
              <a:solidFill>
                <a:schemeClr val="accent2">
                  <a:lumMod val="50000"/>
                </a:schemeClr>
              </a:solidFill>
              <a:latin typeface="BPG Banner Caps" pitchFamily="18" charset="0"/>
              <a:cs typeface="Arial" panose="020B0604020202020204" pitchFamily="34" charset="0"/>
            </a:endParaRPr>
          </a:p>
          <a:p>
            <a:pPr lvl="0" algn="just">
              <a:lnSpc>
                <a:spcPct val="150000"/>
              </a:lnSpc>
              <a:spcBef>
                <a:spcPts val="0"/>
              </a:spcBef>
              <a:buFont typeface="Wingdings" pitchFamily="2" charset="2"/>
              <a:buChar char="q"/>
            </a:pPr>
            <a:endParaRPr lang="ka-GE" sz="2000" b="1" dirty="0">
              <a:solidFill>
                <a:schemeClr val="accent2">
                  <a:lumMod val="50000"/>
                </a:schemeClr>
              </a:solidFill>
              <a:latin typeface="BPG Banner Caps" pitchFamily="18" charset="0"/>
              <a:cs typeface="Arial" panose="020B0604020202020204" pitchFamily="34" charset="0"/>
            </a:endParaRPr>
          </a:p>
          <a:p>
            <a:pPr lvl="0" algn="just">
              <a:lnSpc>
                <a:spcPct val="150000"/>
              </a:lnSpc>
              <a:spcBef>
                <a:spcPts val="0"/>
              </a:spcBef>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სამხედრო-საგანმანათლებლო პროგრამების </a:t>
            </a:r>
            <a:r>
              <a:rPr lang="ka-GE" sz="2000" b="1" dirty="0" smtClean="0">
                <a:solidFill>
                  <a:schemeClr val="accent2">
                    <a:lumMod val="50000"/>
                  </a:schemeClr>
                </a:solidFill>
                <a:latin typeface="BPG Banner Caps" pitchFamily="18" charset="0"/>
                <a:cs typeface="Arial" panose="020B0604020202020204" pitchFamily="34" charset="0"/>
              </a:rPr>
              <a:t>დადგენილ </a:t>
            </a:r>
            <a:r>
              <a:rPr lang="ka-GE" sz="2000" b="1" dirty="0">
                <a:solidFill>
                  <a:schemeClr val="accent2">
                    <a:lumMod val="50000"/>
                  </a:schemeClr>
                </a:solidFill>
                <a:latin typeface="BPG Banner Caps" pitchFamily="18" charset="0"/>
                <a:cs typeface="Arial" panose="020B0604020202020204" pitchFamily="34" charset="0"/>
              </a:rPr>
              <a:t>სტანდარტებთან თავსებადობაში მოყვანის მიზნით კოორდინირებული მუშაობა თავდაცვის ძალებთან,  J-7 დეპარტამენტთან და წვრთნებისა და სამხედრო განათლების სარდლობასთან;</a:t>
            </a:r>
            <a:endParaRPr lang="ru-RU" sz="2000" b="1" dirty="0">
              <a:solidFill>
                <a:schemeClr val="accent2">
                  <a:lumMod val="50000"/>
                </a:schemeClr>
              </a:solidFill>
              <a:latin typeface="BPG Banner Caps" pitchFamily="18" charset="0"/>
              <a:cs typeface="Arial" panose="020B0604020202020204" pitchFamily="34" charset="0"/>
            </a:endParaRPr>
          </a:p>
          <a:p>
            <a:pPr>
              <a:lnSpc>
                <a:spcPct val="150000"/>
              </a:lnSpc>
              <a:buFont typeface="Wingdings" pitchFamily="2" charset="2"/>
              <a:buChar char="q"/>
            </a:pPr>
            <a:endParaRPr lang="ka-GE" sz="18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7955029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ხარისხის უზრუნველყოფის სამსახურის მიერ შესრულებული დაგეგმილი ღონისძიებები</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862705" y="1190997"/>
            <a:ext cx="7598683"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nSpc>
                <a:spcPct val="150000"/>
              </a:lnSpc>
              <a:spcBef>
                <a:spcPts val="0"/>
              </a:spcBef>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სწავლების </a:t>
            </a:r>
            <a:r>
              <a:rPr lang="ka-GE" sz="2000" b="1" dirty="0">
                <a:solidFill>
                  <a:schemeClr val="accent2">
                    <a:lumMod val="50000"/>
                  </a:schemeClr>
                </a:solidFill>
                <a:latin typeface="BPG Banner Caps" pitchFamily="18" charset="0"/>
                <a:cs typeface="Arial" panose="020B0604020202020204" pitchFamily="34" charset="0"/>
              </a:rPr>
              <a:t>ხარისხის ამაღლების მიზნით სასწავლო პროცესის კვლევა;</a:t>
            </a:r>
          </a:p>
          <a:p>
            <a:pPr lvl="0">
              <a:lnSpc>
                <a:spcPct val="150000"/>
              </a:lnSpc>
              <a:spcBef>
                <a:spcPts val="0"/>
              </a:spcBef>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 იუნკერთა/ მსმენელთა კმაყოფილების კვლევა</a:t>
            </a:r>
            <a:r>
              <a:rPr lang="en-US" sz="2000" b="1" dirty="0">
                <a:solidFill>
                  <a:schemeClr val="accent2">
                    <a:lumMod val="50000"/>
                  </a:schemeClr>
                </a:solidFill>
                <a:latin typeface="BPG Banner Caps" pitchFamily="18" charset="0"/>
                <a:cs typeface="Arial" panose="020B0604020202020204" pitchFamily="34" charset="0"/>
              </a:rPr>
              <a:t>;</a:t>
            </a:r>
            <a:endParaRPr lang="ka-GE" sz="2000" b="1" dirty="0">
              <a:solidFill>
                <a:schemeClr val="accent2">
                  <a:lumMod val="50000"/>
                </a:schemeClr>
              </a:solidFill>
              <a:latin typeface="BPG Banner Caps" pitchFamily="18" charset="0"/>
              <a:cs typeface="Arial" panose="020B0604020202020204" pitchFamily="34" charset="0"/>
            </a:endParaRPr>
          </a:p>
          <a:p>
            <a:pPr lvl="0">
              <a:lnSpc>
                <a:spcPct val="150000"/>
              </a:lnSpc>
              <a:spcBef>
                <a:spcPts val="0"/>
              </a:spcBef>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 უკუკავშირი;</a:t>
            </a:r>
          </a:p>
          <a:p>
            <a:pPr lvl="0">
              <a:lnSpc>
                <a:spcPct val="150000"/>
              </a:lnSpc>
              <a:spcBef>
                <a:spcPts val="0"/>
              </a:spcBef>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შედეგების გაანალიზება და რეკომენდაციების შემუშავება</a:t>
            </a:r>
            <a:r>
              <a:rPr lang="en-US" sz="2000" b="1" dirty="0">
                <a:solidFill>
                  <a:schemeClr val="accent2">
                    <a:lumMod val="50000"/>
                  </a:schemeClr>
                </a:solidFill>
                <a:latin typeface="BPG Banner Caps" pitchFamily="18" charset="0"/>
                <a:cs typeface="Arial" panose="020B0604020202020204" pitchFamily="34" charset="0"/>
              </a:rPr>
              <a:t>.</a:t>
            </a:r>
            <a:endParaRPr lang="ka-GE" sz="2000" b="1" dirty="0">
              <a:solidFill>
                <a:schemeClr val="accent2">
                  <a:lumMod val="50000"/>
                </a:schemeClr>
              </a:solidFill>
              <a:latin typeface="BPG Banner Caps" pitchFamily="18" charset="0"/>
              <a:cs typeface="Arial" panose="020B0604020202020204" pitchFamily="34" charset="0"/>
            </a:endParaRPr>
          </a:p>
          <a:p>
            <a:pPr marL="0" lvl="0" indent="0">
              <a:spcBef>
                <a:spcPts val="0"/>
              </a:spcBef>
              <a:buNone/>
            </a:pPr>
            <a:endParaRPr lang="ka-GE" sz="2000" b="1" dirty="0">
              <a:solidFill>
                <a:schemeClr val="accent2">
                  <a:lumMod val="50000"/>
                </a:schemeClr>
              </a:solidFill>
              <a:latin typeface="BPG Banner Caps" pitchFamily="18" charset="0"/>
              <a:cs typeface="Arial" panose="020B0604020202020204" pitchFamily="34" charset="0"/>
            </a:endParaRPr>
          </a:p>
          <a:p>
            <a:pPr marL="0" lvl="0" indent="0">
              <a:spcBef>
                <a:spcPts val="0"/>
              </a:spcBef>
              <a:buNone/>
              <a:tabLst>
                <a:tab pos="449263" algn="l"/>
              </a:tabLst>
            </a:pPr>
            <a:r>
              <a:rPr lang="ka-GE" sz="2000" b="1" dirty="0">
                <a:solidFill>
                  <a:schemeClr val="accent2">
                    <a:lumMod val="50000"/>
                  </a:schemeClr>
                </a:solidFill>
                <a:latin typeface="BPG Banner Caps" pitchFamily="18" charset="0"/>
                <a:cs typeface="Arial" panose="020B0604020202020204" pitchFamily="34" charset="0"/>
              </a:rPr>
              <a:t> 	(ბაკალავრიატი, სამეთაურო-საშტაბო კოლეჯი, 	ოფიცერთა საწყისი სამხედრო განათლების 	მიმართულება, ენობრივი მომზადების სკოლა) </a:t>
            </a:r>
            <a:endParaRPr lang="ru-RU" sz="2000" b="1" dirty="0">
              <a:solidFill>
                <a:schemeClr val="accent2">
                  <a:lumMod val="50000"/>
                </a:schemeClr>
              </a:solidFill>
              <a:latin typeface="BPG Banner Caps" pitchFamily="18" charset="0"/>
              <a:cs typeface="Arial" panose="020B0604020202020204" pitchFamily="34" charset="0"/>
            </a:endParaRPr>
          </a:p>
          <a:p>
            <a:pPr>
              <a:lnSpc>
                <a:spcPct val="150000"/>
              </a:lnSpc>
              <a:buFont typeface="Wingdings" pitchFamily="2" charset="2"/>
              <a:buChar char="q"/>
            </a:pPr>
            <a:endParaRPr lang="ka-GE"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4515116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ხარისხის უზრუნველყოფის სამსახურის მიერ შესრულებული დაგეგმილი ღონისძიებები</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14400" y="1219610"/>
            <a:ext cx="7598683"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nSpc>
                <a:spcPct val="150000"/>
              </a:lnSpc>
              <a:spcBef>
                <a:spcPts val="0"/>
              </a:spcBef>
              <a:buFont typeface="Wingdings" pitchFamily="2" charset="2"/>
              <a:buChar char="q"/>
            </a:pPr>
            <a:r>
              <a:rPr lang="ka-GE" sz="1800" b="1" dirty="0" smtClean="0">
                <a:solidFill>
                  <a:schemeClr val="accent2">
                    <a:lumMod val="50000"/>
                  </a:schemeClr>
                </a:solidFill>
                <a:latin typeface="BPG Banner Caps" pitchFamily="18" charset="0"/>
                <a:cs typeface="Arial" panose="020B0604020202020204" pitchFamily="34" charset="0"/>
              </a:rPr>
              <a:t>საგანმანათლებლო </a:t>
            </a:r>
            <a:r>
              <a:rPr lang="ka-GE" sz="1800" b="1" dirty="0">
                <a:solidFill>
                  <a:schemeClr val="accent2">
                    <a:lumMod val="50000"/>
                  </a:schemeClr>
                </a:solidFill>
                <a:latin typeface="BPG Banner Caps" pitchFamily="18" charset="0"/>
                <a:cs typeface="Arial" panose="020B0604020202020204" pitchFamily="34" charset="0"/>
              </a:rPr>
              <a:t>პროგრამების </a:t>
            </a:r>
            <a:r>
              <a:rPr lang="ka-GE" sz="1800" b="1" dirty="0" smtClean="0">
                <a:solidFill>
                  <a:schemeClr val="accent2">
                    <a:lumMod val="50000"/>
                  </a:schemeClr>
                </a:solidFill>
                <a:latin typeface="BPG Banner Caps" pitchFamily="18" charset="0"/>
                <a:cs typeface="Arial" panose="020B0604020202020204" pitchFamily="34" charset="0"/>
              </a:rPr>
              <a:t>განხორციელებისათვის </a:t>
            </a:r>
            <a:r>
              <a:rPr lang="ka-GE" sz="1800" b="1" dirty="0">
                <a:solidFill>
                  <a:schemeClr val="accent2">
                    <a:lumMod val="50000"/>
                  </a:schemeClr>
                </a:solidFill>
                <a:latin typeface="BPG Banner Caps" pitchFamily="18" charset="0"/>
                <a:cs typeface="Arial" panose="020B0604020202020204" pitchFamily="34" charset="0"/>
              </a:rPr>
              <a:t>მატერიალურ-ტექნიკური ბაზის შესაბამისობის კონტროლი; </a:t>
            </a:r>
          </a:p>
          <a:p>
            <a:pPr lvl="0">
              <a:lnSpc>
                <a:spcPct val="150000"/>
              </a:lnSpc>
              <a:spcBef>
                <a:spcPts val="0"/>
              </a:spcBef>
              <a:buFont typeface="Wingdings" pitchFamily="2" charset="2"/>
              <a:buChar char="q"/>
            </a:pPr>
            <a:r>
              <a:rPr lang="ka-GE" sz="1800" b="1" dirty="0">
                <a:solidFill>
                  <a:schemeClr val="accent2">
                    <a:lumMod val="50000"/>
                  </a:schemeClr>
                </a:solidFill>
                <a:latin typeface="BPG Banner Caps" pitchFamily="18" charset="0"/>
                <a:cs typeface="Arial" panose="020B0604020202020204" pitchFamily="34" charset="0"/>
              </a:rPr>
              <a:t>აკრედიტაცია/ავტორიზაციის სტანდარტებთან თავსებადობის დადგენის მიზნით ბიბლიოთეკის მონიტორინგი;</a:t>
            </a:r>
          </a:p>
          <a:p>
            <a:pPr lvl="0">
              <a:lnSpc>
                <a:spcPct val="150000"/>
              </a:lnSpc>
              <a:spcBef>
                <a:spcPts val="0"/>
              </a:spcBef>
              <a:buFont typeface="Wingdings" pitchFamily="2" charset="2"/>
              <a:buChar char="q"/>
            </a:pPr>
            <a:r>
              <a:rPr lang="ka-GE" sz="1800" b="1" dirty="0">
                <a:solidFill>
                  <a:schemeClr val="accent2">
                    <a:lumMod val="50000"/>
                  </a:schemeClr>
                </a:solidFill>
                <a:latin typeface="BPG Banner Caps" pitchFamily="18" charset="0"/>
                <a:cs typeface="Arial" panose="020B0604020202020204" pitchFamily="34" charset="0"/>
              </a:rPr>
              <a:t>აკადემიური და სამხედრო საგანმანათლებლო </a:t>
            </a:r>
            <a:r>
              <a:rPr lang="ka-GE" sz="1800" b="1" dirty="0" smtClean="0">
                <a:solidFill>
                  <a:schemeClr val="accent2">
                    <a:lumMod val="50000"/>
                  </a:schemeClr>
                </a:solidFill>
                <a:latin typeface="BPG Banner Caps" pitchFamily="18" charset="0"/>
                <a:cs typeface="Arial" panose="020B0604020202020204" pitchFamily="34" charset="0"/>
              </a:rPr>
              <a:t>პროგრამების </a:t>
            </a:r>
            <a:r>
              <a:rPr lang="ka-GE" sz="1800" b="1" dirty="0">
                <a:solidFill>
                  <a:schemeClr val="accent2">
                    <a:lumMod val="50000"/>
                  </a:schemeClr>
                </a:solidFill>
                <a:latin typeface="BPG Banner Caps" pitchFamily="18" charset="0"/>
                <a:cs typeface="Arial" panose="020B0604020202020204" pitchFamily="34" charset="0"/>
              </a:rPr>
              <a:t>და მათში შემავალი სასწავლო კურსების/ </a:t>
            </a:r>
            <a:r>
              <a:rPr lang="ka-GE" sz="1800" b="1" dirty="0" smtClean="0">
                <a:solidFill>
                  <a:schemeClr val="accent2">
                    <a:lumMod val="50000"/>
                  </a:schemeClr>
                </a:solidFill>
                <a:latin typeface="BPG Banner Caps" pitchFamily="18" charset="0"/>
                <a:cs typeface="Arial" panose="020B0604020202020204" pitchFamily="34" charset="0"/>
              </a:rPr>
              <a:t>მოდულების </a:t>
            </a:r>
            <a:r>
              <a:rPr lang="ka-GE" sz="1800" b="1" dirty="0">
                <a:solidFill>
                  <a:schemeClr val="accent2">
                    <a:lumMod val="50000"/>
                  </a:schemeClr>
                </a:solidFill>
                <a:latin typeface="BPG Banner Caps" pitchFamily="18" charset="0"/>
                <a:cs typeface="Arial" panose="020B0604020202020204" pitchFamily="34" charset="0"/>
              </a:rPr>
              <a:t>ექსპერტიზა;</a:t>
            </a:r>
            <a:endParaRPr lang="ru-RU" sz="1800" b="1" dirty="0">
              <a:solidFill>
                <a:schemeClr val="accent2">
                  <a:lumMod val="50000"/>
                </a:schemeClr>
              </a:solidFill>
              <a:latin typeface="BPG Banner Caps" pitchFamily="18" charset="0"/>
              <a:cs typeface="Arial" panose="020B0604020202020204" pitchFamily="34" charset="0"/>
            </a:endParaRPr>
          </a:p>
          <a:p>
            <a:pPr lvl="0">
              <a:lnSpc>
                <a:spcPct val="150000"/>
              </a:lnSpc>
              <a:spcBef>
                <a:spcPts val="0"/>
              </a:spcBef>
              <a:buFont typeface="Wingdings" pitchFamily="2" charset="2"/>
              <a:buChar char="q"/>
            </a:pPr>
            <a:r>
              <a:rPr lang="ka-GE" sz="1800" b="1" dirty="0">
                <a:solidFill>
                  <a:schemeClr val="accent2">
                    <a:lumMod val="50000"/>
                  </a:schemeClr>
                </a:solidFill>
                <a:latin typeface="BPG Banner Caps" pitchFamily="18" charset="0"/>
                <a:cs typeface="Arial" panose="020B0604020202020204" pitchFamily="34" charset="0"/>
              </a:rPr>
              <a:t>საგანმანათლებლო პროცესების მონიტორინგი;   </a:t>
            </a:r>
            <a:endParaRPr lang="ru-RU" sz="1800" b="1" dirty="0">
              <a:solidFill>
                <a:schemeClr val="accent2">
                  <a:lumMod val="50000"/>
                </a:schemeClr>
              </a:solidFill>
              <a:latin typeface="BPG Banner Caps" pitchFamily="18" charset="0"/>
              <a:cs typeface="Arial" panose="020B0604020202020204" pitchFamily="34" charset="0"/>
            </a:endParaRPr>
          </a:p>
          <a:p>
            <a:pPr lvl="0">
              <a:lnSpc>
                <a:spcPct val="150000"/>
              </a:lnSpc>
              <a:spcBef>
                <a:spcPts val="0"/>
              </a:spcBef>
              <a:buFont typeface="Wingdings" pitchFamily="2" charset="2"/>
              <a:buChar char="q"/>
            </a:pPr>
            <a:r>
              <a:rPr lang="ka-GE" sz="1800" b="1" dirty="0">
                <a:solidFill>
                  <a:schemeClr val="accent2">
                    <a:lumMod val="50000"/>
                  </a:schemeClr>
                </a:solidFill>
                <a:latin typeface="BPG Banner Caps" pitchFamily="18" charset="0"/>
                <a:cs typeface="Arial" panose="020B0604020202020204" pitchFamily="34" charset="0"/>
              </a:rPr>
              <a:t>აკრედიტაცია და ავტორიზაციის ნორმატიული დოკუმენტაციის ექსპერტიზა;</a:t>
            </a:r>
          </a:p>
          <a:p>
            <a:pPr lvl="0">
              <a:lnSpc>
                <a:spcPct val="150000"/>
              </a:lnSpc>
              <a:spcBef>
                <a:spcPts val="0"/>
              </a:spcBef>
              <a:buFont typeface="Wingdings" pitchFamily="2" charset="2"/>
              <a:buChar char="q"/>
            </a:pPr>
            <a:endParaRPr lang="ka-GE" sz="18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16039394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ხარისხის უზრუნველყოფის სამსახურის მიერ შესრულებული დაგეგმილი ღონისძიებები</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838199" y="1219610"/>
            <a:ext cx="7966125"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nSpc>
                <a:spcPct val="150000"/>
              </a:lnSpc>
              <a:spcBef>
                <a:spcPts val="0"/>
              </a:spcBef>
              <a:buFont typeface="Wingdings" pitchFamily="2" charset="2"/>
              <a:buChar char="q"/>
            </a:pPr>
            <a:r>
              <a:rPr lang="ka-GE" sz="1800" b="1" dirty="0" smtClean="0">
                <a:solidFill>
                  <a:schemeClr val="accent2">
                    <a:lumMod val="50000"/>
                  </a:schemeClr>
                </a:solidFill>
                <a:latin typeface="BPG Banner Caps" pitchFamily="18" charset="0"/>
                <a:cs typeface="Arial" panose="020B0604020202020204" pitchFamily="34" charset="0"/>
              </a:rPr>
              <a:t>საგანმანათლებლო </a:t>
            </a:r>
            <a:r>
              <a:rPr lang="ka-GE" sz="1800" b="1" dirty="0">
                <a:solidFill>
                  <a:schemeClr val="accent2">
                    <a:lumMod val="50000"/>
                  </a:schemeClr>
                </a:solidFill>
                <a:latin typeface="BPG Banner Caps" pitchFamily="18" charset="0"/>
                <a:cs typeface="Arial" panose="020B0604020202020204" pitchFamily="34" charset="0"/>
              </a:rPr>
              <a:t>პროგრამების განხორციელებისა-თვის მატერიალურ-ტექნიკური ბაზის შესაბამისობის კონტროლი; </a:t>
            </a:r>
          </a:p>
          <a:p>
            <a:pPr lvl="0">
              <a:lnSpc>
                <a:spcPct val="150000"/>
              </a:lnSpc>
              <a:spcBef>
                <a:spcPts val="0"/>
              </a:spcBef>
              <a:buFont typeface="Wingdings" pitchFamily="2" charset="2"/>
              <a:buChar char="q"/>
            </a:pPr>
            <a:r>
              <a:rPr lang="ka-GE" sz="1800" b="1" dirty="0">
                <a:solidFill>
                  <a:schemeClr val="accent2">
                    <a:lumMod val="50000"/>
                  </a:schemeClr>
                </a:solidFill>
                <a:latin typeface="BPG Banner Caps" pitchFamily="18" charset="0"/>
                <a:cs typeface="Arial" panose="020B0604020202020204" pitchFamily="34" charset="0"/>
              </a:rPr>
              <a:t>აკრედიტაცია/ავტორიზაციის სტანდარტებთან თავსებადობის დადგენის მიზნით ბიბლიოთეკის მონიტორინგი;</a:t>
            </a:r>
          </a:p>
          <a:p>
            <a:pPr lvl="0">
              <a:lnSpc>
                <a:spcPct val="150000"/>
              </a:lnSpc>
              <a:spcBef>
                <a:spcPts val="0"/>
              </a:spcBef>
              <a:buFont typeface="Wingdings" pitchFamily="2" charset="2"/>
              <a:buChar char="q"/>
            </a:pPr>
            <a:r>
              <a:rPr lang="ka-GE" sz="1800" b="1" dirty="0">
                <a:solidFill>
                  <a:schemeClr val="accent2">
                    <a:lumMod val="50000"/>
                  </a:schemeClr>
                </a:solidFill>
                <a:latin typeface="BPG Banner Caps" pitchFamily="18" charset="0"/>
                <a:cs typeface="Arial" panose="020B0604020202020204" pitchFamily="34" charset="0"/>
              </a:rPr>
              <a:t>აკადემიური და სამხედრო საგანმანათლებლო </a:t>
            </a:r>
            <a:r>
              <a:rPr lang="ka-GE" sz="1800" b="1" dirty="0" smtClean="0">
                <a:solidFill>
                  <a:schemeClr val="accent2">
                    <a:lumMod val="50000"/>
                  </a:schemeClr>
                </a:solidFill>
                <a:latin typeface="BPG Banner Caps" pitchFamily="18" charset="0"/>
                <a:cs typeface="Arial" panose="020B0604020202020204" pitchFamily="34" charset="0"/>
              </a:rPr>
              <a:t>პროგრამების </a:t>
            </a:r>
            <a:r>
              <a:rPr lang="ka-GE" sz="1800" b="1" dirty="0">
                <a:solidFill>
                  <a:schemeClr val="accent2">
                    <a:lumMod val="50000"/>
                  </a:schemeClr>
                </a:solidFill>
                <a:latin typeface="BPG Banner Caps" pitchFamily="18" charset="0"/>
                <a:cs typeface="Arial" panose="020B0604020202020204" pitchFamily="34" charset="0"/>
              </a:rPr>
              <a:t>და მათში შემავალი სასწავლო კურსების/ </a:t>
            </a:r>
            <a:r>
              <a:rPr lang="ka-GE" sz="1800" b="1" dirty="0" smtClean="0">
                <a:solidFill>
                  <a:schemeClr val="accent2">
                    <a:lumMod val="50000"/>
                  </a:schemeClr>
                </a:solidFill>
                <a:latin typeface="BPG Banner Caps" pitchFamily="18" charset="0"/>
                <a:cs typeface="Arial" panose="020B0604020202020204" pitchFamily="34" charset="0"/>
              </a:rPr>
              <a:t>მოდულების </a:t>
            </a:r>
            <a:r>
              <a:rPr lang="ka-GE" sz="1800" b="1" dirty="0">
                <a:solidFill>
                  <a:schemeClr val="accent2">
                    <a:lumMod val="50000"/>
                  </a:schemeClr>
                </a:solidFill>
                <a:latin typeface="BPG Banner Caps" pitchFamily="18" charset="0"/>
                <a:cs typeface="Arial" panose="020B0604020202020204" pitchFamily="34" charset="0"/>
              </a:rPr>
              <a:t>ექსპერტიზა;</a:t>
            </a:r>
            <a:endParaRPr lang="ru-RU" sz="1800" b="1" dirty="0">
              <a:solidFill>
                <a:schemeClr val="accent2">
                  <a:lumMod val="50000"/>
                </a:schemeClr>
              </a:solidFill>
              <a:latin typeface="BPG Banner Caps" pitchFamily="18" charset="0"/>
              <a:cs typeface="Arial" panose="020B0604020202020204" pitchFamily="34" charset="0"/>
            </a:endParaRPr>
          </a:p>
          <a:p>
            <a:pPr lvl="0">
              <a:lnSpc>
                <a:spcPct val="150000"/>
              </a:lnSpc>
              <a:spcBef>
                <a:spcPts val="0"/>
              </a:spcBef>
              <a:buFont typeface="Wingdings" pitchFamily="2" charset="2"/>
              <a:buChar char="q"/>
            </a:pPr>
            <a:r>
              <a:rPr lang="ka-GE" sz="1800" b="1" dirty="0">
                <a:solidFill>
                  <a:schemeClr val="accent2">
                    <a:lumMod val="50000"/>
                  </a:schemeClr>
                </a:solidFill>
                <a:latin typeface="BPG Banner Caps" pitchFamily="18" charset="0"/>
                <a:cs typeface="Arial" panose="020B0604020202020204" pitchFamily="34" charset="0"/>
              </a:rPr>
              <a:t>საგანმანათლებლო პროცესების მონიტორინგი;   </a:t>
            </a:r>
            <a:endParaRPr lang="ru-RU" sz="1800" b="1" dirty="0">
              <a:solidFill>
                <a:schemeClr val="accent2">
                  <a:lumMod val="50000"/>
                </a:schemeClr>
              </a:solidFill>
              <a:latin typeface="BPG Banner Caps" pitchFamily="18" charset="0"/>
              <a:cs typeface="Arial" panose="020B0604020202020204" pitchFamily="34" charset="0"/>
            </a:endParaRPr>
          </a:p>
          <a:p>
            <a:pPr lvl="0">
              <a:lnSpc>
                <a:spcPct val="150000"/>
              </a:lnSpc>
              <a:spcBef>
                <a:spcPts val="0"/>
              </a:spcBef>
              <a:buFont typeface="Wingdings" pitchFamily="2" charset="2"/>
              <a:buChar char="q"/>
            </a:pPr>
            <a:r>
              <a:rPr lang="ka-GE" sz="1800" b="1" dirty="0">
                <a:solidFill>
                  <a:schemeClr val="accent2">
                    <a:lumMod val="50000"/>
                  </a:schemeClr>
                </a:solidFill>
                <a:latin typeface="BPG Banner Caps" pitchFamily="18" charset="0"/>
                <a:cs typeface="Arial" panose="020B0604020202020204" pitchFamily="34" charset="0"/>
              </a:rPr>
              <a:t>აკრედიტაცია და ავტორიზაციის ნორმატიული დოკუმენტაციის ექსპერტიზა;</a:t>
            </a:r>
          </a:p>
          <a:p>
            <a:pPr lvl="0">
              <a:lnSpc>
                <a:spcPct val="150000"/>
              </a:lnSpc>
              <a:spcBef>
                <a:spcPts val="0"/>
              </a:spcBef>
              <a:buFont typeface="Wingdings" pitchFamily="2" charset="2"/>
              <a:buChar char="q"/>
            </a:pPr>
            <a:endParaRPr lang="ka-GE" sz="18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8251015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ხარისხის უზრუნველყოფის სამსახურის მონაწილეობა  სწავლებებსა და კონფერენციებში</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199229" y="1000434"/>
            <a:ext cx="8839200" cy="585037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lvl="0" indent="-285750">
              <a:lnSpc>
                <a:spcPct val="150000"/>
              </a:lnSpc>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ახალგაზრდა </a:t>
            </a:r>
            <a:r>
              <a:rPr lang="ka-GE" sz="2000" b="1" dirty="0">
                <a:solidFill>
                  <a:schemeClr val="accent2">
                    <a:lumMod val="50000"/>
                  </a:schemeClr>
                </a:solidFill>
                <a:latin typeface="BPG Banner Caps" pitchFamily="18" charset="0"/>
                <a:cs typeface="Arial" panose="020B0604020202020204" pitchFamily="34" charset="0"/>
              </a:rPr>
              <a:t>ევროპელი ელჩების “ღონისძიება სახელმწიფო მინისტრის აპარატთან კოორდინირებულად (შერიგებისა და თანასწორობის საკითხებში) . 3-4 ივნისი, 2019;</a:t>
            </a:r>
          </a:p>
          <a:p>
            <a:pPr marL="285750" lvl="0" indent="-285750">
              <a:lnSpc>
                <a:spcPct val="150000"/>
              </a:lnSpc>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„თანამშრომლობის დღე“ განათლების ხარისხის განვითარების ეროვნულ ცენტრსა და სსიპ-დავით აღმაშენებლის სახელობის საქართველოს ეროვნული თავდაცვის აკადემიასთან.- 16 მაისი, 2019;</a:t>
            </a:r>
            <a:endParaRPr lang="en-US" sz="2000" b="1" dirty="0">
              <a:solidFill>
                <a:schemeClr val="accent2">
                  <a:lumMod val="50000"/>
                </a:schemeClr>
              </a:solidFill>
              <a:latin typeface="BPG Banner Caps" pitchFamily="18" charset="0"/>
              <a:cs typeface="Arial" panose="020B0604020202020204" pitchFamily="34" charset="0"/>
            </a:endParaRPr>
          </a:p>
          <a:p>
            <a:pPr marL="285750" lvl="0" indent="-285750" algn="just">
              <a:lnSpc>
                <a:spcPct val="150000"/>
              </a:lnSpc>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საერთაშორისო სამეცნიერო-პრაქტიკული კონფერენცია  ,,</a:t>
            </a:r>
            <a:r>
              <a:rPr lang="ka-GE" sz="2000" b="1" dirty="0" smtClean="0">
                <a:solidFill>
                  <a:schemeClr val="accent2">
                    <a:lumMod val="50000"/>
                  </a:schemeClr>
                </a:solidFill>
                <a:latin typeface="BPG Banner Caps" pitchFamily="18" charset="0"/>
                <a:cs typeface="Arial" panose="020B0604020202020204" pitchFamily="34" charset="0"/>
              </a:rPr>
              <a:t>საქართველოს </a:t>
            </a:r>
            <a:r>
              <a:rPr lang="ka-GE" sz="2000" b="1" dirty="0">
                <a:solidFill>
                  <a:schemeClr val="accent2">
                    <a:lumMod val="50000"/>
                  </a:schemeClr>
                </a:solidFill>
                <a:latin typeface="BPG Banner Caps" pitchFamily="18" charset="0"/>
                <a:cs typeface="Arial" panose="020B0604020202020204" pitchFamily="34" charset="0"/>
              </a:rPr>
              <a:t>თავდაცვის ძალების როლი ჩრდილო ატლანტიკური </a:t>
            </a:r>
            <a:r>
              <a:rPr lang="ka-GE" sz="2000" b="1" dirty="0" smtClean="0">
                <a:solidFill>
                  <a:schemeClr val="accent2">
                    <a:lumMod val="50000"/>
                  </a:schemeClr>
                </a:solidFill>
                <a:latin typeface="BPG Banner Caps" pitchFamily="18" charset="0"/>
                <a:cs typeface="Arial" panose="020B0604020202020204" pitchFamily="34" charset="0"/>
              </a:rPr>
              <a:t>ხელშეკრულების </a:t>
            </a:r>
            <a:r>
              <a:rPr lang="ka-GE" sz="2000" b="1" dirty="0">
                <a:solidFill>
                  <a:schemeClr val="accent2">
                    <a:lumMod val="50000"/>
                  </a:schemeClr>
                </a:solidFill>
                <a:latin typeface="BPG Banner Caps" pitchFamily="18" charset="0"/>
                <a:cs typeface="Arial" panose="020B0604020202020204" pitchFamily="34" charset="0"/>
              </a:rPr>
              <a:t>ალიანსში (NATO) გაწევრიანებისათვის”; სსიპ-გენერალ გიორგი კვინიტაძის სახელობის კადეტთა სამხედრო ლიცეუმსა და სსიპ-დავით აღმაშენებლის სახელობის საქართ-ველოს ეროვნული თავდაცვის აკადემიასთან კოორდინირებით</a:t>
            </a:r>
            <a:r>
              <a:rPr lang="ka-GE" sz="2000" b="1" dirty="0" smtClean="0">
                <a:solidFill>
                  <a:schemeClr val="accent2">
                    <a:lumMod val="50000"/>
                  </a:schemeClr>
                </a:solidFill>
                <a:latin typeface="BPG Banner Caps" pitchFamily="18" charset="0"/>
                <a:cs typeface="Arial" panose="020B0604020202020204" pitchFamily="34" charset="0"/>
              </a:rPr>
              <a:t>.(ქ.ქუთაისი</a:t>
            </a:r>
            <a:r>
              <a:rPr lang="ka-GE" sz="2000" b="1" dirty="0">
                <a:solidFill>
                  <a:schemeClr val="accent2">
                    <a:lumMod val="50000"/>
                  </a:schemeClr>
                </a:solidFill>
                <a:latin typeface="BPG Banner Caps" pitchFamily="18" charset="0"/>
                <a:cs typeface="Arial" panose="020B0604020202020204" pitchFamily="34" charset="0"/>
              </a:rPr>
              <a:t>, 17 ოქტომბერი, 2019)</a:t>
            </a:r>
            <a:endParaRPr lang="ru-RU" sz="2000" b="1" dirty="0">
              <a:solidFill>
                <a:schemeClr val="accent2">
                  <a:lumMod val="50000"/>
                </a:schemeClr>
              </a:solidFill>
              <a:latin typeface="BPG Banner Caps" pitchFamily="18" charset="0"/>
              <a:cs typeface="Arial" panose="020B0604020202020204" pitchFamily="34" charset="0"/>
            </a:endParaRPr>
          </a:p>
          <a:p>
            <a:pPr lvl="0">
              <a:lnSpc>
                <a:spcPct val="150000"/>
              </a:lnSpc>
              <a:spcBef>
                <a:spcPts val="0"/>
              </a:spcBef>
              <a:buFont typeface="Wingdings" pitchFamily="2" charset="2"/>
              <a:buChar char="q"/>
            </a:pPr>
            <a:endParaRPr lang="ka-GE"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543478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1052" y="241151"/>
            <a:ext cx="7785958" cy="830997"/>
          </a:xfrm>
          <a:prstGeom prst="rect">
            <a:avLst/>
          </a:prstGeom>
          <a:noFill/>
        </p:spPr>
        <p:txBody>
          <a:bodyPr wrap="square" rtlCol="0">
            <a:spAutoFit/>
          </a:bodyPr>
          <a:lstStyle/>
          <a:p>
            <a:pPr algn="r"/>
            <a:r>
              <a:rPr lang="ka-GE" sz="2400" b="1" dirty="0">
                <a:solidFill>
                  <a:schemeClr val="accent2">
                    <a:lumMod val="50000"/>
                  </a:schemeClr>
                </a:solidFill>
                <a:latin typeface="BPG Banner Caps" pitchFamily="18" charset="0"/>
              </a:rPr>
              <a:t>ოფიცერთა საწყისი სამხედრო </a:t>
            </a:r>
            <a:r>
              <a:rPr lang="ka-GE" sz="2400" b="1" dirty="0" smtClean="0">
                <a:solidFill>
                  <a:schemeClr val="accent2">
                    <a:lumMod val="50000"/>
                  </a:schemeClr>
                </a:solidFill>
                <a:latin typeface="BPG Banner Caps" pitchFamily="18" charset="0"/>
              </a:rPr>
              <a:t>განათლების მიმართულება </a:t>
            </a:r>
            <a:endParaRPr lang="ru-RU" sz="24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50000"/>
              </a:lnSpc>
              <a:buNone/>
            </a:pPr>
            <a:r>
              <a:rPr lang="ka-GE" sz="1400" b="1" dirty="0">
                <a:solidFill>
                  <a:schemeClr val="accent2">
                    <a:lumMod val="50000"/>
                  </a:schemeClr>
                </a:solidFill>
                <a:latin typeface="BPG Banner Caps" pitchFamily="18" charset="0"/>
                <a:cs typeface="Arial" panose="020B0604020202020204" pitchFamily="34" charset="0"/>
              </a:rPr>
              <a:t>2019 წელს განხორციელებული მნიშვნელოვანი ღონისძიებები</a:t>
            </a:r>
            <a:endParaRPr lang="en-US" sz="1400" b="1" dirty="0">
              <a:solidFill>
                <a:schemeClr val="accent2">
                  <a:lumMod val="50000"/>
                </a:schemeClr>
              </a:solidFill>
              <a:latin typeface="BPG Banner Caps" pitchFamily="18" charset="0"/>
              <a:cs typeface="Arial" panose="020B0604020202020204" pitchFamily="34" charset="0"/>
            </a:endParaRPr>
          </a:p>
          <a:p>
            <a:pPr marL="285750" indent="-285750" algn="just">
              <a:lnSpc>
                <a:spcPct val="150000"/>
              </a:lnSpc>
              <a:buFont typeface="Wingdings" panose="05000000000000000000" pitchFamily="2" charset="2"/>
              <a:buChar char="Ø"/>
            </a:pPr>
            <a:r>
              <a:rPr lang="ka-GE" sz="1400" b="1" dirty="0" smtClean="0">
                <a:solidFill>
                  <a:schemeClr val="accent2">
                    <a:lumMod val="50000"/>
                  </a:schemeClr>
                </a:solidFill>
                <a:latin typeface="BPG Banner Caps" pitchFamily="18" charset="0"/>
                <a:cs typeface="Arial" panose="020B0604020202020204" pitchFamily="34" charset="0"/>
              </a:rPr>
              <a:t>ორჯერ</a:t>
            </a:r>
            <a:r>
              <a:rPr lang="ka-GE" sz="1400" b="1" dirty="0">
                <a:solidFill>
                  <a:schemeClr val="accent2">
                    <a:lumMod val="50000"/>
                  </a:schemeClr>
                </a:solidFill>
                <a:latin typeface="BPG Banner Caps" pitchFamily="18" charset="0"/>
                <a:cs typeface="Arial" panose="020B0604020202020204" pitchFamily="34" charset="0"/>
              </a:rPr>
              <a:t>, 2018 წლის ნოემბრის თვეში ჩაჭრილ პირად შემადგენლობასთან - იანვარში და 2019 წლის მაისის თვეში ჩაჭრილ პირად შემადგენლობასთან - ივნისი - ივლისის თვეში ჩატარდა ფიზიკური მომზადების დონის დასადგენი ტესტირების  გადაბარება;</a:t>
            </a:r>
          </a:p>
          <a:p>
            <a:pPr marL="285750" indent="-285750" algn="just">
              <a:lnSpc>
                <a:spcPct val="150000"/>
              </a:lnSpc>
              <a:buFont typeface="Wingdings" panose="05000000000000000000" pitchFamily="2" charset="2"/>
              <a:buChar char="Ø"/>
            </a:pPr>
            <a:r>
              <a:rPr lang="ka-GE" sz="1400" b="1" dirty="0" smtClean="0">
                <a:solidFill>
                  <a:schemeClr val="accent2">
                    <a:lumMod val="50000"/>
                  </a:schemeClr>
                </a:solidFill>
                <a:latin typeface="BPG Banner Caps" pitchFamily="18" charset="0"/>
                <a:cs typeface="Arial" panose="020B0604020202020204" pitchFamily="34" charset="0"/>
              </a:rPr>
              <a:t>ორჯერ, მაისის და ნოემბრის თვეებში აკადემიის პირად შემადგენლობასთან მათ შორის მსმენელებთან ჩატარდა ფიზიკური მომზადების დონის დასადგენი ტესტირებები;</a:t>
            </a:r>
          </a:p>
          <a:p>
            <a:pPr marL="285750" indent="-285750" algn="just">
              <a:lnSpc>
                <a:spcPct val="150000"/>
              </a:lnSpc>
              <a:buFont typeface="Wingdings" panose="05000000000000000000" pitchFamily="2" charset="2"/>
              <a:buChar char="Ø"/>
            </a:pPr>
            <a:r>
              <a:rPr lang="ka-GE" sz="1400" b="1" dirty="0" smtClean="0">
                <a:solidFill>
                  <a:schemeClr val="accent2">
                    <a:lumMod val="50000"/>
                  </a:schemeClr>
                </a:solidFill>
                <a:latin typeface="BPG Banner Caps" pitchFamily="18" charset="0"/>
                <a:cs typeface="Arial" panose="020B0604020202020204" pitchFamily="34" charset="0"/>
              </a:rPr>
              <a:t>ივნისი-ივლისი ჩატარდა ბაკალავრიატზე მისაღები აბიტურიენტების და საკანდიდატო კურსზე მისაღები მსმენელების ტესტირება </a:t>
            </a:r>
            <a:r>
              <a:rPr lang="ka-GE" sz="1400" b="1" dirty="0">
                <a:solidFill>
                  <a:schemeClr val="accent2">
                    <a:lumMod val="50000"/>
                  </a:schemeClr>
                </a:solidFill>
                <a:latin typeface="BPG Banner Caps" pitchFamily="18" charset="0"/>
                <a:cs typeface="Arial" panose="020B0604020202020204" pitchFamily="34" charset="0"/>
              </a:rPr>
              <a:t>ფიზიკურ მომზადებაში;</a:t>
            </a:r>
          </a:p>
          <a:p>
            <a:pPr marL="0" indent="0" algn="just">
              <a:lnSpc>
                <a:spcPct val="150000"/>
              </a:lnSpc>
              <a:buNone/>
            </a:pPr>
            <a:r>
              <a:rPr lang="ka-GE" sz="1400" b="1" dirty="0" smtClean="0">
                <a:solidFill>
                  <a:schemeClr val="accent2">
                    <a:lumMod val="50000"/>
                  </a:schemeClr>
                </a:solidFill>
                <a:latin typeface="BPG Banner Caps" pitchFamily="18" charset="0"/>
                <a:cs typeface="Arial" panose="020B0604020202020204" pitchFamily="34" charset="0"/>
              </a:rPr>
              <a:t> </a:t>
            </a:r>
            <a:r>
              <a:rPr lang="ka-GE" sz="1400" b="1" dirty="0">
                <a:solidFill>
                  <a:schemeClr val="accent2">
                    <a:lumMod val="50000"/>
                  </a:schemeClr>
                </a:solidFill>
                <a:latin typeface="BPG Banner Caps" pitchFamily="18" charset="0"/>
                <a:cs typeface="Arial" panose="020B0604020202020204" pitchFamily="34" charset="0"/>
              </a:rPr>
              <a:t>სიმულაციურ სასწავლო ცენტრში მოეწყო:</a:t>
            </a:r>
          </a:p>
          <a:p>
            <a:pPr marL="342900" lvl="2" indent="-342900" algn="just">
              <a:lnSpc>
                <a:spcPct val="150000"/>
              </a:lnSpc>
              <a:buFont typeface="Wingdings" panose="05000000000000000000" pitchFamily="2" charset="2"/>
              <a:buChar char="ü"/>
            </a:pPr>
            <a:r>
              <a:rPr lang="ru-RU" sz="1400" b="1" dirty="0" smtClean="0">
                <a:solidFill>
                  <a:schemeClr val="accent2">
                    <a:lumMod val="50000"/>
                  </a:schemeClr>
                </a:solidFill>
                <a:latin typeface="BPG Banner Caps" pitchFamily="18" charset="0"/>
                <a:cs typeface="Arial" panose="020B0604020202020204" pitchFamily="34" charset="0"/>
              </a:rPr>
              <a:t>ტაქტიკური </a:t>
            </a:r>
            <a:r>
              <a:rPr lang="ru-RU" sz="1400" b="1" dirty="0">
                <a:solidFill>
                  <a:schemeClr val="accent2">
                    <a:lumMod val="50000"/>
                  </a:schemeClr>
                </a:solidFill>
                <a:latin typeface="BPG Banner Caps" pitchFamily="18" charset="0"/>
                <a:cs typeface="Arial" panose="020B0604020202020204" pitchFamily="34" charset="0"/>
              </a:rPr>
              <a:t>სწავლების ღია მოედანი</a:t>
            </a:r>
            <a:r>
              <a:rPr lang="ka-GE" sz="1400" b="1" dirty="0">
                <a:solidFill>
                  <a:schemeClr val="accent2">
                    <a:lumMod val="50000"/>
                  </a:schemeClr>
                </a:solidFill>
                <a:latin typeface="BPG Banner Caps" pitchFamily="18" charset="0"/>
                <a:cs typeface="Arial" panose="020B0604020202020204" pitchFamily="34" charset="0"/>
              </a:rPr>
              <a:t>.</a:t>
            </a:r>
          </a:p>
          <a:p>
            <a:pPr marL="342900" lvl="2" indent="-342900" algn="just">
              <a:lnSpc>
                <a:spcPct val="150000"/>
              </a:lnSpc>
              <a:buFont typeface="Wingdings" panose="05000000000000000000" pitchFamily="2" charset="2"/>
              <a:buChar char="ü"/>
            </a:pPr>
            <a:r>
              <a:rPr lang="ru-RU" sz="1400" b="1" dirty="0">
                <a:solidFill>
                  <a:schemeClr val="accent2">
                    <a:lumMod val="50000"/>
                  </a:schemeClr>
                </a:solidFill>
                <a:latin typeface="BPG Banner Caps" pitchFamily="18" charset="0"/>
                <a:cs typeface="Arial" panose="020B0604020202020204" pitchFamily="34" charset="0"/>
              </a:rPr>
              <a:t>ტაქტიკური სწავლებების (ბრძანებების, მაკეტების) დარბაზი</a:t>
            </a:r>
            <a:endParaRPr lang="ka-GE" altLang="lt-LT" sz="14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23647708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400110"/>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ხარისხის უზრუნველყოფის სამსახური/ტრენინგები</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152400" y="1219610"/>
            <a:ext cx="8359627"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lvl="0" indent="-285750" algn="just">
              <a:lnSpc>
                <a:spcPct val="150000"/>
              </a:lnSpc>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მონაწილეობა </a:t>
            </a:r>
            <a:r>
              <a:rPr lang="ka-GE" sz="2000" b="1" dirty="0">
                <a:solidFill>
                  <a:schemeClr val="accent2">
                    <a:lumMod val="50000"/>
                  </a:schemeClr>
                </a:solidFill>
                <a:latin typeface="BPG Banner Caps" pitchFamily="18" charset="0"/>
                <a:cs typeface="Arial" panose="020B0604020202020204" pitchFamily="34" charset="0"/>
              </a:rPr>
              <a:t>ერასმუს + პროექტის გრანტის ფარგლებში დაფინანსებულ პროექტში „აკადემიური კეთილსინდისიერების პრინციპების უზრუნველყოფა“, რომელიც მიზნად ისახავს ისეთი პოლიტიკისა და მექანიზმების შემუშავებას, რომლებიც ხელს შეუწყობს პლაგიატის შემთხვევების გამოვლენას, პრევენციასა და აღმოფხვრას. სამეთაურო საშტაბო კოლეჯი, ქ.თბილისი, 16.10.2019;</a:t>
            </a:r>
          </a:p>
          <a:p>
            <a:pPr marL="285750" indent="-285750" algn="just">
              <a:lnSpc>
                <a:spcPct val="150000"/>
              </a:lnSpc>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სამუშაო შეხვედრა </a:t>
            </a:r>
            <a:r>
              <a:rPr lang="en-US" sz="2000" b="1" dirty="0" smtClean="0">
                <a:solidFill>
                  <a:schemeClr val="accent2">
                    <a:lumMod val="50000"/>
                  </a:schemeClr>
                </a:solidFill>
                <a:latin typeface="BPG Banner Caps" pitchFamily="18" charset="0"/>
                <a:cs typeface="Arial" panose="020B0604020202020204" pitchFamily="34" charset="0"/>
              </a:rPr>
              <a:t>DEEP-</a:t>
            </a:r>
            <a:r>
              <a:rPr lang="ka-GE" sz="2000" b="1" dirty="0">
                <a:solidFill>
                  <a:schemeClr val="accent2">
                    <a:lumMod val="50000"/>
                  </a:schemeClr>
                </a:solidFill>
                <a:latin typeface="BPG Banner Caps" pitchFamily="18" charset="0"/>
                <a:cs typeface="Arial" panose="020B0604020202020204" pitchFamily="34" charset="0"/>
              </a:rPr>
              <a:t>ის წარმომადგენლებთან „ინსტრუქტორის საკვალიფიკაციო მოთხოვნების განსაზღვრის, კვალიფიკაციის ამაღლების, სერტიფიცირების და შეფასების პოლიტიკის შექმნის შესახებ. ქ.თბილისი , 14-15 სექტემბერი, 2019წ.</a:t>
            </a:r>
            <a:endParaRPr lang="ru-RU" sz="2000" b="1" dirty="0">
              <a:solidFill>
                <a:schemeClr val="accent2">
                  <a:lumMod val="50000"/>
                </a:schemeClr>
              </a:solidFill>
              <a:latin typeface="BPG Banner Caps" pitchFamily="18" charset="0"/>
              <a:cs typeface="Arial" panose="020B0604020202020204" pitchFamily="34" charset="0"/>
            </a:endParaRPr>
          </a:p>
          <a:p>
            <a:pPr lvl="0">
              <a:lnSpc>
                <a:spcPct val="150000"/>
              </a:lnSpc>
              <a:spcBef>
                <a:spcPts val="0"/>
              </a:spcBef>
              <a:buFont typeface="Wingdings" pitchFamily="2" charset="2"/>
              <a:buChar char="q"/>
            </a:pPr>
            <a:endParaRPr lang="ka-GE"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13977416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ხარისხის უზრუნველყოფის სამსახური/შესრულებული დაგეგმილი ღონისძიებები </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320424" y="1183352"/>
            <a:ext cx="8200230"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lvl="0" indent="-285750" algn="just">
              <a:lnSpc>
                <a:spcPct val="150000"/>
              </a:lnSpc>
              <a:spcBef>
                <a:spcPts val="0"/>
              </a:spcBef>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თავდაცვის </a:t>
            </a:r>
            <a:r>
              <a:rPr lang="ka-GE" sz="2000" b="1" dirty="0">
                <a:solidFill>
                  <a:schemeClr val="accent2">
                    <a:lumMod val="50000"/>
                  </a:schemeClr>
                </a:solidFill>
                <a:latin typeface="BPG Banner Caps" pitchFamily="18" charset="0"/>
                <a:cs typeface="Arial" panose="020B0604020202020204" pitchFamily="34" charset="0"/>
              </a:rPr>
              <a:t>ინსტიტუციური აღმშენებლობის სკოლის (DIBS) ორგანიზებით, საქართველოს თავდაცვის სამინისტროს, ნორვეგიის თავდაცვის უნივერსიტეტისა და აშშ-ს ჯეფერსონის ინსტიტუტის მხარდაჭერით  სასტუმრო „ქორთიარდ მერიოტში“„დისტანციური სწავლების მე-3 ეროვნული კონფერენცია“-ზე </a:t>
            </a:r>
            <a:r>
              <a:rPr lang="ka-GE" sz="2000" b="1" dirty="0" smtClean="0">
                <a:solidFill>
                  <a:schemeClr val="accent2">
                    <a:lumMod val="50000"/>
                  </a:schemeClr>
                </a:solidFill>
                <a:latin typeface="BPG Banner Caps" pitchFamily="18" charset="0"/>
                <a:cs typeface="Arial" panose="020B0604020202020204" pitchFamily="34" charset="0"/>
              </a:rPr>
              <a:t>დასწრება. ქ</a:t>
            </a:r>
            <a:r>
              <a:rPr lang="ka-GE" sz="2000" b="1" dirty="0">
                <a:solidFill>
                  <a:schemeClr val="accent2">
                    <a:lumMod val="50000"/>
                  </a:schemeClr>
                </a:solidFill>
                <a:latin typeface="BPG Banner Caps" pitchFamily="18" charset="0"/>
                <a:cs typeface="Arial" panose="020B0604020202020204" pitchFamily="34" charset="0"/>
              </a:rPr>
              <a:t>. თბილისი , 24.10.2019;</a:t>
            </a:r>
          </a:p>
          <a:p>
            <a:pPr marL="0" lvl="0" indent="0" algn="just">
              <a:lnSpc>
                <a:spcPct val="150000"/>
              </a:lnSpc>
              <a:spcBef>
                <a:spcPts val="0"/>
              </a:spcBef>
              <a:buNone/>
            </a:pPr>
            <a:endParaRPr lang="ru-RU" sz="2000" b="1" dirty="0">
              <a:solidFill>
                <a:schemeClr val="accent2">
                  <a:lumMod val="50000"/>
                </a:schemeClr>
              </a:solidFill>
              <a:latin typeface="BPG Banner Caps" pitchFamily="18" charset="0"/>
              <a:cs typeface="Arial" panose="020B0604020202020204" pitchFamily="34" charset="0"/>
            </a:endParaRPr>
          </a:p>
          <a:p>
            <a:pPr marL="285750" lvl="0" indent="-285750" algn="just">
              <a:lnSpc>
                <a:spcPct val="150000"/>
              </a:lnSpc>
              <a:spcBef>
                <a:spcPts val="0"/>
              </a:spcBef>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„აკადემიური კეთილსინდისიერების პრინციპების </a:t>
            </a:r>
            <a:r>
              <a:rPr lang="ka-GE" sz="2000" b="1" dirty="0" smtClean="0">
                <a:solidFill>
                  <a:schemeClr val="accent2">
                    <a:lumMod val="50000"/>
                  </a:schemeClr>
                </a:solidFill>
                <a:latin typeface="BPG Banner Caps" pitchFamily="18" charset="0"/>
                <a:cs typeface="Arial" panose="020B0604020202020204" pitchFamily="34" charset="0"/>
              </a:rPr>
              <a:t>უზრუნ ველყოფა“ერასმუს </a:t>
            </a:r>
            <a:r>
              <a:rPr lang="ka-GE" sz="2000" b="1" dirty="0">
                <a:solidFill>
                  <a:schemeClr val="accent2">
                    <a:lumMod val="50000"/>
                  </a:schemeClr>
                </a:solidFill>
                <a:latin typeface="BPG Banner Caps" pitchFamily="18" charset="0"/>
                <a:cs typeface="Arial" panose="020B0604020202020204" pitchFamily="34" charset="0"/>
              </a:rPr>
              <a:t>+ პროექტის გრანტის ფარგლებში დაგეგმილ შეხვედრაზე    მონაწილეობის მიღება  ილიას სახელმწიფო </a:t>
            </a:r>
            <a:r>
              <a:rPr lang="ka-GE" sz="2000" b="1" dirty="0" smtClean="0">
                <a:solidFill>
                  <a:schemeClr val="accent2">
                    <a:lumMod val="50000"/>
                  </a:schemeClr>
                </a:solidFill>
                <a:latin typeface="BPG Banner Caps" pitchFamily="18" charset="0"/>
                <a:cs typeface="Arial" panose="020B0604020202020204" pitchFamily="34" charset="0"/>
              </a:rPr>
              <a:t>უნივერსიტეტში</a:t>
            </a:r>
            <a:r>
              <a:rPr lang="ka-GE" sz="2000" b="1" dirty="0">
                <a:solidFill>
                  <a:schemeClr val="accent2">
                    <a:lumMod val="50000"/>
                  </a:schemeClr>
                </a:solidFill>
                <a:latin typeface="BPG Banner Caps" pitchFamily="18" charset="0"/>
                <a:cs typeface="Arial" panose="020B0604020202020204" pitchFamily="34" charset="0"/>
              </a:rPr>
              <a:t>, თბილისი, 24.10.2019.</a:t>
            </a:r>
            <a:endParaRPr lang="ru-RU" sz="2000" b="1" dirty="0">
              <a:solidFill>
                <a:schemeClr val="accent2">
                  <a:lumMod val="50000"/>
                </a:schemeClr>
              </a:solidFill>
              <a:latin typeface="BPG Banner Caps" pitchFamily="18" charset="0"/>
              <a:cs typeface="Arial" panose="020B0604020202020204" pitchFamily="34" charset="0"/>
            </a:endParaRPr>
          </a:p>
          <a:p>
            <a:pPr lvl="0">
              <a:lnSpc>
                <a:spcPct val="150000"/>
              </a:lnSpc>
              <a:spcBef>
                <a:spcPts val="0"/>
              </a:spcBef>
              <a:buFont typeface="Wingdings" pitchFamily="2" charset="2"/>
              <a:buChar char="q"/>
            </a:pPr>
            <a:endParaRPr lang="ka-GE"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05953359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სამოქალაქო სასწავლო განყოფილება/</a:t>
            </a:r>
          </a:p>
          <a:p>
            <a:pPr algn="r"/>
            <a:r>
              <a:rPr lang="ka-GE" sz="2000" b="1" dirty="0" smtClean="0">
                <a:solidFill>
                  <a:schemeClr val="accent2">
                    <a:lumMod val="50000"/>
                  </a:schemeClr>
                </a:solidFill>
                <a:latin typeface="BPG Banner Caps" pitchFamily="18" charset="0"/>
              </a:rPr>
              <a:t>ძირითადი ღონისძიებები </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320424" y="1029394"/>
            <a:ext cx="8577538"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0000"/>
              </a:lnSpc>
              <a:spcBef>
                <a:spcPts val="0"/>
              </a:spcBef>
              <a:spcAft>
                <a:spcPts val="600"/>
              </a:spcAft>
              <a:buFont typeface="Wingdings" panose="05000000000000000000"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აკადემიის </a:t>
            </a:r>
            <a:r>
              <a:rPr lang="ka-GE" sz="2000" b="1" dirty="0">
                <a:solidFill>
                  <a:schemeClr val="accent2">
                    <a:lumMod val="50000"/>
                  </a:schemeClr>
                </a:solidFill>
                <a:latin typeface="BPG Banner Caps" pitchFamily="18" charset="0"/>
                <a:cs typeface="Arial" panose="020B0604020202020204" pitchFamily="34" charset="0"/>
              </a:rPr>
              <a:t>საგანმანათლებლო პროგრამებზე (საბაკალავრო  პროგრამები, სამაგისტრო პროგრამა, სამეთაურო - საშტაბო პროგრამა, ოფიცერთა საკანდიდატო მომზადების პროგრამა, ენობრივი მომზადების პროგრამები), მიღებასთან დაკავშირებით დაიგეგმა და განხორციელდა საორგანიზაციო ღონისძიებები და მომზადდა შესაბამისი ბრძანების პროექტები და სხვა დოკუმენტები;</a:t>
            </a:r>
          </a:p>
          <a:p>
            <a:pPr algn="just">
              <a:lnSpc>
                <a:spcPct val="110000"/>
              </a:lnSpc>
              <a:spcBef>
                <a:spcPts val="0"/>
              </a:spcBef>
              <a:spcAft>
                <a:spcPts val="600"/>
              </a:spcAft>
              <a:buFont typeface="Wingdings" panose="05000000000000000000" pitchFamily="2" charset="2"/>
              <a:buChar char="q"/>
            </a:pPr>
            <a:r>
              <a:rPr lang="ka-GE" sz="2000" b="1" dirty="0">
                <a:solidFill>
                  <a:schemeClr val="accent2">
                    <a:lumMod val="50000"/>
                  </a:schemeClr>
                </a:solidFill>
                <a:latin typeface="BPG Banner Caps" pitchFamily="18" charset="0"/>
                <a:cs typeface="Arial" panose="020B0604020202020204" pitchFamily="34" charset="0"/>
              </a:rPr>
              <a:t> მუდმივად მიმდინარეობდა აკადემიაში მიმდინარე სასწავლო პროცესის მონიტორინგი (სასწავლო დოკუმენტაციის შემოწმება, მეცადინეობებზე დაკვირვება, მეცადინეობების მიმდინარეობისას გამოვლენილ ხარვეზებზე ოპერატიული რეაგირება, საველე მეცადინეობების შემოწმება);</a:t>
            </a:r>
          </a:p>
          <a:p>
            <a:pPr algn="just">
              <a:lnSpc>
                <a:spcPct val="110000"/>
              </a:lnSpc>
              <a:spcAft>
                <a:spcPts val="600"/>
              </a:spcAft>
              <a:buFont typeface="Wingdings" panose="05000000000000000000" pitchFamily="2" charset="2"/>
              <a:buChar char="q"/>
            </a:pPr>
            <a:r>
              <a:rPr lang="ka-GE" sz="2000" b="1" dirty="0">
                <a:solidFill>
                  <a:schemeClr val="accent2">
                    <a:lumMod val="50000"/>
                  </a:schemeClr>
                </a:solidFill>
                <a:latin typeface="BPG Banner Caps" pitchFamily="18" charset="0"/>
                <a:cs typeface="Arial" panose="020B0604020202020204" pitchFamily="34" charset="0"/>
              </a:rPr>
              <a:t>მომზადდა და განხორციელდა ცვლილებები სასწავლო პროცესის მარეგულირებელ დოკუმენტებში;</a:t>
            </a:r>
          </a:p>
          <a:p>
            <a:pPr algn="just">
              <a:lnSpc>
                <a:spcPct val="110000"/>
              </a:lnSpc>
              <a:spcBef>
                <a:spcPts val="0"/>
              </a:spcBef>
              <a:spcAft>
                <a:spcPts val="600"/>
              </a:spcAft>
              <a:buFont typeface="Wingdings" panose="05000000000000000000" pitchFamily="2" charset="2"/>
              <a:buChar char="q"/>
            </a:pPr>
            <a:r>
              <a:rPr lang="ka-GE" sz="2000" b="1" dirty="0">
                <a:solidFill>
                  <a:schemeClr val="accent2">
                    <a:lumMod val="50000"/>
                  </a:schemeClr>
                </a:solidFill>
                <a:latin typeface="BPG Banner Caps" pitchFamily="18" charset="0"/>
                <a:cs typeface="Arial" panose="020B0604020202020204" pitchFamily="34" charset="0"/>
              </a:rPr>
              <a:t>  მომზადდა ანკეტა-კითხვარები (განაცხადები) აკადემიის საბაკალავრო და სამაგისტრო საგანმანათლებლო პროგრამებზე იუნერების მიღებაზე;</a:t>
            </a:r>
          </a:p>
          <a:p>
            <a:pPr lvl="0">
              <a:lnSpc>
                <a:spcPct val="150000"/>
              </a:lnSpc>
              <a:spcBef>
                <a:spcPts val="0"/>
              </a:spcBef>
              <a:buFont typeface="Wingdings" pitchFamily="2" charset="2"/>
              <a:buChar char="q"/>
            </a:pPr>
            <a:endParaRPr lang="ka-GE"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1665569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სამოქალაქო სასწავლო განყოფილება/</a:t>
            </a:r>
          </a:p>
          <a:p>
            <a:pPr algn="r"/>
            <a:r>
              <a:rPr lang="ka-GE" sz="2000" b="1" dirty="0" smtClean="0">
                <a:solidFill>
                  <a:schemeClr val="accent2">
                    <a:lumMod val="50000"/>
                  </a:schemeClr>
                </a:solidFill>
                <a:latin typeface="BPG Banner Caps" pitchFamily="18" charset="0"/>
              </a:rPr>
              <a:t>ძირითადი ღონისძიებები </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304800" y="1219610"/>
            <a:ext cx="8593162"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0000"/>
              </a:lnSpc>
              <a:spcBef>
                <a:spcPts val="0"/>
              </a:spcBef>
              <a:spcAft>
                <a:spcPts val="600"/>
              </a:spcAft>
              <a:buFont typeface="Wingdings" panose="05000000000000000000" pitchFamily="2" charset="2"/>
              <a:buChar char="q"/>
            </a:pPr>
            <a:r>
              <a:rPr lang="ka-GE" sz="1800" b="1" dirty="0" smtClean="0">
                <a:solidFill>
                  <a:schemeClr val="accent2">
                    <a:lumMod val="50000"/>
                  </a:schemeClr>
                </a:solidFill>
                <a:latin typeface="BPG Banner Caps" pitchFamily="18" charset="0"/>
                <a:cs typeface="Arial" panose="020B0604020202020204" pitchFamily="34" charset="0"/>
              </a:rPr>
              <a:t>შემუშავდა </a:t>
            </a:r>
            <a:r>
              <a:rPr lang="ka-GE" sz="1800" b="1" dirty="0">
                <a:solidFill>
                  <a:schemeClr val="accent2">
                    <a:lumMod val="50000"/>
                  </a:schemeClr>
                </a:solidFill>
                <a:latin typeface="BPG Banner Caps" pitchFamily="18" charset="0"/>
                <a:cs typeface="Arial" panose="020B0604020202020204" pitchFamily="34" charset="0"/>
              </a:rPr>
              <a:t>და დამტკიცდა თავდაცვის ანალიზის სამაგისტრო საგანმანათლებლო პროგრამის კურსდამთავრებულთა დიპლომების, ენობრივი მომზადების სკოლის კურსდამთავრებულთა  სერტიფიკატების ახალი ფორმები; </a:t>
            </a:r>
          </a:p>
          <a:p>
            <a:pPr algn="just">
              <a:lnSpc>
                <a:spcPct val="110000"/>
              </a:lnSpc>
              <a:spcBef>
                <a:spcPts val="0"/>
              </a:spcBef>
              <a:spcAft>
                <a:spcPts val="600"/>
              </a:spcAft>
              <a:buFont typeface="Wingdings" panose="05000000000000000000" pitchFamily="2" charset="2"/>
              <a:buChar char="q"/>
            </a:pPr>
            <a:r>
              <a:rPr lang="ka-GE" sz="1800" b="1" dirty="0">
                <a:solidFill>
                  <a:schemeClr val="accent2">
                    <a:lumMod val="50000"/>
                  </a:schemeClr>
                </a:solidFill>
                <a:latin typeface="BPG Banner Caps" pitchFamily="18" charset="0"/>
                <a:cs typeface="Arial" panose="020B0604020202020204" pitchFamily="34" charset="0"/>
              </a:rPr>
              <a:t> აკადემიის ცნობადობის ამაღლების მიზნით დაიგეგმა და განხორციელდა საინფორმაციო შეხვედრები საქართველოს რეგიონებში (2019 წლის 12 თებერვლიდან - 2019 წლის 5 აპრილის ჩათვლით), ჩატარდა აკადემიის ღია კარის დღეები</a:t>
            </a:r>
            <a:r>
              <a:rPr lang="en-US" sz="1800" b="1" dirty="0">
                <a:solidFill>
                  <a:schemeClr val="accent2">
                    <a:lumMod val="50000"/>
                  </a:schemeClr>
                </a:solidFill>
                <a:latin typeface="BPG Banner Caps" pitchFamily="18" charset="0"/>
                <a:cs typeface="Arial" panose="020B0604020202020204" pitchFamily="34" charset="0"/>
              </a:rPr>
              <a:t> </a:t>
            </a:r>
            <a:r>
              <a:rPr lang="ka-GE" sz="1800" b="1" dirty="0">
                <a:solidFill>
                  <a:schemeClr val="accent2">
                    <a:lumMod val="50000"/>
                  </a:schemeClr>
                </a:solidFill>
                <a:latin typeface="BPG Banner Caps" pitchFamily="18" charset="0"/>
                <a:cs typeface="Arial" panose="020B0604020202020204" pitchFamily="34" charset="0"/>
              </a:rPr>
              <a:t> </a:t>
            </a:r>
            <a:r>
              <a:rPr lang="en-US" sz="1800" b="1" dirty="0">
                <a:solidFill>
                  <a:schemeClr val="accent2">
                    <a:lumMod val="50000"/>
                  </a:schemeClr>
                </a:solidFill>
                <a:latin typeface="BPG Banner Caps" pitchFamily="18" charset="0"/>
                <a:cs typeface="Arial" panose="020B0604020202020204" pitchFamily="34" charset="0"/>
              </a:rPr>
              <a:t>(</a:t>
            </a:r>
            <a:r>
              <a:rPr lang="ka-GE" sz="1800" b="1" dirty="0">
                <a:solidFill>
                  <a:schemeClr val="accent2">
                    <a:lumMod val="50000"/>
                  </a:schemeClr>
                </a:solidFill>
                <a:latin typeface="BPG Banner Caps" pitchFamily="18" charset="0"/>
                <a:cs typeface="Arial" panose="020B0604020202020204" pitchFamily="34" charset="0"/>
              </a:rPr>
              <a:t>2019 წლის</a:t>
            </a:r>
            <a:r>
              <a:rPr lang="en-US" sz="1800" b="1" dirty="0">
                <a:solidFill>
                  <a:schemeClr val="accent2">
                    <a:lumMod val="50000"/>
                  </a:schemeClr>
                </a:solidFill>
                <a:latin typeface="BPG Banner Caps" pitchFamily="18" charset="0"/>
                <a:cs typeface="Arial" panose="020B0604020202020204" pitchFamily="34" charset="0"/>
              </a:rPr>
              <a:t> </a:t>
            </a:r>
            <a:r>
              <a:rPr lang="ka-GE" sz="1800" b="1" dirty="0">
                <a:solidFill>
                  <a:schemeClr val="accent2">
                    <a:lumMod val="50000"/>
                  </a:schemeClr>
                </a:solidFill>
                <a:latin typeface="BPG Banner Caps" pitchFamily="18" charset="0"/>
                <a:cs typeface="Arial" panose="020B0604020202020204" pitchFamily="34" charset="0"/>
              </a:rPr>
              <a:t>23 მარტი და 15 ნოემბერი</a:t>
            </a:r>
            <a:r>
              <a:rPr lang="en-US" sz="1800" b="1" dirty="0">
                <a:solidFill>
                  <a:schemeClr val="accent2">
                    <a:lumMod val="50000"/>
                  </a:schemeClr>
                </a:solidFill>
                <a:latin typeface="BPG Banner Caps" pitchFamily="18" charset="0"/>
                <a:cs typeface="Arial" panose="020B0604020202020204" pitchFamily="34" charset="0"/>
              </a:rPr>
              <a:t>)</a:t>
            </a:r>
            <a:r>
              <a:rPr lang="ka-GE" sz="1800" b="1" dirty="0">
                <a:solidFill>
                  <a:schemeClr val="accent2">
                    <a:lumMod val="50000"/>
                  </a:schemeClr>
                </a:solidFill>
                <a:latin typeface="BPG Banner Caps" pitchFamily="18" charset="0"/>
                <a:cs typeface="Arial" panose="020B0604020202020204" pitchFamily="34" charset="0"/>
              </a:rPr>
              <a:t>;</a:t>
            </a:r>
          </a:p>
          <a:p>
            <a:pPr algn="just">
              <a:lnSpc>
                <a:spcPct val="110000"/>
              </a:lnSpc>
              <a:spcBef>
                <a:spcPts val="0"/>
              </a:spcBef>
              <a:spcAft>
                <a:spcPts val="600"/>
              </a:spcAft>
              <a:buFont typeface="Wingdings" panose="05000000000000000000" pitchFamily="2" charset="2"/>
              <a:buChar char="q"/>
            </a:pPr>
            <a:r>
              <a:rPr lang="ka-GE" sz="1800" b="1" dirty="0">
                <a:solidFill>
                  <a:schemeClr val="accent2">
                    <a:lumMod val="50000"/>
                  </a:schemeClr>
                </a:solidFill>
                <a:latin typeface="BPG Banner Caps" pitchFamily="18" charset="0"/>
                <a:cs typeface="Arial" panose="020B0604020202020204" pitchFamily="34" charset="0"/>
              </a:rPr>
              <a:t> დაიგეგმა და ჩატარდა შუალედური, დასკვნითი, გადასაბარებელი გამოცდები ბაკალავრიატის საგანმანათლებლო პროგრამებზე დამტკიცებული გეგმა-კალენდრის შესაბამისად;</a:t>
            </a:r>
          </a:p>
          <a:p>
            <a:pPr algn="just">
              <a:lnSpc>
                <a:spcPct val="110000"/>
              </a:lnSpc>
              <a:spcBef>
                <a:spcPts val="0"/>
              </a:spcBef>
              <a:spcAft>
                <a:spcPts val="600"/>
              </a:spcAft>
              <a:buFont typeface="Wingdings" panose="05000000000000000000" pitchFamily="2" charset="2"/>
              <a:buChar char="q"/>
            </a:pPr>
            <a:r>
              <a:rPr lang="ka-GE" sz="1800" b="1" dirty="0">
                <a:solidFill>
                  <a:schemeClr val="accent2">
                    <a:lumMod val="50000"/>
                  </a:schemeClr>
                </a:solidFill>
                <a:latin typeface="BPG Banner Caps" pitchFamily="18" charset="0"/>
                <a:cs typeface="Arial" panose="020B0604020202020204" pitchFamily="34" charset="0"/>
              </a:rPr>
              <a:t>  საბაკალავრო საგანმანათლებლო პროგრამებზე შიდა და გარე მობილობის განსახორციელებლად დაიგეგმა საორგანიზაციო ღონისძიებები და მომზადდა შესაბამისი დოკუმენტები (შიდა მობილობა განახორციელა 20 იუნკერმა; გარე მობილობით სხვა უმაღლესი სასწავლებლიდან აკადემიაში გადმოვიდა 11 სტუდენტი); </a:t>
            </a:r>
          </a:p>
          <a:p>
            <a:pPr algn="just">
              <a:lnSpc>
                <a:spcPct val="110000"/>
              </a:lnSpc>
              <a:spcAft>
                <a:spcPts val="600"/>
              </a:spcAft>
            </a:pPr>
            <a:endParaRPr lang="ka-GE" sz="1800" dirty="0">
              <a:latin typeface="BPG Algeti" pitchFamily="2" charset="0"/>
              <a:cs typeface="BPG Algeti" pitchFamily="2" charset="0"/>
            </a:endParaRPr>
          </a:p>
          <a:p>
            <a:pPr algn="just">
              <a:lnSpc>
                <a:spcPct val="110000"/>
              </a:lnSpc>
              <a:spcBef>
                <a:spcPts val="0"/>
              </a:spcBef>
              <a:spcAft>
                <a:spcPts val="600"/>
              </a:spcAft>
              <a:buFont typeface="Wingdings" panose="05000000000000000000" pitchFamily="2" charset="2"/>
              <a:buChar char="q"/>
            </a:pPr>
            <a:endParaRPr lang="ka-GE" sz="18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7723533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სამოქალაქო სასწავლო განყოფილება/</a:t>
            </a:r>
          </a:p>
          <a:p>
            <a:pPr algn="r"/>
            <a:r>
              <a:rPr lang="ka-GE" sz="2000" b="1" dirty="0" smtClean="0">
                <a:solidFill>
                  <a:schemeClr val="accent2">
                    <a:lumMod val="50000"/>
                  </a:schemeClr>
                </a:solidFill>
                <a:latin typeface="BPG Banner Caps" pitchFamily="18" charset="0"/>
              </a:rPr>
              <a:t>ძირითადი ღონისძიებები </a:t>
            </a:r>
            <a:endParaRPr lang="ru-RU" sz="2000" b="1" dirty="0">
              <a:solidFill>
                <a:schemeClr val="accent2">
                  <a:lumMod val="50000"/>
                </a:schemeClr>
              </a:solidFill>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876263" y="1728398"/>
            <a:ext cx="8593162"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0000"/>
              </a:lnSpc>
              <a:spcBef>
                <a:spcPts val="0"/>
              </a:spcBef>
              <a:spcAft>
                <a:spcPts val="600"/>
              </a:spcAft>
              <a:buFont typeface="Wingdings" panose="05000000000000000000" pitchFamily="2" charset="2"/>
              <a:buChar char="q"/>
            </a:pPr>
            <a:endParaRPr lang="ka-GE" sz="18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63148" y="1092621"/>
            <a:ext cx="8887076" cy="5795754"/>
          </a:xfrm>
          <a:prstGeom prst="rect">
            <a:avLst/>
          </a:prstGeom>
        </p:spPr>
        <p:txBody>
          <a:bodyPr wrap="square">
            <a:spAutoFit/>
          </a:bodyPr>
          <a:lstStyle/>
          <a:p>
            <a:pPr marL="285750" indent="-285750">
              <a:lnSpc>
                <a:spcPct val="110000"/>
              </a:lnSpc>
              <a:spcAft>
                <a:spcPts val="600"/>
              </a:spcAft>
              <a:buFont typeface="Wingdings" panose="05000000000000000000" pitchFamily="2" charset="2"/>
              <a:buChar char="q"/>
            </a:pPr>
            <a:r>
              <a:rPr lang="ka-GE" dirty="0">
                <a:solidFill>
                  <a:prstClr val="black"/>
                </a:solidFill>
                <a:latin typeface="BPG Algeti" pitchFamily="2" charset="0"/>
                <a:cs typeface="BPG Algeti" pitchFamily="2" charset="0"/>
              </a:rPr>
              <a:t> </a:t>
            </a:r>
            <a:r>
              <a:rPr lang="ka-GE" b="1" dirty="0">
                <a:solidFill>
                  <a:schemeClr val="accent2">
                    <a:lumMod val="50000"/>
                  </a:schemeClr>
                </a:solidFill>
                <a:cs typeface="Arial" panose="020B0604020202020204" pitchFamily="34" charset="0"/>
              </a:rPr>
              <a:t>რეგულარულად მიმდინარეობდა / მიმდინარეობს სსიპ - განათლების მართვის საინფორმაციო სისტემის რეესტრში, საბაკალავრო და სამაგისტრო საგანმანათლებლო პროგრამების აკადემიური პერსონალისა და იუნკერების შესახებ ინფორმაციის ასახვა და განახლება;</a:t>
            </a:r>
          </a:p>
          <a:p>
            <a:pPr marL="285750" indent="-285750">
              <a:lnSpc>
                <a:spcPct val="110000"/>
              </a:lnSpc>
              <a:spcAft>
                <a:spcPts val="600"/>
              </a:spcAft>
              <a:buFont typeface="Wingdings" panose="05000000000000000000" pitchFamily="2" charset="2"/>
              <a:buChar char="q"/>
            </a:pPr>
            <a:r>
              <a:rPr lang="ka-GE" dirty="0">
                <a:solidFill>
                  <a:prstClr val="black"/>
                </a:solidFill>
                <a:cs typeface="BPG Algeti" pitchFamily="2" charset="0"/>
              </a:rPr>
              <a:t> </a:t>
            </a:r>
            <a:r>
              <a:rPr lang="ka-GE" b="1" dirty="0">
                <a:solidFill>
                  <a:schemeClr val="accent2">
                    <a:lumMod val="50000"/>
                  </a:schemeClr>
                </a:solidFill>
                <a:cs typeface="Arial" panose="020B0604020202020204" pitchFamily="34" charset="0"/>
              </a:rPr>
              <a:t>მომზადდა აკადემიის საგანმანათლებლო პროგრამებზე მისაღები და </a:t>
            </a:r>
            <a:r>
              <a:rPr lang="ka-GE" b="1" dirty="0" smtClean="0">
                <a:solidFill>
                  <a:schemeClr val="accent2">
                    <a:lumMod val="50000"/>
                  </a:schemeClr>
                </a:solidFill>
                <a:cs typeface="Arial" panose="020B0604020202020204" pitchFamily="34" charset="0"/>
              </a:rPr>
              <a:t>გამოსაშვები/დასკვნითი </a:t>
            </a:r>
            <a:r>
              <a:rPr lang="ka-GE" b="1" dirty="0">
                <a:solidFill>
                  <a:schemeClr val="accent2">
                    <a:lumMod val="50000"/>
                  </a:schemeClr>
                </a:solidFill>
                <a:cs typeface="Arial" panose="020B0604020202020204" pitchFamily="34" charset="0"/>
              </a:rPr>
              <a:t>საგამოცდო კომისიების მუშაობის ოქმები;</a:t>
            </a:r>
          </a:p>
          <a:p>
            <a:pPr marL="285750" indent="-285750">
              <a:lnSpc>
                <a:spcPct val="110000"/>
              </a:lnSpc>
              <a:spcAft>
                <a:spcPts val="600"/>
              </a:spcAft>
              <a:buFont typeface="Wingdings" panose="05000000000000000000" pitchFamily="2" charset="2"/>
              <a:buChar char="q"/>
            </a:pPr>
            <a:r>
              <a:rPr lang="ka-GE" b="1" dirty="0">
                <a:solidFill>
                  <a:schemeClr val="accent2">
                    <a:lumMod val="50000"/>
                  </a:schemeClr>
                </a:solidFill>
                <a:cs typeface="Arial" panose="020B0604020202020204" pitchFamily="34" charset="0"/>
              </a:rPr>
              <a:t>რეგულარულად მიმდინარეობდა აკადემიის საბაკალავრო და სამაგისტრო საგანამანათლებლო პროგრამების იუნკერების სასწავლო ბარათების წარმოება (დღეის მდგომარეობით საბაკალავრო პროგრამების 277 აქტიურ იუნკერზე; სამაგისტრო პროგრამის 17 აქტიურ იუნკერზე);</a:t>
            </a:r>
          </a:p>
          <a:p>
            <a:pPr marL="285750" indent="-285750">
              <a:lnSpc>
                <a:spcPct val="110000"/>
              </a:lnSpc>
              <a:spcAft>
                <a:spcPts val="600"/>
              </a:spcAft>
              <a:buFont typeface="Wingdings" panose="05000000000000000000" pitchFamily="2" charset="2"/>
              <a:buChar char="q"/>
            </a:pPr>
            <a:r>
              <a:rPr lang="ka-GE" b="1" dirty="0">
                <a:solidFill>
                  <a:schemeClr val="accent2">
                    <a:lumMod val="50000"/>
                  </a:schemeClr>
                </a:solidFill>
                <a:cs typeface="Arial" panose="020B0604020202020204" pitchFamily="34" charset="0"/>
              </a:rPr>
              <a:t> აკადემიის საგანმანთლებლო პროგრამების კურსდამთავრებულთათვის მომზადდა და გაიცა დადგენილი ფორმების </a:t>
            </a:r>
            <a:r>
              <a:rPr lang="ka-GE" b="1" dirty="0" smtClean="0">
                <a:solidFill>
                  <a:schemeClr val="accent2">
                    <a:lumMod val="50000"/>
                  </a:schemeClr>
                </a:solidFill>
                <a:cs typeface="Arial" panose="020B0604020202020204" pitchFamily="34" charset="0"/>
              </a:rPr>
              <a:t>დიპლომები</a:t>
            </a:r>
            <a:r>
              <a:rPr lang="ka-GE" b="1" dirty="0">
                <a:solidFill>
                  <a:schemeClr val="accent2">
                    <a:lumMod val="50000"/>
                  </a:schemeClr>
                </a:solidFill>
                <a:cs typeface="Arial" panose="020B0604020202020204" pitchFamily="34" charset="0"/>
              </a:rPr>
              <a:t>, </a:t>
            </a:r>
            <a:r>
              <a:rPr lang="ka-GE" b="1" dirty="0" smtClean="0">
                <a:solidFill>
                  <a:schemeClr val="accent2">
                    <a:lumMod val="50000"/>
                  </a:schemeClr>
                </a:solidFill>
                <a:cs typeface="Arial" panose="020B0604020202020204" pitchFamily="34" charset="0"/>
              </a:rPr>
              <a:t> დიპლომის</a:t>
            </a:r>
            <a:r>
              <a:rPr lang="ka-GE" b="1" dirty="0">
                <a:solidFill>
                  <a:schemeClr val="accent2">
                    <a:lumMod val="50000"/>
                  </a:schemeClr>
                </a:solidFill>
                <a:cs typeface="Arial" panose="020B0604020202020204" pitchFamily="34" charset="0"/>
              </a:rPr>
              <a:t> დანართები, სერტიფიკატები და აკადემიური ცნობები (</a:t>
            </a:r>
            <a:r>
              <a:rPr lang="ka-GE" b="1" dirty="0" smtClean="0">
                <a:solidFill>
                  <a:schemeClr val="accent2">
                    <a:lumMod val="50000"/>
                  </a:schemeClr>
                </a:solidFill>
                <a:cs typeface="Arial" panose="020B0604020202020204" pitchFamily="34" charset="0"/>
              </a:rPr>
              <a:t>მაგისტრის </a:t>
            </a:r>
            <a:r>
              <a:rPr lang="ka-GE" b="1" dirty="0">
                <a:solidFill>
                  <a:schemeClr val="accent2">
                    <a:lumMod val="50000"/>
                  </a:schemeClr>
                </a:solidFill>
                <a:cs typeface="Arial" panose="020B0604020202020204" pitchFamily="34" charset="0"/>
              </a:rPr>
              <a:t>- 8 დიპლომი და დიპლომის დანართი; ბაკალავრის - 74 დიპლომი და დიპლომის დანართი; ქართულ ენაში მომზადების - 5 სერტიფიკატი; სამეთაურო-საშტაბო პროგრამის - 47 დიპლომი; ოფიცერთა საკანდიდატო მომზადების პროგრამის - 19 დიპლომი; ენობრივი მომზადების პროგრამების - 292 სერტიფიკატი).</a:t>
            </a:r>
            <a:endParaRPr lang="en-US" b="1" dirty="0">
              <a:solidFill>
                <a:schemeClr val="accent2">
                  <a:lumMod val="50000"/>
                </a:schemeClr>
              </a:solidFill>
              <a:cs typeface="Arial" panose="020B0604020202020204" pitchFamily="34" charset="0"/>
            </a:endParaRPr>
          </a:p>
        </p:txBody>
      </p:sp>
    </p:spTree>
    <p:extLst>
      <p:ext uri="{BB962C8B-B14F-4D97-AF65-F5344CB8AC3E}">
        <p14:creationId xmlns:p14="http://schemas.microsoft.com/office/powerpoint/2010/main" val="10861440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a:solidFill>
                  <a:schemeClr val="accent2">
                    <a:lumMod val="50000"/>
                  </a:schemeClr>
                </a:solidFill>
                <a:latin typeface="BPG Banner Caps" pitchFamily="18" charset="0"/>
              </a:rPr>
              <a:t>სამოქალაქო სასწავლო განყოფილება/</a:t>
            </a:r>
          </a:p>
          <a:p>
            <a:pPr algn="r"/>
            <a:r>
              <a:rPr lang="ka-GE" sz="2000" b="1" dirty="0">
                <a:solidFill>
                  <a:schemeClr val="accent2">
                    <a:lumMod val="50000"/>
                  </a:schemeClr>
                </a:solidFill>
                <a:latin typeface="BPG Banner Caps" pitchFamily="18" charset="0"/>
              </a:rPr>
              <a:t>2020 წელს დაგეგმილი ღონისძიებები </a:t>
            </a:r>
            <a:endParaRPr lang="ru-RU" sz="2000" b="1" dirty="0">
              <a:solidFill>
                <a:schemeClr val="accent2">
                  <a:lumMod val="50000"/>
                </a:schemeClr>
              </a:solidFill>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876263" y="1728398"/>
            <a:ext cx="8593162"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0000"/>
              </a:lnSpc>
              <a:spcBef>
                <a:spcPts val="0"/>
              </a:spcBef>
              <a:spcAft>
                <a:spcPts val="600"/>
              </a:spcAft>
              <a:buFont typeface="Wingdings" panose="05000000000000000000" pitchFamily="2" charset="2"/>
              <a:buChar char="q"/>
            </a:pPr>
            <a:endParaRPr lang="ka-GE" sz="18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0" y="1547544"/>
            <a:ext cx="8887076" cy="4022704"/>
          </a:xfrm>
          <a:prstGeom prst="rect">
            <a:avLst/>
          </a:prstGeom>
        </p:spPr>
        <p:txBody>
          <a:bodyPr wrap="square">
            <a:spAutoFit/>
          </a:bodyPr>
          <a:lstStyle/>
          <a:p>
            <a:pPr marL="285750" indent="-285750" algn="just">
              <a:lnSpc>
                <a:spcPct val="110000"/>
              </a:lnSpc>
              <a:spcBef>
                <a:spcPts val="0"/>
              </a:spcBef>
              <a:spcAft>
                <a:spcPts val="600"/>
              </a:spcAft>
              <a:buFont typeface="Wingdings" panose="05000000000000000000"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აკადემიის </a:t>
            </a:r>
            <a:r>
              <a:rPr lang="ka-GE" sz="2000" b="1" dirty="0">
                <a:solidFill>
                  <a:schemeClr val="accent2">
                    <a:lumMod val="50000"/>
                  </a:schemeClr>
                </a:solidFill>
                <a:latin typeface="BPG Banner Caps" pitchFamily="18" charset="0"/>
                <a:cs typeface="Arial" panose="020B0604020202020204" pitchFamily="34" charset="0"/>
              </a:rPr>
              <a:t>საგანმანათლებლო პროგრამებზე (საბაკალავრო  პროგრამები, სამაგისტრო პროგრამა, სამეთაურო - საშტაბო პროგრამა, ოფიცერთა საკანდიდატო მომზადების პროგრამა, ენობრივი მომზადების პროგრამები), მიღებასთან დაკავშირებით საორგანიზაციო ღონისძიებების დაგეგმვა და განხორციელება, შესაბამისი ბრძანების პროექტების და სხვა დოკუმენტების მომზადება;</a:t>
            </a:r>
          </a:p>
          <a:p>
            <a:pPr marL="285750" indent="-285750" algn="just">
              <a:lnSpc>
                <a:spcPct val="110000"/>
              </a:lnSpc>
              <a:spcBef>
                <a:spcPts val="0"/>
              </a:spcBef>
              <a:spcAft>
                <a:spcPts val="600"/>
              </a:spcAft>
              <a:buFont typeface="Wingdings" panose="05000000000000000000" pitchFamily="2" charset="2"/>
              <a:buChar char="q"/>
            </a:pPr>
            <a:r>
              <a:rPr lang="ka-GE" sz="2000" b="1" dirty="0">
                <a:solidFill>
                  <a:schemeClr val="accent2">
                    <a:lumMod val="50000"/>
                  </a:schemeClr>
                </a:solidFill>
                <a:latin typeface="BPG Banner Caps" pitchFamily="18" charset="0"/>
                <a:cs typeface="Arial" panose="020B0604020202020204" pitchFamily="34" charset="0"/>
              </a:rPr>
              <a:t> აკადემიაში მიმდინარე სასწავლო პროცესის მონიტორინგი;</a:t>
            </a:r>
          </a:p>
          <a:p>
            <a:pPr marL="285750" indent="-285750" algn="just">
              <a:lnSpc>
                <a:spcPct val="110000"/>
              </a:lnSpc>
              <a:spcAft>
                <a:spcPts val="600"/>
              </a:spcAft>
              <a:buFont typeface="Wingdings" panose="05000000000000000000" pitchFamily="2" charset="2"/>
              <a:buChar char="q"/>
            </a:pPr>
            <a:r>
              <a:rPr lang="ka-GE" sz="2000" b="1" dirty="0">
                <a:solidFill>
                  <a:schemeClr val="accent2">
                    <a:lumMod val="50000"/>
                  </a:schemeClr>
                </a:solidFill>
                <a:latin typeface="BPG Banner Caps" pitchFamily="18" charset="0"/>
                <a:cs typeface="Arial" panose="020B0604020202020204" pitchFamily="34" charset="0"/>
              </a:rPr>
              <a:t>აკადემიის ცნობადობის ამაღლების მიზნით საქართველოს რეგიონებში საინფორმაციო შეხვედრების და აკადემიაში ღია კარის დღეების დაგეგმვა და განხორციელება;</a:t>
            </a:r>
          </a:p>
          <a:p>
            <a:pPr algn="just">
              <a:lnSpc>
                <a:spcPct val="110000"/>
              </a:lnSpc>
              <a:spcAft>
                <a:spcPts val="600"/>
              </a:spcAft>
            </a:pPr>
            <a:endParaRPr lang="en-US"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7598302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სამოქალაქო სასწავლო განყოფილება/</a:t>
            </a:r>
          </a:p>
          <a:p>
            <a:pPr algn="r"/>
            <a:r>
              <a:rPr lang="ka-GE" sz="2000" b="1" dirty="0" smtClean="0">
                <a:solidFill>
                  <a:schemeClr val="accent2">
                    <a:lumMod val="50000"/>
                  </a:schemeClr>
                </a:solidFill>
                <a:latin typeface="BPG Banner Caps" pitchFamily="18" charset="0"/>
              </a:rPr>
              <a:t>2020 წელს დაგეგმილი ღონისძიებები </a:t>
            </a:r>
            <a:endParaRPr lang="ru-RU" sz="2000" b="1" dirty="0">
              <a:solidFill>
                <a:schemeClr val="accent2">
                  <a:lumMod val="50000"/>
                </a:schemeClr>
              </a:solidFill>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876263" y="1728398"/>
            <a:ext cx="8593162"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0000"/>
              </a:lnSpc>
              <a:spcBef>
                <a:spcPts val="0"/>
              </a:spcBef>
              <a:spcAft>
                <a:spcPts val="600"/>
              </a:spcAft>
              <a:buFont typeface="Wingdings" panose="05000000000000000000" pitchFamily="2" charset="2"/>
              <a:buChar char="q"/>
            </a:pPr>
            <a:endParaRPr lang="ka-GE" sz="18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762000" y="1371600"/>
            <a:ext cx="7391400" cy="4742837"/>
          </a:xfrm>
          <a:prstGeom prst="rect">
            <a:avLst/>
          </a:prstGeom>
        </p:spPr>
        <p:txBody>
          <a:bodyPr wrap="square">
            <a:spAutoFit/>
          </a:bodyPr>
          <a:lstStyle/>
          <a:p>
            <a:pPr marL="285750" indent="-285750">
              <a:lnSpc>
                <a:spcPct val="110000"/>
              </a:lnSpc>
              <a:spcBef>
                <a:spcPts val="0"/>
              </a:spcBef>
              <a:spcAft>
                <a:spcPts val="600"/>
              </a:spcAft>
              <a:buFont typeface="Wingdings" panose="05000000000000000000" pitchFamily="2" charset="2"/>
              <a:buChar char="q"/>
            </a:pPr>
            <a:r>
              <a:rPr lang="ka-GE" b="1" dirty="0" smtClean="0">
                <a:solidFill>
                  <a:schemeClr val="accent2">
                    <a:lumMod val="50000"/>
                  </a:schemeClr>
                </a:solidFill>
                <a:latin typeface="BPG Banner Caps" pitchFamily="18" charset="0"/>
                <a:cs typeface="Arial" panose="020B0604020202020204" pitchFamily="34" charset="0"/>
              </a:rPr>
              <a:t>ბაკალავრიატის </a:t>
            </a:r>
            <a:r>
              <a:rPr lang="ka-GE" b="1" dirty="0">
                <a:solidFill>
                  <a:schemeClr val="accent2">
                    <a:lumMod val="50000"/>
                  </a:schemeClr>
                </a:solidFill>
                <a:latin typeface="BPG Banner Caps" pitchFamily="18" charset="0"/>
                <a:cs typeface="Arial" panose="020B0604020202020204" pitchFamily="34" charset="0"/>
              </a:rPr>
              <a:t>საგანმანათლებლო პროგრამებზე გამოცდების ჩატარება;</a:t>
            </a:r>
          </a:p>
          <a:p>
            <a:pPr marL="285750" indent="-285750">
              <a:lnSpc>
                <a:spcPct val="110000"/>
              </a:lnSpc>
              <a:spcAft>
                <a:spcPts val="600"/>
              </a:spcAft>
              <a:buFont typeface="Wingdings" panose="05000000000000000000" pitchFamily="2" charset="2"/>
              <a:buChar char="q"/>
            </a:pPr>
            <a:r>
              <a:rPr lang="ka-GE" b="1" dirty="0">
                <a:solidFill>
                  <a:schemeClr val="accent2">
                    <a:lumMod val="50000"/>
                  </a:schemeClr>
                </a:solidFill>
                <a:latin typeface="BPG Banner Caps" pitchFamily="18" charset="0"/>
                <a:cs typeface="Arial" panose="020B0604020202020204" pitchFamily="34" charset="0"/>
              </a:rPr>
              <a:t>  საბაკალავრო საგანმანათლებლო პროგრამებზე შიდა და გარე მობილობის დაგეგმვა და განხორციელება; </a:t>
            </a:r>
          </a:p>
          <a:p>
            <a:pPr marL="285750" indent="-285750">
              <a:lnSpc>
                <a:spcPct val="110000"/>
              </a:lnSpc>
              <a:spcAft>
                <a:spcPts val="600"/>
              </a:spcAft>
              <a:buFont typeface="Wingdings" panose="05000000000000000000" pitchFamily="2" charset="2"/>
              <a:buChar char="q"/>
            </a:pPr>
            <a:r>
              <a:rPr lang="ka-GE" b="1" dirty="0">
                <a:solidFill>
                  <a:schemeClr val="accent2">
                    <a:lumMod val="50000"/>
                  </a:schemeClr>
                </a:solidFill>
                <a:latin typeface="BPG Banner Caps" pitchFamily="18" charset="0"/>
                <a:cs typeface="Arial" panose="020B0604020202020204" pitchFamily="34" charset="0"/>
              </a:rPr>
              <a:t>განათლების მართვის საინფორმაციო სისტემის რეესტრის წარმოება;</a:t>
            </a:r>
          </a:p>
          <a:p>
            <a:pPr marL="285750" indent="-285750">
              <a:lnSpc>
                <a:spcPct val="110000"/>
              </a:lnSpc>
              <a:spcAft>
                <a:spcPts val="600"/>
              </a:spcAft>
              <a:buFont typeface="Wingdings" panose="05000000000000000000" pitchFamily="2" charset="2"/>
              <a:buChar char="q"/>
            </a:pPr>
            <a:r>
              <a:rPr lang="ka-GE" b="1" dirty="0">
                <a:solidFill>
                  <a:schemeClr val="accent2">
                    <a:lumMod val="50000"/>
                  </a:schemeClr>
                </a:solidFill>
                <a:latin typeface="BPG Banner Caps" pitchFamily="18" charset="0"/>
                <a:cs typeface="Arial" panose="020B0604020202020204" pitchFamily="34" charset="0"/>
              </a:rPr>
              <a:t>აკადემიის საბაკალავრო და სამაგისტრო </a:t>
            </a:r>
            <a:r>
              <a:rPr lang="ka-GE" b="1" dirty="0" smtClean="0">
                <a:solidFill>
                  <a:schemeClr val="accent2">
                    <a:lumMod val="50000"/>
                  </a:schemeClr>
                </a:solidFill>
                <a:latin typeface="BPG Banner Caps" pitchFamily="18" charset="0"/>
                <a:cs typeface="Arial" panose="020B0604020202020204" pitchFamily="34" charset="0"/>
              </a:rPr>
              <a:t>საგანმანათლებლო </a:t>
            </a:r>
            <a:r>
              <a:rPr lang="ka-GE" b="1" dirty="0">
                <a:solidFill>
                  <a:schemeClr val="accent2">
                    <a:lumMod val="50000"/>
                  </a:schemeClr>
                </a:solidFill>
                <a:latin typeface="BPG Banner Caps" pitchFamily="18" charset="0"/>
                <a:cs typeface="Arial" panose="020B0604020202020204" pitchFamily="34" charset="0"/>
              </a:rPr>
              <a:t>პროგრამების იუნკერების სასწავლო ბარათების რეგულარული წარმოება;</a:t>
            </a:r>
          </a:p>
          <a:p>
            <a:pPr marL="285750" indent="-285750">
              <a:lnSpc>
                <a:spcPct val="110000"/>
              </a:lnSpc>
              <a:spcAft>
                <a:spcPts val="600"/>
              </a:spcAft>
              <a:buFont typeface="Wingdings" panose="05000000000000000000" pitchFamily="2" charset="2"/>
              <a:buChar char="q"/>
            </a:pPr>
            <a:r>
              <a:rPr lang="ka-GE" b="1" dirty="0">
                <a:solidFill>
                  <a:schemeClr val="accent2">
                    <a:lumMod val="50000"/>
                  </a:schemeClr>
                </a:solidFill>
                <a:latin typeface="BPG Banner Caps" pitchFamily="18" charset="0"/>
                <a:cs typeface="Arial" panose="020B0604020202020204" pitchFamily="34" charset="0"/>
              </a:rPr>
              <a:t> აკადემიის </a:t>
            </a:r>
            <a:r>
              <a:rPr lang="ka-GE" b="1" dirty="0" smtClean="0">
                <a:solidFill>
                  <a:schemeClr val="accent2">
                    <a:lumMod val="50000"/>
                  </a:schemeClr>
                </a:solidFill>
                <a:latin typeface="BPG Banner Caps" pitchFamily="18" charset="0"/>
                <a:cs typeface="Arial" panose="020B0604020202020204" pitchFamily="34" charset="0"/>
              </a:rPr>
              <a:t>საგანმანათლებლო </a:t>
            </a:r>
            <a:r>
              <a:rPr lang="ka-GE" b="1" dirty="0">
                <a:solidFill>
                  <a:schemeClr val="accent2">
                    <a:lumMod val="50000"/>
                  </a:schemeClr>
                </a:solidFill>
                <a:latin typeface="BPG Banner Caps" pitchFamily="18" charset="0"/>
                <a:cs typeface="Arial" panose="020B0604020202020204" pitchFamily="34" charset="0"/>
              </a:rPr>
              <a:t>პროგრამების მომავალი </a:t>
            </a:r>
            <a:r>
              <a:rPr lang="ka-GE" b="1" dirty="0" smtClean="0">
                <a:solidFill>
                  <a:schemeClr val="accent2">
                    <a:lumMod val="50000"/>
                  </a:schemeClr>
                </a:solidFill>
                <a:latin typeface="BPG Banner Caps" pitchFamily="18" charset="0"/>
                <a:cs typeface="Arial" panose="020B0604020202020204" pitchFamily="34" charset="0"/>
              </a:rPr>
              <a:t>კურსდამთავრებულთათვის </a:t>
            </a:r>
            <a:r>
              <a:rPr lang="ka-GE" b="1" dirty="0" smtClean="0">
                <a:solidFill>
                  <a:schemeClr val="accent2">
                    <a:lumMod val="50000"/>
                  </a:schemeClr>
                </a:solidFill>
                <a:latin typeface="BPG Banner Caps" pitchFamily="18" charset="0"/>
                <a:cs typeface="Arial" panose="020B0604020202020204" pitchFamily="34" charset="0"/>
              </a:rPr>
              <a:t>დადგენილი </a:t>
            </a:r>
            <a:r>
              <a:rPr lang="ka-GE" b="1" dirty="0" smtClean="0">
                <a:solidFill>
                  <a:schemeClr val="accent2">
                    <a:lumMod val="50000"/>
                  </a:schemeClr>
                </a:solidFill>
                <a:latin typeface="BPG Banner Caps" pitchFamily="18" charset="0"/>
                <a:cs typeface="Arial" panose="020B0604020202020204" pitchFamily="34" charset="0"/>
              </a:rPr>
              <a:t>ფორმების  დიპლომების</a:t>
            </a:r>
            <a:r>
              <a:rPr lang="ka-GE" b="1" dirty="0">
                <a:solidFill>
                  <a:schemeClr val="accent2">
                    <a:lumMod val="50000"/>
                  </a:schemeClr>
                </a:solidFill>
                <a:latin typeface="BPG Banner Caps" pitchFamily="18" charset="0"/>
                <a:cs typeface="Arial" panose="020B0604020202020204" pitchFamily="34" charset="0"/>
              </a:rPr>
              <a:t>, </a:t>
            </a:r>
            <a:r>
              <a:rPr lang="ka-GE" b="1" dirty="0" smtClean="0">
                <a:solidFill>
                  <a:schemeClr val="accent2">
                    <a:lumMod val="50000"/>
                  </a:schemeClr>
                </a:solidFill>
                <a:latin typeface="BPG Banner Caps" pitchFamily="18" charset="0"/>
                <a:cs typeface="Arial" panose="020B0604020202020204" pitchFamily="34" charset="0"/>
              </a:rPr>
              <a:t> </a:t>
            </a:r>
            <a:r>
              <a:rPr lang="ka-GE" b="1" dirty="0" smtClean="0">
                <a:solidFill>
                  <a:schemeClr val="accent2">
                    <a:lumMod val="50000"/>
                  </a:schemeClr>
                </a:solidFill>
                <a:latin typeface="BPG Banner Caps" pitchFamily="18" charset="0"/>
                <a:cs typeface="Arial" panose="020B0604020202020204" pitchFamily="34" charset="0"/>
              </a:rPr>
              <a:t> დიპლომის</a:t>
            </a:r>
            <a:r>
              <a:rPr lang="ka-GE" b="1" dirty="0">
                <a:solidFill>
                  <a:schemeClr val="accent2">
                    <a:lumMod val="50000"/>
                  </a:schemeClr>
                </a:solidFill>
                <a:latin typeface="BPG Banner Caps" pitchFamily="18" charset="0"/>
                <a:cs typeface="Arial" panose="020B0604020202020204" pitchFamily="34" charset="0"/>
              </a:rPr>
              <a:t> დანართების, </a:t>
            </a:r>
            <a:r>
              <a:rPr lang="ka-GE" b="1" dirty="0" smtClean="0">
                <a:solidFill>
                  <a:schemeClr val="accent2">
                    <a:lumMod val="50000"/>
                  </a:schemeClr>
                </a:solidFill>
                <a:latin typeface="BPG Banner Caps" pitchFamily="18" charset="0"/>
                <a:cs typeface="Arial" panose="020B0604020202020204" pitchFamily="34" charset="0"/>
              </a:rPr>
              <a:t>სერტიფიკატების და</a:t>
            </a:r>
            <a:r>
              <a:rPr lang="ka-GE" b="1" dirty="0">
                <a:solidFill>
                  <a:schemeClr val="accent2">
                    <a:lumMod val="50000"/>
                  </a:schemeClr>
                </a:solidFill>
                <a:latin typeface="BPG Banner Caps" pitchFamily="18" charset="0"/>
                <a:cs typeface="Arial" panose="020B0604020202020204" pitchFamily="34" charset="0"/>
              </a:rPr>
              <a:t> </a:t>
            </a:r>
            <a:r>
              <a:rPr lang="ka-GE" b="1" dirty="0" smtClean="0">
                <a:solidFill>
                  <a:schemeClr val="accent2">
                    <a:lumMod val="50000"/>
                  </a:schemeClr>
                </a:solidFill>
                <a:latin typeface="BPG Banner Caps" pitchFamily="18" charset="0"/>
                <a:cs typeface="Arial" panose="020B0604020202020204" pitchFamily="34" charset="0"/>
              </a:rPr>
              <a:t>აკადემიური</a:t>
            </a:r>
            <a:r>
              <a:rPr lang="ka-GE" b="1" dirty="0">
                <a:solidFill>
                  <a:schemeClr val="accent2">
                    <a:lumMod val="50000"/>
                  </a:schemeClr>
                </a:solidFill>
                <a:latin typeface="BPG Banner Caps" pitchFamily="18" charset="0"/>
                <a:cs typeface="Arial" panose="020B0604020202020204" pitchFamily="34" charset="0"/>
              </a:rPr>
              <a:t> ცნობების მომზადება და გაცემა).</a:t>
            </a:r>
          </a:p>
          <a:p>
            <a:pPr marL="285750" indent="-285750" algn="just">
              <a:lnSpc>
                <a:spcPct val="110000"/>
              </a:lnSpc>
              <a:spcAft>
                <a:spcPts val="600"/>
              </a:spcAft>
              <a:buFont typeface="Wingdings" panose="05000000000000000000" pitchFamily="2" charset="2"/>
              <a:buChar char="q"/>
            </a:pPr>
            <a:endParaRPr lang="en-US"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258145542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საზოგადოებასთან ურთიერთობის განყოფილების </a:t>
            </a:r>
          </a:p>
          <a:p>
            <a:pPr algn="r"/>
            <a:r>
              <a:rPr lang="ka-GE" sz="2000" b="1" dirty="0" smtClean="0">
                <a:solidFill>
                  <a:schemeClr val="accent2">
                    <a:lumMod val="50000"/>
                  </a:schemeClr>
                </a:solidFill>
                <a:latin typeface="BPG Banner Caps" pitchFamily="18" charset="0"/>
              </a:rPr>
              <a:t>შესრულებული ღონისძიებები </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775253" y="1114514"/>
            <a:ext cx="7772401" cy="531697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lvl="0" indent="-285750" algn="just">
              <a:lnSpc>
                <a:spcPct val="150000"/>
              </a:lnSpc>
              <a:spcBef>
                <a:spcPts val="0"/>
              </a:spcBef>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აკადემიამ მონაწილეობა მიიღო განათლების მე-9 საერთაშორისო გამოფენაში;</a:t>
            </a:r>
          </a:p>
          <a:p>
            <a:pPr marL="285750" lvl="0" indent="-285750" algn="just">
              <a:lnSpc>
                <a:spcPct val="150000"/>
              </a:lnSpc>
              <a:spcBef>
                <a:spcPts val="0"/>
              </a:spcBef>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მეოთხე კურსის იუნკერებისთვის დაიგეგმა და გაშუქდა გენერალური შტაბისა და სტრუქტურული ერთეულების ხელმძღვანელი პირების ლექციები; </a:t>
            </a:r>
          </a:p>
          <a:p>
            <a:pPr marL="285750" lvl="0" indent="-285750" algn="just">
              <a:lnSpc>
                <a:spcPct val="150000"/>
              </a:lnSpc>
              <a:spcBef>
                <a:spcPts val="0"/>
              </a:spcBef>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მიმდინარეობს პიარ კამპანია ერასამუს+-ის ფარგლებში;</a:t>
            </a:r>
          </a:p>
          <a:p>
            <a:pPr marL="285750" lvl="0" indent="-285750" algn="just">
              <a:lnSpc>
                <a:spcPct val="150000"/>
              </a:lnSpc>
              <a:spcBef>
                <a:spcPts val="0"/>
              </a:spcBef>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გაშუქდა სხვადასხვა ვიზიტი, სემინარი, კონფერენცია და საველე სწავლება (სულ 170);</a:t>
            </a:r>
          </a:p>
          <a:p>
            <a:pPr marL="285750" lvl="0" indent="-285750" algn="just">
              <a:lnSpc>
                <a:spcPct val="150000"/>
              </a:lnSpc>
              <a:spcBef>
                <a:spcPts val="0"/>
              </a:spcBef>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მომზადდა სიუჟეტები სათაურით ,,წარმატებული იუნკერი’’; </a:t>
            </a:r>
          </a:p>
        </p:txBody>
      </p:sp>
    </p:spTree>
    <p:extLst>
      <p:ext uri="{BB962C8B-B14F-4D97-AF65-F5344CB8AC3E}">
        <p14:creationId xmlns:p14="http://schemas.microsoft.com/office/powerpoint/2010/main" val="246450837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საზოგადოებასთან ურთიერთობის განყოფილების </a:t>
            </a:r>
          </a:p>
          <a:p>
            <a:pPr algn="r"/>
            <a:r>
              <a:rPr lang="ka-GE" sz="2000" b="1" dirty="0" smtClean="0">
                <a:solidFill>
                  <a:schemeClr val="accent2">
                    <a:lumMod val="50000"/>
                  </a:schemeClr>
                </a:solidFill>
                <a:latin typeface="BPG Banner Caps" pitchFamily="18" charset="0"/>
              </a:rPr>
              <a:t>შესრულებული ღონისძიებები </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685801" y="1007623"/>
            <a:ext cx="7848600"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lvl="0" indent="-285750" algn="just">
              <a:lnSpc>
                <a:spcPct val="150000"/>
              </a:lnSpc>
              <a:spcBef>
                <a:spcPts val="0"/>
              </a:spcBef>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გამოქვეყნდა </a:t>
            </a:r>
            <a:r>
              <a:rPr lang="ka-GE" sz="2000" b="1" dirty="0">
                <a:solidFill>
                  <a:schemeClr val="accent2">
                    <a:lumMod val="50000"/>
                  </a:schemeClr>
                </a:solidFill>
                <a:latin typeface="BPG Banner Caps" pitchFamily="18" charset="0"/>
                <a:cs typeface="Arial" panose="020B0604020202020204" pitchFamily="34" charset="0"/>
              </a:rPr>
              <a:t>სტატიები ჟურნალში ,,არსენალი’’ და გაზეთებში ,,ქართული ჯარი’’, ,,</a:t>
            </a:r>
            <a:r>
              <a:rPr lang="en-US" sz="2000" b="1" dirty="0">
                <a:solidFill>
                  <a:schemeClr val="accent2">
                    <a:lumMod val="50000"/>
                  </a:schemeClr>
                </a:solidFill>
                <a:latin typeface="BPG Banner Caps" pitchFamily="18" charset="0"/>
                <a:cs typeface="Arial" panose="020B0604020202020204" pitchFamily="34" charset="0"/>
              </a:rPr>
              <a:t>Forbes Woman’’.</a:t>
            </a:r>
          </a:p>
          <a:p>
            <a:pPr marL="285750" lvl="0" indent="-285750" algn="just">
              <a:lnSpc>
                <a:spcPct val="150000"/>
              </a:lnSpc>
              <a:spcBef>
                <a:spcPts val="0"/>
              </a:spcBef>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შეიქმნა აკადემიის ყოველთვიური გაზეთი ,,ეთა’’;</a:t>
            </a:r>
          </a:p>
          <a:p>
            <a:pPr marL="285750" lvl="0" indent="-285750" algn="just">
              <a:lnSpc>
                <a:spcPct val="150000"/>
              </a:lnSpc>
              <a:spcBef>
                <a:spcPts val="0"/>
              </a:spcBef>
              <a:buFont typeface="Wingdings" pitchFamily="2" charset="2"/>
              <a:buChar char="q"/>
            </a:pPr>
            <a:r>
              <a:rPr lang="ka-GE" sz="2000" b="1" dirty="0">
                <a:solidFill>
                  <a:schemeClr val="accent2">
                    <a:lumMod val="50000"/>
                  </a:schemeClr>
                </a:solidFill>
                <a:latin typeface="BPG Banner Caps" pitchFamily="18" charset="0"/>
                <a:cs typeface="Arial" panose="020B0604020202020204" pitchFamily="34" charset="0"/>
              </a:rPr>
              <a:t>აკადემიის </a:t>
            </a:r>
            <a:r>
              <a:rPr lang="en-US" sz="2000" b="1" dirty="0">
                <a:solidFill>
                  <a:schemeClr val="accent2">
                    <a:lumMod val="50000"/>
                  </a:schemeClr>
                </a:solidFill>
                <a:latin typeface="BPG Banner Caps" pitchFamily="18" charset="0"/>
                <a:cs typeface="Arial" panose="020B0604020202020204" pitchFamily="34" charset="0"/>
              </a:rPr>
              <a:t>FB </a:t>
            </a:r>
            <a:r>
              <a:rPr lang="ka-GE" sz="2000" b="1" dirty="0">
                <a:solidFill>
                  <a:schemeClr val="accent2">
                    <a:lumMod val="50000"/>
                  </a:schemeClr>
                </a:solidFill>
                <a:latin typeface="BPG Banner Caps" pitchFamily="18" charset="0"/>
                <a:cs typeface="Arial" panose="020B0604020202020204" pitchFamily="34" charset="0"/>
              </a:rPr>
              <a:t>გვერდის შეფასება 5-დან 4.8;</a:t>
            </a:r>
          </a:p>
          <a:p>
            <a:pPr marL="285750" lvl="0" indent="-285750" algn="just">
              <a:lnSpc>
                <a:spcPct val="150000"/>
              </a:lnSpc>
              <a:spcBef>
                <a:spcPts val="0"/>
              </a:spcBef>
              <a:buFont typeface="Wingdings" pitchFamily="2" charset="2"/>
              <a:buChar char="q"/>
            </a:pPr>
            <a:r>
              <a:rPr lang="en-US" sz="2000" b="1" dirty="0">
                <a:solidFill>
                  <a:schemeClr val="accent2">
                    <a:lumMod val="50000"/>
                  </a:schemeClr>
                </a:solidFill>
                <a:latin typeface="BPG Banner Caps" pitchFamily="18" charset="0"/>
                <a:cs typeface="Arial" panose="020B0604020202020204" pitchFamily="34" charset="0"/>
              </a:rPr>
              <a:t>FB </a:t>
            </a:r>
            <a:r>
              <a:rPr lang="ka-GE" sz="2000" b="1" dirty="0">
                <a:solidFill>
                  <a:schemeClr val="accent2">
                    <a:lumMod val="50000"/>
                  </a:schemeClr>
                </a:solidFill>
                <a:latin typeface="BPG Banner Caps" pitchFamily="18" charset="0"/>
                <a:cs typeface="Arial" panose="020B0604020202020204" pitchFamily="34" charset="0"/>
              </a:rPr>
              <a:t>კამპანიის საშუალებით წლის განმავლობაში </a:t>
            </a:r>
            <a:r>
              <a:rPr lang="en-US" sz="2000" b="1" dirty="0">
                <a:solidFill>
                  <a:schemeClr val="accent2">
                    <a:lumMod val="50000"/>
                  </a:schemeClr>
                </a:solidFill>
                <a:latin typeface="BPG Banner Caps" pitchFamily="18" charset="0"/>
                <a:cs typeface="Arial" panose="020B0604020202020204" pitchFamily="34" charset="0"/>
              </a:rPr>
              <a:t>like-</a:t>
            </a:r>
            <a:r>
              <a:rPr lang="ka-GE" sz="2000" b="1" dirty="0">
                <a:solidFill>
                  <a:schemeClr val="accent2">
                    <a:lumMod val="50000"/>
                  </a:schemeClr>
                </a:solidFill>
                <a:latin typeface="BPG Banner Caps" pitchFamily="18" charset="0"/>
                <a:cs typeface="Arial" panose="020B0604020202020204" pitchFamily="34" charset="0"/>
              </a:rPr>
              <a:t>ები 4524-ით გაიზარდა (სულ 38396);</a:t>
            </a:r>
          </a:p>
          <a:p>
            <a:pPr marL="285750" lvl="0" indent="-285750" algn="just">
              <a:lnSpc>
                <a:spcPct val="150000"/>
              </a:lnSpc>
              <a:spcBef>
                <a:spcPts val="0"/>
              </a:spcBef>
              <a:buFont typeface="Wingdings"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a:t>
            </a:r>
            <a:r>
              <a:rPr lang="ka-GE" sz="2000" b="1" dirty="0">
                <a:solidFill>
                  <a:schemeClr val="accent2">
                    <a:lumMod val="50000"/>
                  </a:schemeClr>
                </a:solidFill>
                <a:latin typeface="BPG Banner Caps" pitchFamily="18" charset="0"/>
                <a:cs typeface="Arial" panose="020B0604020202020204" pitchFamily="34" charset="0"/>
              </a:rPr>
              <a:t>აკადემიური კეთილსინდისიერების პრინციპების </a:t>
            </a:r>
            <a:r>
              <a:rPr lang="ka-GE" sz="2000" b="1" dirty="0" smtClean="0">
                <a:solidFill>
                  <a:schemeClr val="accent2">
                    <a:lumMod val="50000"/>
                  </a:schemeClr>
                </a:solidFill>
                <a:latin typeface="BPG Banner Caps" pitchFamily="18" charset="0"/>
                <a:cs typeface="Arial" panose="020B0604020202020204" pitchFamily="34" charset="0"/>
              </a:rPr>
              <a:t>უზრუნველ-ყოფა “</a:t>
            </a:r>
            <a:r>
              <a:rPr lang="ka-GE" sz="2000" b="1" dirty="0">
                <a:solidFill>
                  <a:schemeClr val="accent2">
                    <a:lumMod val="50000"/>
                  </a:schemeClr>
                </a:solidFill>
                <a:latin typeface="BPG Banner Caps" pitchFamily="18" charset="0"/>
                <a:cs typeface="Arial" panose="020B0604020202020204" pitchFamily="34" charset="0"/>
              </a:rPr>
              <a:t>ერასმუს + პროექტის გრანტის ფარგლებში დაგეგმილ შეხვედრაზე    მონაწილეობის მიღება  ილიას სახელმწიფო </a:t>
            </a:r>
            <a:r>
              <a:rPr lang="ka-GE" sz="2000" b="1" dirty="0" smtClean="0">
                <a:solidFill>
                  <a:schemeClr val="accent2">
                    <a:lumMod val="50000"/>
                  </a:schemeClr>
                </a:solidFill>
                <a:latin typeface="BPG Banner Caps" pitchFamily="18" charset="0"/>
                <a:cs typeface="Arial" panose="020B0604020202020204" pitchFamily="34" charset="0"/>
              </a:rPr>
              <a:t>უნივერსიტეტში</a:t>
            </a:r>
            <a:r>
              <a:rPr lang="ka-GE" sz="2000" b="1" dirty="0">
                <a:solidFill>
                  <a:schemeClr val="accent2">
                    <a:lumMod val="50000"/>
                  </a:schemeClr>
                </a:solidFill>
                <a:latin typeface="BPG Banner Caps" pitchFamily="18" charset="0"/>
                <a:cs typeface="Arial" panose="020B0604020202020204" pitchFamily="34" charset="0"/>
              </a:rPr>
              <a:t>, თბილისი, 24.10.2019.</a:t>
            </a:r>
            <a:endParaRPr lang="ru-RU" sz="2000" b="1" dirty="0">
              <a:solidFill>
                <a:schemeClr val="accent2">
                  <a:lumMod val="50000"/>
                </a:schemeClr>
              </a:solidFill>
              <a:latin typeface="BPG Banner Caps" pitchFamily="18" charset="0"/>
              <a:cs typeface="Arial" panose="020B0604020202020204" pitchFamily="34" charset="0"/>
            </a:endParaRPr>
          </a:p>
          <a:p>
            <a:pPr lvl="0">
              <a:lnSpc>
                <a:spcPct val="150000"/>
              </a:lnSpc>
              <a:spcBef>
                <a:spcPts val="0"/>
              </a:spcBef>
              <a:buFont typeface="Wingdings" pitchFamily="2" charset="2"/>
              <a:buChar char="q"/>
            </a:pPr>
            <a:endParaRPr lang="ka-GE"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16776515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საზოგადოებასთან ურთიერთბის განყოფილების </a:t>
            </a:r>
          </a:p>
          <a:p>
            <a:pPr algn="r"/>
            <a:r>
              <a:rPr lang="ka-GE" sz="2000" b="1" dirty="0" smtClean="0">
                <a:solidFill>
                  <a:schemeClr val="accent2">
                    <a:lumMod val="50000"/>
                  </a:schemeClr>
                </a:solidFill>
                <a:latin typeface="BPG Banner Caps" pitchFamily="18" charset="0"/>
              </a:rPr>
              <a:t>2020 წლის დაგეგმილი ღონისძიებები </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737154" y="1224726"/>
            <a:ext cx="7848600" cy="563839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200000"/>
              </a:lnSpc>
              <a:spcBef>
                <a:spcPts val="600"/>
              </a:spcBef>
              <a:buFont typeface="Wingdings" panose="05000000000000000000" pitchFamily="2" charset="2"/>
              <a:buChar char="q"/>
            </a:pPr>
            <a:r>
              <a:rPr lang="ka-GE" sz="2000" b="1" dirty="0" smtClean="0">
                <a:solidFill>
                  <a:schemeClr val="accent2">
                    <a:lumMod val="50000"/>
                  </a:schemeClr>
                </a:solidFill>
                <a:latin typeface="BPG Banner Caps" pitchFamily="18" charset="0"/>
                <a:cs typeface="Arial" panose="020B0604020202020204" pitchFamily="34" charset="0"/>
              </a:rPr>
              <a:t>„</a:t>
            </a:r>
            <a:r>
              <a:rPr lang="ka-GE" sz="2000" b="1" dirty="0">
                <a:solidFill>
                  <a:schemeClr val="accent2">
                    <a:lumMod val="50000"/>
                  </a:schemeClr>
                </a:solidFill>
                <a:latin typeface="BPG Banner Caps" pitchFamily="18" charset="0"/>
                <a:cs typeface="Arial" panose="020B0604020202020204" pitchFamily="34" charset="0"/>
              </a:rPr>
              <a:t>მონაწილეობა განათლების მე-10 საერთაშორისო გამოფენაზე</a:t>
            </a:r>
            <a:r>
              <a:rPr lang="en-US" sz="2000" b="1" dirty="0">
                <a:solidFill>
                  <a:schemeClr val="accent2">
                    <a:lumMod val="50000"/>
                  </a:schemeClr>
                </a:solidFill>
                <a:latin typeface="BPG Banner Caps" pitchFamily="18" charset="0"/>
                <a:cs typeface="Arial" panose="020B0604020202020204" pitchFamily="34" charset="0"/>
              </a:rPr>
              <a:t>;</a:t>
            </a:r>
            <a:endParaRPr lang="ka-GE" sz="2000" b="1" dirty="0">
              <a:solidFill>
                <a:schemeClr val="accent2">
                  <a:lumMod val="50000"/>
                </a:schemeClr>
              </a:solidFill>
              <a:latin typeface="BPG Banner Caps" pitchFamily="18" charset="0"/>
              <a:cs typeface="Arial" panose="020B0604020202020204" pitchFamily="34" charset="0"/>
            </a:endParaRPr>
          </a:p>
          <a:p>
            <a:pPr>
              <a:lnSpc>
                <a:spcPct val="200000"/>
              </a:lnSpc>
              <a:spcBef>
                <a:spcPts val="600"/>
              </a:spcBef>
              <a:buFont typeface="Wingdings" panose="05000000000000000000" pitchFamily="2" charset="2"/>
              <a:buChar char="q"/>
            </a:pPr>
            <a:r>
              <a:rPr lang="ka-GE" sz="2000" b="1" dirty="0">
                <a:solidFill>
                  <a:schemeClr val="accent2">
                    <a:lumMod val="50000"/>
                  </a:schemeClr>
                </a:solidFill>
                <a:latin typeface="BPG Banner Caps" pitchFamily="18" charset="0"/>
                <a:cs typeface="Arial" panose="020B0604020202020204" pitchFamily="34" charset="0"/>
              </a:rPr>
              <a:t>იუნკრებისა და მსმენელების შესახებ საინფორმაციო კამპანიების გაგრძელება</a:t>
            </a:r>
          </a:p>
          <a:p>
            <a:pPr lvl="0">
              <a:lnSpc>
                <a:spcPct val="200000"/>
              </a:lnSpc>
              <a:spcBef>
                <a:spcPts val="600"/>
              </a:spcBef>
              <a:buFont typeface="Wingdings" panose="05000000000000000000" pitchFamily="2" charset="2"/>
              <a:buChar char="q"/>
            </a:pPr>
            <a:r>
              <a:rPr lang="ka-GE" sz="2000" b="1" dirty="0">
                <a:solidFill>
                  <a:schemeClr val="accent2">
                    <a:lumMod val="50000"/>
                  </a:schemeClr>
                </a:solidFill>
                <a:latin typeface="BPG Banner Caps" pitchFamily="18" charset="0"/>
                <a:cs typeface="Arial" panose="020B0604020202020204" pitchFamily="34" charset="0"/>
              </a:rPr>
              <a:t>აკადემიის ყოველთვიური გაზეთის გამოცემა;</a:t>
            </a:r>
            <a:endParaRPr lang="en-US" sz="2000" b="1" dirty="0">
              <a:solidFill>
                <a:schemeClr val="accent2">
                  <a:lumMod val="50000"/>
                </a:schemeClr>
              </a:solidFill>
              <a:latin typeface="BPG Banner Caps" pitchFamily="18" charset="0"/>
              <a:cs typeface="Arial" panose="020B0604020202020204" pitchFamily="34" charset="0"/>
            </a:endParaRPr>
          </a:p>
          <a:p>
            <a:pPr lvl="0">
              <a:lnSpc>
                <a:spcPct val="200000"/>
              </a:lnSpc>
              <a:spcBef>
                <a:spcPts val="600"/>
              </a:spcBef>
              <a:buFont typeface="Wingdings" panose="05000000000000000000" pitchFamily="2" charset="2"/>
              <a:buChar char="q"/>
            </a:pPr>
            <a:r>
              <a:rPr lang="ka-GE" sz="2000" b="1" dirty="0">
                <a:solidFill>
                  <a:schemeClr val="accent2">
                    <a:lumMod val="50000"/>
                  </a:schemeClr>
                </a:solidFill>
                <a:latin typeface="BPG Banner Caps" pitchFamily="18" charset="0"/>
                <a:cs typeface="Arial" panose="020B0604020202020204" pitchFamily="34" charset="0"/>
              </a:rPr>
              <a:t>სიუჟეტების მომზადება იუნკერებზე..</a:t>
            </a:r>
            <a:endParaRPr lang="ru-RU" sz="2000" b="1" dirty="0">
              <a:solidFill>
                <a:schemeClr val="accent2">
                  <a:lumMod val="50000"/>
                </a:schemeClr>
              </a:solidFill>
              <a:latin typeface="BPG Banner Caps" pitchFamily="18" charset="0"/>
              <a:cs typeface="Arial" panose="020B0604020202020204" pitchFamily="34" charset="0"/>
            </a:endParaRPr>
          </a:p>
          <a:p>
            <a:pPr marL="0" lvl="0" indent="0">
              <a:lnSpc>
                <a:spcPct val="200000"/>
              </a:lnSpc>
              <a:spcBef>
                <a:spcPts val="0"/>
              </a:spcBef>
              <a:buNone/>
            </a:pPr>
            <a:endParaRPr lang="ka-GE"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1398056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283517"/>
            <a:ext cx="7785958" cy="400110"/>
          </a:xfrm>
          <a:prstGeom prst="rect">
            <a:avLst/>
          </a:prstGeom>
          <a:noFill/>
        </p:spPr>
        <p:txBody>
          <a:bodyPr wrap="square" rtlCol="0">
            <a:spAutoFit/>
          </a:bodyPr>
          <a:lstStyle/>
          <a:p>
            <a:pPr algn="r"/>
            <a:r>
              <a:rPr lang="ka-GE" sz="2000" b="1" dirty="0">
                <a:solidFill>
                  <a:schemeClr val="accent2">
                    <a:lumMod val="50000"/>
                  </a:schemeClr>
                </a:solidFill>
                <a:latin typeface="BPG Banner Caps" pitchFamily="18" charset="0"/>
              </a:rPr>
              <a:t>ოფიცერთა საწყისი სამხედრო </a:t>
            </a:r>
            <a:r>
              <a:rPr lang="ka-GE" sz="2000" b="1" dirty="0" smtClean="0">
                <a:solidFill>
                  <a:schemeClr val="accent2">
                    <a:lumMod val="50000"/>
                  </a:schemeClr>
                </a:solidFill>
                <a:latin typeface="BPG Banner Caps" pitchFamily="18" charset="0"/>
              </a:rPr>
              <a:t>განათლების მიმართულება </a:t>
            </a:r>
            <a:endParaRPr lang="ru-RU" sz="2000" b="1" dirty="0">
              <a:solidFill>
                <a:schemeClr val="accent2">
                  <a:lumMod val="50000"/>
                </a:schemeClr>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152401" y="999785"/>
            <a:ext cx="8839200" cy="593441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200000"/>
              </a:lnSpc>
              <a:spcBef>
                <a:spcPts val="0"/>
              </a:spcBef>
              <a:buNone/>
              <a:defRPr/>
            </a:pPr>
            <a:r>
              <a:rPr lang="ka-GE" sz="1400" b="1" dirty="0" smtClean="0">
                <a:solidFill>
                  <a:schemeClr val="accent2">
                    <a:lumMod val="50000"/>
                  </a:schemeClr>
                </a:solidFill>
                <a:latin typeface="BPG Banner Caps" pitchFamily="18" charset="0"/>
                <a:cs typeface="Arial" panose="020B0604020202020204" pitchFamily="34" charset="0"/>
              </a:rPr>
              <a:t>                   წვრთნები </a:t>
            </a:r>
            <a:r>
              <a:rPr lang="ka-GE" sz="1400" b="1" dirty="0">
                <a:solidFill>
                  <a:schemeClr val="accent2">
                    <a:lumMod val="50000"/>
                  </a:schemeClr>
                </a:solidFill>
                <a:latin typeface="BPG Banner Caps" pitchFamily="18" charset="0"/>
                <a:cs typeface="Arial" panose="020B0604020202020204" pitchFamily="34" charset="0"/>
              </a:rPr>
              <a:t>და სწავლებები</a:t>
            </a:r>
            <a:r>
              <a:rPr lang="en-US" sz="1400" b="1" dirty="0">
                <a:solidFill>
                  <a:schemeClr val="accent2">
                    <a:lumMod val="50000"/>
                  </a:schemeClr>
                </a:solidFill>
                <a:latin typeface="BPG Banner Caps" pitchFamily="18" charset="0"/>
                <a:cs typeface="Arial" panose="020B0604020202020204" pitchFamily="34" charset="0"/>
              </a:rPr>
              <a:t> </a:t>
            </a:r>
            <a:r>
              <a:rPr lang="ka-GE" sz="1400" b="1" dirty="0" smtClean="0">
                <a:solidFill>
                  <a:schemeClr val="accent2">
                    <a:lumMod val="50000"/>
                  </a:schemeClr>
                </a:solidFill>
                <a:latin typeface="BPG Banner Caps" pitchFamily="18" charset="0"/>
                <a:cs typeface="Arial" panose="020B0604020202020204" pitchFamily="34" charset="0"/>
              </a:rPr>
              <a:t>წლის </a:t>
            </a:r>
            <a:r>
              <a:rPr lang="ka-GE" sz="1400" b="1" dirty="0">
                <a:solidFill>
                  <a:schemeClr val="accent2">
                    <a:lumMod val="50000"/>
                  </a:schemeClr>
                </a:solidFill>
                <a:latin typeface="BPG Banner Caps" pitchFamily="18" charset="0"/>
                <a:cs typeface="Arial" panose="020B0604020202020204" pitchFamily="34" charset="0"/>
              </a:rPr>
              <a:t>განმავლობაში ჩატარდა შემდეგი </a:t>
            </a:r>
            <a:r>
              <a:rPr lang="ka-GE" sz="1400" b="1" dirty="0" smtClean="0">
                <a:solidFill>
                  <a:schemeClr val="accent2">
                    <a:lumMod val="50000"/>
                  </a:schemeClr>
                </a:solidFill>
                <a:latin typeface="BPG Banner Caps" pitchFamily="18" charset="0"/>
                <a:cs typeface="Arial" panose="020B0604020202020204" pitchFamily="34" charset="0"/>
              </a:rPr>
              <a:t>სპორტული ღონისძიებები</a:t>
            </a:r>
            <a:r>
              <a:rPr lang="ka-GE" sz="1400" b="1" dirty="0">
                <a:solidFill>
                  <a:schemeClr val="accent2">
                    <a:lumMod val="50000"/>
                  </a:schemeClr>
                </a:solidFill>
                <a:latin typeface="BPG Banner Caps" pitchFamily="18" charset="0"/>
                <a:cs typeface="Arial" panose="020B0604020202020204" pitchFamily="34" charset="0"/>
              </a:rPr>
              <a:t>:</a:t>
            </a:r>
          </a:p>
          <a:p>
            <a:pPr marL="1200150" lvl="2" indent="-285750">
              <a:lnSpc>
                <a:spcPct val="150000"/>
              </a:lnSpc>
              <a:buFont typeface="Wingdings" panose="05000000000000000000" pitchFamily="2" charset="2"/>
              <a:buChar char="ü"/>
            </a:pPr>
            <a:r>
              <a:rPr lang="ka-GE" sz="1400" b="1" dirty="0" smtClean="0">
                <a:solidFill>
                  <a:schemeClr val="accent2">
                    <a:lumMod val="50000"/>
                  </a:schemeClr>
                </a:solidFill>
                <a:latin typeface="BPG Banner Caps" pitchFamily="18" charset="0"/>
                <a:cs typeface="Arial" panose="020B0604020202020204" pitchFamily="34" charset="0"/>
              </a:rPr>
              <a:t>იანვარი </a:t>
            </a:r>
            <a:r>
              <a:rPr lang="ka-GE" sz="1400" b="1" dirty="0">
                <a:solidFill>
                  <a:schemeClr val="accent2">
                    <a:lumMod val="50000"/>
                  </a:schemeClr>
                </a:solidFill>
                <a:latin typeface="BPG Banner Caps" pitchFamily="18" charset="0"/>
                <a:cs typeface="Arial" panose="020B0604020202020204" pitchFamily="34" charset="0"/>
              </a:rPr>
              <a:t>-აკადემიის შიდა ჩემპიონატი ცურვაში;</a:t>
            </a:r>
            <a:endParaRPr lang="en-US" sz="1400" b="1" dirty="0">
              <a:solidFill>
                <a:schemeClr val="accent2">
                  <a:lumMod val="50000"/>
                </a:schemeClr>
              </a:solidFill>
              <a:latin typeface="BPG Banner Caps" pitchFamily="18" charset="0"/>
              <a:cs typeface="Arial" panose="020B0604020202020204" pitchFamily="34" charset="0"/>
            </a:endParaRPr>
          </a:p>
          <a:p>
            <a:pPr marL="1200150" lvl="2" indent="-285750">
              <a:lnSpc>
                <a:spcPct val="150000"/>
              </a:lnSpc>
              <a:buFont typeface="Wingdings" panose="05000000000000000000" pitchFamily="2" charset="2"/>
              <a:buChar char="ü"/>
            </a:pPr>
            <a:r>
              <a:rPr lang="ka-GE" sz="1400" b="1" dirty="0" smtClean="0">
                <a:solidFill>
                  <a:schemeClr val="accent2">
                    <a:lumMod val="50000"/>
                  </a:schemeClr>
                </a:solidFill>
                <a:latin typeface="BPG Banner Caps" pitchFamily="18" charset="0"/>
                <a:cs typeface="Arial" panose="020B0604020202020204" pitchFamily="34" charset="0"/>
              </a:rPr>
              <a:t>თებერვალი-</a:t>
            </a:r>
            <a:r>
              <a:rPr lang="ka-GE" sz="1400" b="1" dirty="0">
                <a:solidFill>
                  <a:schemeClr val="accent2">
                    <a:lumMod val="50000"/>
                  </a:schemeClr>
                </a:solidFill>
                <a:latin typeface="BPG Banner Caps" pitchFamily="18" charset="0"/>
                <a:cs typeface="Arial" panose="020B0604020202020204" pitchFamily="34" charset="0"/>
              </a:rPr>
              <a:t>-აკადემიის შიდა ჩემპიონატი </a:t>
            </a:r>
            <a:r>
              <a:rPr lang="ka-GE" sz="1400" b="1" dirty="0" smtClean="0">
                <a:solidFill>
                  <a:schemeClr val="accent2">
                    <a:lumMod val="50000"/>
                  </a:schemeClr>
                </a:solidFill>
                <a:latin typeface="BPG Banner Caps" pitchFamily="18" charset="0"/>
                <a:cs typeface="Arial" panose="020B0604020202020204" pitchFamily="34" charset="0"/>
              </a:rPr>
              <a:t>მკლავჭიდში;</a:t>
            </a:r>
            <a:endParaRPr lang="en-US" sz="1400" b="1" dirty="0">
              <a:solidFill>
                <a:schemeClr val="accent2">
                  <a:lumMod val="50000"/>
                </a:schemeClr>
              </a:solidFill>
              <a:latin typeface="BPG Banner Caps" pitchFamily="18" charset="0"/>
              <a:cs typeface="Arial" panose="020B0604020202020204" pitchFamily="34" charset="0"/>
            </a:endParaRPr>
          </a:p>
          <a:p>
            <a:pPr marL="1200150" lvl="2" indent="-285750">
              <a:lnSpc>
                <a:spcPct val="150000"/>
              </a:lnSpc>
              <a:buFont typeface="Wingdings" panose="05000000000000000000" pitchFamily="2" charset="2"/>
              <a:buChar char="ü"/>
            </a:pPr>
            <a:r>
              <a:rPr lang="ka-GE" sz="1400" b="1" dirty="0" smtClean="0">
                <a:solidFill>
                  <a:schemeClr val="accent2">
                    <a:lumMod val="50000"/>
                  </a:schemeClr>
                </a:solidFill>
                <a:latin typeface="BPG Banner Caps" pitchFamily="18" charset="0"/>
                <a:cs typeface="Arial" panose="020B0604020202020204" pitchFamily="34" charset="0"/>
              </a:rPr>
              <a:t>აპრილი </a:t>
            </a:r>
            <a:r>
              <a:rPr lang="ka-GE" sz="1400" b="1" dirty="0">
                <a:solidFill>
                  <a:schemeClr val="accent2">
                    <a:lumMod val="50000"/>
                  </a:schemeClr>
                </a:solidFill>
                <a:latin typeface="BPG Banner Caps" pitchFamily="18" charset="0"/>
                <a:cs typeface="Arial" panose="020B0604020202020204" pitchFamily="34" charset="0"/>
              </a:rPr>
              <a:t>-აკადემიის შიდა ჩემპიონატი ფრენბურთში;</a:t>
            </a:r>
            <a:endParaRPr lang="en-US" sz="1400" b="1" dirty="0">
              <a:solidFill>
                <a:schemeClr val="accent2">
                  <a:lumMod val="50000"/>
                </a:schemeClr>
              </a:solidFill>
              <a:latin typeface="BPG Banner Caps" pitchFamily="18" charset="0"/>
              <a:cs typeface="Arial" panose="020B0604020202020204" pitchFamily="34" charset="0"/>
            </a:endParaRPr>
          </a:p>
          <a:p>
            <a:pPr marL="1200150" lvl="2" indent="-285750">
              <a:lnSpc>
                <a:spcPct val="150000"/>
              </a:lnSpc>
              <a:buFont typeface="Wingdings" panose="05000000000000000000" pitchFamily="2" charset="2"/>
              <a:buChar char="ü"/>
            </a:pPr>
            <a:r>
              <a:rPr lang="ka-GE" sz="1400" b="1" dirty="0" smtClean="0">
                <a:solidFill>
                  <a:schemeClr val="accent2">
                    <a:lumMod val="50000"/>
                  </a:schemeClr>
                </a:solidFill>
                <a:latin typeface="BPG Banner Caps" pitchFamily="18" charset="0"/>
                <a:cs typeface="Arial" panose="020B0604020202020204" pitchFamily="34" charset="0"/>
              </a:rPr>
              <a:t>მაისი </a:t>
            </a:r>
            <a:r>
              <a:rPr lang="ka-GE" sz="1400" b="1" dirty="0">
                <a:solidFill>
                  <a:schemeClr val="accent2">
                    <a:lumMod val="50000"/>
                  </a:schemeClr>
                </a:solidFill>
                <a:latin typeface="BPG Banner Caps" pitchFamily="18" charset="0"/>
                <a:cs typeface="Arial" panose="020B0604020202020204" pitchFamily="34" charset="0"/>
              </a:rPr>
              <a:t>-აკადემიის შიდა ჩემპიონატი კალათბურთში;</a:t>
            </a:r>
            <a:endParaRPr lang="en-US" sz="1400" b="1" dirty="0">
              <a:solidFill>
                <a:schemeClr val="accent2">
                  <a:lumMod val="50000"/>
                </a:schemeClr>
              </a:solidFill>
              <a:latin typeface="BPG Banner Caps" pitchFamily="18" charset="0"/>
              <a:cs typeface="Arial" panose="020B0604020202020204" pitchFamily="34" charset="0"/>
            </a:endParaRPr>
          </a:p>
          <a:p>
            <a:pPr marL="1200150" lvl="2" indent="-285750">
              <a:lnSpc>
                <a:spcPct val="150000"/>
              </a:lnSpc>
              <a:buFont typeface="Wingdings" panose="05000000000000000000" pitchFamily="2" charset="2"/>
              <a:buChar char="ü"/>
            </a:pPr>
            <a:r>
              <a:rPr lang="ka-GE" sz="1400" b="1" dirty="0" smtClean="0">
                <a:solidFill>
                  <a:schemeClr val="accent2">
                    <a:lumMod val="50000"/>
                  </a:schemeClr>
                </a:solidFill>
                <a:latin typeface="BPG Banner Caps" pitchFamily="18" charset="0"/>
                <a:cs typeface="Arial" panose="020B0604020202020204" pitchFamily="34" charset="0"/>
              </a:rPr>
              <a:t>ივნისი-აკადემიის </a:t>
            </a:r>
            <a:r>
              <a:rPr lang="ka-GE" sz="1400" b="1" dirty="0">
                <a:solidFill>
                  <a:schemeClr val="accent2">
                    <a:lumMod val="50000"/>
                  </a:schemeClr>
                </a:solidFill>
                <a:latin typeface="BPG Banner Caps" pitchFamily="18" charset="0"/>
                <a:cs typeface="Arial" panose="020B0604020202020204" pitchFamily="34" charset="0"/>
              </a:rPr>
              <a:t>შიდა ჩემპიონატი მინი ფეხბურთში;</a:t>
            </a:r>
            <a:endParaRPr lang="en-US" sz="1400" b="1" dirty="0">
              <a:solidFill>
                <a:schemeClr val="accent2">
                  <a:lumMod val="50000"/>
                </a:schemeClr>
              </a:solidFill>
              <a:latin typeface="BPG Banner Caps" pitchFamily="18" charset="0"/>
              <a:cs typeface="Arial" panose="020B0604020202020204" pitchFamily="34" charset="0"/>
            </a:endParaRPr>
          </a:p>
          <a:p>
            <a:pPr marL="1200150" lvl="2" indent="-285750">
              <a:lnSpc>
                <a:spcPct val="150000"/>
              </a:lnSpc>
              <a:buFont typeface="Wingdings" panose="05000000000000000000" pitchFamily="2" charset="2"/>
              <a:buChar char="ü"/>
            </a:pPr>
            <a:r>
              <a:rPr lang="ka-GE" sz="1400" b="1" dirty="0" smtClean="0">
                <a:solidFill>
                  <a:schemeClr val="accent2">
                    <a:lumMod val="50000"/>
                  </a:schemeClr>
                </a:solidFill>
                <a:latin typeface="BPG Banner Caps" pitchFamily="18" charset="0"/>
                <a:cs typeface="Arial" panose="020B0604020202020204" pitchFamily="34" charset="0"/>
              </a:rPr>
              <a:t>დეკემბერი- </a:t>
            </a:r>
            <a:r>
              <a:rPr lang="ka-GE" sz="1400" b="1" dirty="0">
                <a:solidFill>
                  <a:schemeClr val="accent2">
                    <a:lumMod val="50000"/>
                  </a:schemeClr>
                </a:solidFill>
                <a:latin typeface="BPG Banner Caps" pitchFamily="18" charset="0"/>
                <a:cs typeface="Arial" panose="020B0604020202020204" pitchFamily="34" charset="0"/>
              </a:rPr>
              <a:t>მხიარული სტარტების ჩატარება აკადემიის თანამშრომლის </a:t>
            </a:r>
            <a:r>
              <a:rPr lang="ka-GE" sz="1400" b="1" dirty="0" smtClean="0">
                <a:solidFill>
                  <a:schemeClr val="accent2">
                    <a:lumMod val="50000"/>
                  </a:schemeClr>
                </a:solidFill>
                <a:latin typeface="BPG Banner Caps" pitchFamily="18" charset="0"/>
                <a:cs typeface="Arial" panose="020B0604020202020204" pitchFamily="34" charset="0"/>
              </a:rPr>
              <a:t>შვილებისათვის.</a:t>
            </a:r>
          </a:p>
          <a:p>
            <a:pPr marL="914400" lvl="2" indent="0">
              <a:lnSpc>
                <a:spcPct val="150000"/>
              </a:lnSpc>
              <a:buNone/>
            </a:pPr>
            <a:r>
              <a:rPr lang="ka-GE" sz="1400" b="1" dirty="0" smtClean="0">
                <a:solidFill>
                  <a:schemeClr val="accent2">
                    <a:lumMod val="50000"/>
                  </a:schemeClr>
                </a:solidFill>
                <a:latin typeface="BPG Banner Caps" pitchFamily="18" charset="0"/>
                <a:cs typeface="Arial" panose="020B0604020202020204" pitchFamily="34" charset="0"/>
              </a:rPr>
              <a:t>ო.ს.ს.გ</a:t>
            </a:r>
            <a:r>
              <a:rPr lang="ka-GE" sz="1400" b="1" dirty="0">
                <a:solidFill>
                  <a:schemeClr val="accent2">
                    <a:lumMod val="50000"/>
                  </a:schemeClr>
                </a:solidFill>
                <a:latin typeface="BPG Banner Caps" pitchFamily="18" charset="0"/>
                <a:cs typeface="Arial" panose="020B0604020202020204" pitchFamily="34" charset="0"/>
              </a:rPr>
              <a:t>. მიმართულების სამხედრო და სამოქალაქო თანამშრომლებმა გაიარეს არაერთი კვალიფიკაციის ასამაღლებელი კურსები, როგორიცაა:</a:t>
            </a:r>
          </a:p>
          <a:p>
            <a:pPr marL="1200150" lvl="2" indent="-285750">
              <a:lnSpc>
                <a:spcPct val="150000"/>
              </a:lnSpc>
              <a:buFont typeface="Wingdings" panose="05000000000000000000" pitchFamily="2" charset="2"/>
              <a:buChar char="ü"/>
            </a:pPr>
            <a:r>
              <a:rPr lang="ka-GE" sz="1400" b="1" dirty="0" smtClean="0">
                <a:solidFill>
                  <a:schemeClr val="accent2">
                    <a:lumMod val="50000"/>
                  </a:schemeClr>
                </a:solidFill>
                <a:latin typeface="BPG Banner Caps" pitchFamily="18" charset="0"/>
                <a:cs typeface="Arial" panose="020B0604020202020204" pitchFamily="34" charset="0"/>
              </a:rPr>
              <a:t>უცხოენის </a:t>
            </a:r>
            <a:r>
              <a:rPr lang="ka-GE" sz="1400" b="1" dirty="0">
                <a:solidFill>
                  <a:schemeClr val="accent2">
                    <a:lumMod val="50000"/>
                  </a:schemeClr>
                </a:solidFill>
                <a:latin typeface="BPG Banner Caps" pitchFamily="18" charset="0"/>
                <a:cs typeface="Arial" panose="020B0604020202020204" pitchFamily="34" charset="0"/>
              </a:rPr>
              <a:t>შემსწავლელი ინტენსიური კურსები, როგორც ქვეყნის შიგნით ასევე საზღვარგარეთ;</a:t>
            </a:r>
          </a:p>
          <a:p>
            <a:pPr marL="1200150" lvl="2" indent="-285750">
              <a:lnSpc>
                <a:spcPct val="150000"/>
              </a:lnSpc>
              <a:buFont typeface="Wingdings" panose="05000000000000000000" pitchFamily="2" charset="2"/>
              <a:buChar char="ü"/>
            </a:pPr>
            <a:r>
              <a:rPr lang="ka-GE" sz="1400" b="1" dirty="0">
                <a:solidFill>
                  <a:schemeClr val="accent2">
                    <a:lumMod val="50000"/>
                  </a:schemeClr>
                </a:solidFill>
                <a:latin typeface="BPG Banner Caps" pitchFamily="18" charset="0"/>
                <a:cs typeface="Arial" panose="020B0604020202020204" pitchFamily="34" charset="0"/>
              </a:rPr>
              <a:t>ინსტრუქტორის მომზადების და დაგეგმვის კურსები;</a:t>
            </a:r>
          </a:p>
          <a:p>
            <a:pPr marL="1200150" lvl="2" indent="-285750">
              <a:lnSpc>
                <a:spcPct val="150000"/>
              </a:lnSpc>
              <a:buFont typeface="Wingdings" panose="05000000000000000000" pitchFamily="2" charset="2"/>
              <a:buChar char="ü"/>
            </a:pPr>
            <a:r>
              <a:rPr lang="ka-GE" sz="1400" b="1" dirty="0">
                <a:solidFill>
                  <a:schemeClr val="accent2">
                    <a:lumMod val="50000"/>
                  </a:schemeClr>
                </a:solidFill>
                <a:latin typeface="BPG Banner Caps" pitchFamily="18" charset="0"/>
                <a:cs typeface="Arial" panose="020B0604020202020204" pitchFamily="34" charset="0"/>
              </a:rPr>
              <a:t>სამეთაურო საშტაბო კურსები (ერთი ოფიცერი ამჟამად იმყოფება კურსზე);</a:t>
            </a:r>
          </a:p>
          <a:p>
            <a:pPr marL="1200150" lvl="2" indent="-285750">
              <a:lnSpc>
                <a:spcPct val="150000"/>
              </a:lnSpc>
              <a:buFont typeface="Wingdings" panose="05000000000000000000" pitchFamily="2" charset="2"/>
              <a:buChar char="ü"/>
            </a:pPr>
            <a:r>
              <a:rPr lang="ka-GE" sz="1400" b="1" dirty="0">
                <a:solidFill>
                  <a:schemeClr val="accent2">
                    <a:lumMod val="50000"/>
                  </a:schemeClr>
                </a:solidFill>
                <a:latin typeface="BPG Banner Caps" pitchFamily="18" charset="0"/>
                <a:cs typeface="Arial" panose="020B0604020202020204" pitchFamily="34" charset="0"/>
              </a:rPr>
              <a:t>საერთაშორისო  მანევრის კაპიტნის საკარიერო კურსი (ამჟამად გადის აღნიშნულ კურსს ერთი ოფიცერი</a:t>
            </a:r>
            <a:r>
              <a:rPr lang="ka-GE" sz="1400" b="1" dirty="0" smtClean="0">
                <a:solidFill>
                  <a:schemeClr val="accent2">
                    <a:lumMod val="50000"/>
                  </a:schemeClr>
                </a:solidFill>
                <a:latin typeface="BPG Banner Caps" pitchFamily="18" charset="0"/>
                <a:cs typeface="Arial" panose="020B0604020202020204" pitchFamily="34" charset="0"/>
              </a:rPr>
              <a:t>);</a:t>
            </a:r>
            <a:endParaRPr lang="ka-GE" sz="14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64584666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400110"/>
          </a:xfrm>
          <a:prstGeom prst="rect">
            <a:avLst/>
          </a:prstGeom>
          <a:noFill/>
        </p:spPr>
        <p:txBody>
          <a:bodyPr wrap="square" rtlCol="0">
            <a:spAutoFit/>
          </a:bodyPr>
          <a:lstStyle/>
          <a:p>
            <a:pPr algn="r"/>
            <a:r>
              <a:rPr lang="en-US" sz="2000" b="1" dirty="0" smtClean="0">
                <a:solidFill>
                  <a:schemeClr val="accent2">
                    <a:lumMod val="50000"/>
                  </a:schemeClr>
                </a:solidFill>
                <a:latin typeface="BPG Banner Caps" pitchFamily="18" charset="0"/>
              </a:rPr>
              <a:t>G-1 </a:t>
            </a:r>
            <a:r>
              <a:rPr lang="ka-GE" sz="20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000" b="1" dirty="0">
              <a:solidFill>
                <a:schemeClr val="accent2">
                  <a:lumMod val="50000"/>
                </a:schemeClr>
              </a:solidFill>
              <a:latin typeface="BPG Banner Caps" pitchFamily="18" charset="0"/>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527211" y="945151"/>
            <a:ext cx="7966125" cy="611757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lnSpc>
                <a:spcPct val="150000"/>
              </a:lnSpc>
              <a:buFont typeface="Wingdings"/>
              <a:buChar char=""/>
              <a:tabLst>
                <a:tab pos="457200" algn="l"/>
              </a:tabLst>
            </a:pPr>
            <a:r>
              <a:rPr lang="ka-GE" sz="2000" b="1" dirty="0" smtClean="0">
                <a:solidFill>
                  <a:schemeClr val="accent2">
                    <a:lumMod val="50000"/>
                  </a:schemeClr>
                </a:solidFill>
                <a:latin typeface="BPG Banner Caps" pitchFamily="18" charset="0"/>
                <a:cs typeface="Arial" panose="020B0604020202020204" pitchFamily="34" charset="0"/>
              </a:rPr>
              <a:t>2019 </a:t>
            </a:r>
            <a:r>
              <a:rPr lang="ka-GE" sz="2000" b="1" dirty="0">
                <a:solidFill>
                  <a:schemeClr val="accent2">
                    <a:lumMod val="50000"/>
                  </a:schemeClr>
                </a:solidFill>
                <a:latin typeface="BPG Banner Caps" pitchFamily="18" charset="0"/>
                <a:cs typeface="Arial" panose="020B0604020202020204" pitchFamily="34" charset="0"/>
              </a:rPr>
              <a:t>წელს 4 დეკემბრის მდგომარეობით აკადემიის საშტატო ნუსხაში ცვლილება განხორციელდა ექვსჯერ:</a:t>
            </a:r>
          </a:p>
          <a:p>
            <a:pPr algn="just">
              <a:lnSpc>
                <a:spcPct val="150000"/>
              </a:lnSpc>
              <a:spcAft>
                <a:spcPts val="0"/>
              </a:spcAft>
            </a:pPr>
            <a:r>
              <a:rPr lang="ka-GE" sz="2000" b="1" dirty="0" smtClean="0">
                <a:solidFill>
                  <a:schemeClr val="accent2">
                    <a:lumMod val="50000"/>
                  </a:schemeClr>
                </a:solidFill>
                <a:latin typeface="BPG Banner Caps" pitchFamily="18" charset="0"/>
                <a:cs typeface="Arial" panose="020B0604020202020204" pitchFamily="34" charset="0"/>
              </a:rPr>
              <a:t>       </a:t>
            </a:r>
            <a:r>
              <a:rPr lang="ka-GE" sz="2000" b="1" dirty="0">
                <a:solidFill>
                  <a:schemeClr val="accent2">
                    <a:lumMod val="50000"/>
                  </a:schemeClr>
                </a:solidFill>
                <a:latin typeface="BPG Banner Caps" pitchFamily="18" charset="0"/>
                <a:cs typeface="Arial" panose="020B0604020202020204" pitchFamily="34" charset="0"/>
              </a:rPr>
              <a:t>2019 წლის 5 თებერვალს;</a:t>
            </a:r>
            <a:endParaRPr lang="ru-RU" sz="2000" b="1" dirty="0">
              <a:solidFill>
                <a:schemeClr val="accent2">
                  <a:lumMod val="50000"/>
                </a:schemeClr>
              </a:solidFill>
              <a:latin typeface="BPG Banner Caps" pitchFamily="18" charset="0"/>
              <a:cs typeface="Arial" panose="020B0604020202020204" pitchFamily="34" charset="0"/>
            </a:endParaRPr>
          </a:p>
          <a:p>
            <a:pPr algn="just">
              <a:lnSpc>
                <a:spcPct val="150000"/>
              </a:lnSpc>
              <a:spcAft>
                <a:spcPts val="0"/>
              </a:spcAft>
            </a:pPr>
            <a:r>
              <a:rPr lang="ka-GE" sz="2000" b="1" dirty="0">
                <a:solidFill>
                  <a:schemeClr val="accent2">
                    <a:lumMod val="50000"/>
                  </a:schemeClr>
                </a:solidFill>
                <a:latin typeface="BPG Banner Caps" pitchFamily="18" charset="0"/>
                <a:cs typeface="Arial" panose="020B0604020202020204" pitchFamily="34" charset="0"/>
              </a:rPr>
              <a:t>       2019 წლის 1 აპრილს;</a:t>
            </a:r>
            <a:endParaRPr lang="ru-RU" sz="2000" b="1" dirty="0">
              <a:solidFill>
                <a:schemeClr val="accent2">
                  <a:lumMod val="50000"/>
                </a:schemeClr>
              </a:solidFill>
              <a:latin typeface="BPG Banner Caps" pitchFamily="18" charset="0"/>
              <a:cs typeface="Arial" panose="020B0604020202020204" pitchFamily="34" charset="0"/>
            </a:endParaRPr>
          </a:p>
          <a:p>
            <a:pPr algn="just">
              <a:lnSpc>
                <a:spcPct val="150000"/>
              </a:lnSpc>
              <a:spcAft>
                <a:spcPts val="0"/>
              </a:spcAft>
            </a:pPr>
            <a:r>
              <a:rPr lang="ka-GE" sz="2000" b="1" dirty="0">
                <a:solidFill>
                  <a:schemeClr val="accent2">
                    <a:lumMod val="50000"/>
                  </a:schemeClr>
                </a:solidFill>
                <a:latin typeface="BPG Banner Caps" pitchFamily="18" charset="0"/>
                <a:cs typeface="Arial" panose="020B0604020202020204" pitchFamily="34" charset="0"/>
              </a:rPr>
              <a:t>       2019 წლის 13 მაისს;</a:t>
            </a:r>
            <a:endParaRPr lang="ru-RU" sz="2000" b="1" dirty="0">
              <a:solidFill>
                <a:schemeClr val="accent2">
                  <a:lumMod val="50000"/>
                </a:schemeClr>
              </a:solidFill>
              <a:latin typeface="BPG Banner Caps" pitchFamily="18" charset="0"/>
              <a:cs typeface="Arial" panose="020B0604020202020204" pitchFamily="34" charset="0"/>
            </a:endParaRPr>
          </a:p>
          <a:p>
            <a:pPr algn="just">
              <a:lnSpc>
                <a:spcPct val="150000"/>
              </a:lnSpc>
              <a:spcAft>
                <a:spcPts val="0"/>
              </a:spcAft>
            </a:pPr>
            <a:r>
              <a:rPr lang="ka-GE" sz="2000" b="1" dirty="0">
                <a:solidFill>
                  <a:schemeClr val="accent2">
                    <a:lumMod val="50000"/>
                  </a:schemeClr>
                </a:solidFill>
                <a:latin typeface="BPG Banner Caps" pitchFamily="18" charset="0"/>
                <a:cs typeface="Arial" panose="020B0604020202020204" pitchFamily="34" charset="0"/>
              </a:rPr>
              <a:t>       2019 წლის 21 ივნისს;</a:t>
            </a:r>
            <a:endParaRPr lang="ru-RU" sz="2000" b="1" dirty="0">
              <a:solidFill>
                <a:schemeClr val="accent2">
                  <a:lumMod val="50000"/>
                </a:schemeClr>
              </a:solidFill>
              <a:latin typeface="BPG Banner Caps" pitchFamily="18" charset="0"/>
              <a:cs typeface="Arial" panose="020B0604020202020204" pitchFamily="34" charset="0"/>
            </a:endParaRPr>
          </a:p>
          <a:p>
            <a:pPr algn="just">
              <a:lnSpc>
                <a:spcPct val="150000"/>
              </a:lnSpc>
              <a:spcAft>
                <a:spcPts val="0"/>
              </a:spcAft>
            </a:pPr>
            <a:r>
              <a:rPr lang="ka-GE" sz="2000" b="1" dirty="0">
                <a:solidFill>
                  <a:schemeClr val="accent2">
                    <a:lumMod val="50000"/>
                  </a:schemeClr>
                </a:solidFill>
                <a:latin typeface="BPG Banner Caps" pitchFamily="18" charset="0"/>
                <a:cs typeface="Arial" panose="020B0604020202020204" pitchFamily="34" charset="0"/>
              </a:rPr>
              <a:t>       2019 წლის 17 ივლისს;</a:t>
            </a:r>
            <a:endParaRPr lang="ru-RU" sz="2000" b="1" dirty="0">
              <a:solidFill>
                <a:schemeClr val="accent2">
                  <a:lumMod val="50000"/>
                </a:schemeClr>
              </a:solidFill>
              <a:latin typeface="BPG Banner Caps" pitchFamily="18" charset="0"/>
              <a:cs typeface="Arial" panose="020B0604020202020204" pitchFamily="34" charset="0"/>
            </a:endParaRPr>
          </a:p>
          <a:p>
            <a:pPr algn="just">
              <a:lnSpc>
                <a:spcPct val="150000"/>
              </a:lnSpc>
              <a:spcAft>
                <a:spcPts val="0"/>
              </a:spcAft>
            </a:pPr>
            <a:r>
              <a:rPr lang="ka-GE" sz="2000" b="1" dirty="0">
                <a:solidFill>
                  <a:schemeClr val="accent2">
                    <a:lumMod val="50000"/>
                  </a:schemeClr>
                </a:solidFill>
                <a:latin typeface="BPG Banner Caps" pitchFamily="18" charset="0"/>
                <a:cs typeface="Arial" panose="020B0604020202020204" pitchFamily="34" charset="0"/>
              </a:rPr>
              <a:t>       2019 წლის 29 ოქტომბერს.</a:t>
            </a:r>
          </a:p>
          <a:p>
            <a:pPr lvl="0" algn="just">
              <a:lnSpc>
                <a:spcPct val="150000"/>
              </a:lnSpc>
              <a:buFont typeface="Wingdings"/>
              <a:buChar char=""/>
              <a:tabLst>
                <a:tab pos="457200" algn="l"/>
              </a:tabLst>
            </a:pPr>
            <a:r>
              <a:rPr lang="ka-GE" sz="2000" b="1" dirty="0">
                <a:solidFill>
                  <a:schemeClr val="accent2">
                    <a:lumMod val="50000"/>
                  </a:schemeClr>
                </a:solidFill>
                <a:latin typeface="BPG Banner Caps" pitchFamily="18" charset="0"/>
                <a:cs typeface="Arial" panose="020B0604020202020204" pitchFamily="34" charset="0"/>
              </a:rPr>
              <a:t>საქართველოს თავდაცვის ძალების შეფასების სისტემის შესაბამისად მოხდა ეროვნული თავდაცვის აკადემიის სამხედრო მოსამსახურეების წლიური შეფასება მაისი/ ივნისი თვე 119 ს/მ და სპეციალური შეფასება  ნოემბრის თვე 11 ს/მ;</a:t>
            </a:r>
          </a:p>
          <a:p>
            <a:pPr marL="285750" lvl="0" indent="-285750" algn="just">
              <a:spcBef>
                <a:spcPts val="0"/>
              </a:spcBef>
              <a:buFont typeface="Wingdings" pitchFamily="2" charset="2"/>
              <a:buChar char="q"/>
            </a:pPr>
            <a:endParaRPr lang="ka-GE"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6819297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400110"/>
          </a:xfrm>
          <a:prstGeom prst="rect">
            <a:avLst/>
          </a:prstGeom>
          <a:noFill/>
        </p:spPr>
        <p:txBody>
          <a:bodyPr wrap="square" rtlCol="0">
            <a:spAutoFit/>
          </a:bodyPr>
          <a:lstStyle/>
          <a:p>
            <a:pPr algn="r"/>
            <a:r>
              <a:rPr lang="en-US" sz="2000" b="1" dirty="0" smtClean="0">
                <a:solidFill>
                  <a:schemeClr val="accent2">
                    <a:lumMod val="50000"/>
                  </a:schemeClr>
                </a:solidFill>
                <a:latin typeface="BPG Banner Caps" pitchFamily="18" charset="0"/>
              </a:rPr>
              <a:t>G-1 </a:t>
            </a:r>
            <a:r>
              <a:rPr lang="ka-GE" sz="20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000" b="1" dirty="0">
              <a:solidFill>
                <a:schemeClr val="accent2">
                  <a:lumMod val="50000"/>
                </a:schemeClr>
              </a:solidFill>
              <a:latin typeface="BPG Banner Caps" pitchFamily="18" charset="0"/>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216290" y="945151"/>
            <a:ext cx="8927710" cy="611757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lnSpc>
                <a:spcPct val="150000"/>
              </a:lnSpc>
              <a:buFont typeface="Wingdings"/>
              <a:buChar char=""/>
              <a:tabLst>
                <a:tab pos="457200" algn="l"/>
              </a:tabLst>
            </a:pPr>
            <a:r>
              <a:rPr lang="ka-GE" sz="1800" b="1" dirty="0" smtClean="0">
                <a:solidFill>
                  <a:schemeClr val="accent2">
                    <a:lumMod val="50000"/>
                  </a:schemeClr>
                </a:solidFill>
                <a:latin typeface="BPG Banner Caps" pitchFamily="18" charset="0"/>
                <a:cs typeface="Arial" panose="020B0604020202020204" pitchFamily="34" charset="0"/>
              </a:rPr>
              <a:t>განხორციელდა </a:t>
            </a:r>
            <a:r>
              <a:rPr lang="ka-GE" sz="1800" b="1" dirty="0">
                <a:solidFill>
                  <a:schemeClr val="accent2">
                    <a:lumMod val="50000"/>
                  </a:schemeClr>
                </a:solidFill>
                <a:latin typeface="BPG Banner Caps" pitchFamily="18" charset="0"/>
                <a:cs typeface="Arial" panose="020B0604020202020204" pitchFamily="34" charset="0"/>
              </a:rPr>
              <a:t>თავდაცვის ძალების შენარჩუნების პროგრამით გათვალისწინებული ღონისძიები 2019 წლის 1 ივნისიდან 2020 წლის 1 ივნისამდე გამოიკითხა 22 ს/მ 2019 წლის 1 დეკემბრიდან 2020 წლის 1 ივნისამდე და 2020 წლის 1 ივნისიდან 2020 წლის 1 დეკემბრამდე გამოიკითხა 25 ს/მ </a:t>
            </a:r>
            <a:r>
              <a:rPr lang="en-US" sz="1800" b="1" dirty="0">
                <a:solidFill>
                  <a:schemeClr val="accent2">
                    <a:lumMod val="50000"/>
                  </a:schemeClr>
                </a:solidFill>
                <a:latin typeface="BPG Banner Caps" pitchFamily="18" charset="0"/>
                <a:cs typeface="Arial" panose="020B0604020202020204" pitchFamily="34" charset="0"/>
              </a:rPr>
              <a:t>;</a:t>
            </a:r>
          </a:p>
          <a:p>
            <a:pPr marL="285750" lvl="0" indent="-285750" algn="just">
              <a:lnSpc>
                <a:spcPct val="150000"/>
              </a:lnSpc>
              <a:buFont typeface="Wingdings" pitchFamily="2" charset="2"/>
              <a:buChar char="Ø"/>
            </a:pPr>
            <a:r>
              <a:rPr lang="ka-GE" sz="1800" b="1" dirty="0">
                <a:solidFill>
                  <a:schemeClr val="accent2">
                    <a:lumMod val="50000"/>
                  </a:schemeClr>
                </a:solidFill>
                <a:latin typeface="BPG Banner Caps" pitchFamily="18" charset="0"/>
                <a:cs typeface="Arial" panose="020B0604020202020204" pitchFamily="34" charset="0"/>
              </a:rPr>
              <a:t>შემუშავდა თანამდებობრივი გადაადგილების, უწყებრივი მედლებზე წარდგენის, ზღვრული ასაკით </a:t>
            </a:r>
            <a:r>
              <a:rPr lang="ka-GE" sz="1800" b="1" dirty="0" smtClean="0">
                <a:solidFill>
                  <a:schemeClr val="accent2">
                    <a:lumMod val="50000"/>
                  </a:schemeClr>
                </a:solidFill>
                <a:latin typeface="BPG Banner Caps" pitchFamily="18" charset="0"/>
                <a:cs typeface="Arial" panose="020B0604020202020204" pitchFamily="34" charset="0"/>
              </a:rPr>
              <a:t>დათხოვნის/ გაგრძელების</a:t>
            </a:r>
            <a:r>
              <a:rPr lang="ka-GE" sz="1800" b="1" dirty="0">
                <a:solidFill>
                  <a:schemeClr val="accent2">
                    <a:lumMod val="50000"/>
                  </a:schemeClr>
                </a:solidFill>
                <a:latin typeface="BPG Banner Caps" pitchFamily="18" charset="0"/>
                <a:cs typeface="Arial" panose="020B0604020202020204" pitchFamily="34" charset="0"/>
              </a:rPr>
              <a:t>, კონტრაქტის გაგრძელების და წოდებრივი დაწინაურების წერილები;</a:t>
            </a:r>
            <a:endParaRPr lang="ru-RU" sz="1800" b="1" dirty="0">
              <a:solidFill>
                <a:schemeClr val="accent2">
                  <a:lumMod val="50000"/>
                </a:schemeClr>
              </a:solidFill>
              <a:latin typeface="BPG Banner Caps" pitchFamily="18" charset="0"/>
              <a:cs typeface="Arial" panose="020B0604020202020204" pitchFamily="34" charset="0"/>
            </a:endParaRPr>
          </a:p>
          <a:p>
            <a:pPr marL="285750" lvl="0" indent="-285750" algn="just">
              <a:lnSpc>
                <a:spcPct val="150000"/>
              </a:lnSpc>
              <a:buFont typeface="Wingdings" pitchFamily="2" charset="2"/>
              <a:buChar char="Ø"/>
            </a:pPr>
            <a:r>
              <a:rPr lang="ru-RU" sz="1800" b="1" dirty="0">
                <a:solidFill>
                  <a:schemeClr val="accent2">
                    <a:lumMod val="50000"/>
                  </a:schemeClr>
                </a:solidFill>
                <a:latin typeface="BPG Banner Caps" pitchFamily="18" charset="0"/>
                <a:cs typeface="Arial" panose="020B0604020202020204" pitchFamily="34" charset="0"/>
              </a:rPr>
              <a:t> </a:t>
            </a:r>
            <a:r>
              <a:rPr lang="ka-GE" sz="1800" b="1" dirty="0">
                <a:solidFill>
                  <a:schemeClr val="accent2">
                    <a:lumMod val="50000"/>
                  </a:schemeClr>
                </a:solidFill>
                <a:latin typeface="BPG Banner Caps" pitchFamily="18" charset="0"/>
                <a:cs typeface="Arial" panose="020B0604020202020204" pitchFamily="34" charset="0"/>
              </a:rPr>
              <a:t>დაინიშნა  29  სამხედრო მოსამსახურე.</a:t>
            </a:r>
            <a:endParaRPr lang="ru-RU" sz="1800" b="1" dirty="0">
              <a:solidFill>
                <a:schemeClr val="accent2">
                  <a:lumMod val="50000"/>
                </a:schemeClr>
              </a:solidFill>
              <a:latin typeface="BPG Banner Caps" pitchFamily="18" charset="0"/>
              <a:cs typeface="Arial" panose="020B0604020202020204" pitchFamily="34" charset="0"/>
            </a:endParaRPr>
          </a:p>
          <a:p>
            <a:pPr marL="285750" lvl="0" indent="-285750" algn="just">
              <a:lnSpc>
                <a:spcPct val="150000"/>
              </a:lnSpc>
              <a:buFont typeface="Wingdings" pitchFamily="2" charset="2"/>
              <a:buChar char="Ø"/>
            </a:pPr>
            <a:r>
              <a:rPr lang="ru-RU" sz="1800" b="1" dirty="0">
                <a:solidFill>
                  <a:schemeClr val="accent2">
                    <a:lumMod val="50000"/>
                  </a:schemeClr>
                </a:solidFill>
                <a:latin typeface="BPG Banner Caps" pitchFamily="18" charset="0"/>
                <a:cs typeface="Arial" panose="020B0604020202020204" pitchFamily="34" charset="0"/>
              </a:rPr>
              <a:t> </a:t>
            </a:r>
            <a:r>
              <a:rPr lang="ka-GE" sz="1800" b="1" dirty="0" smtClean="0">
                <a:solidFill>
                  <a:schemeClr val="accent2">
                    <a:lumMod val="50000"/>
                  </a:schemeClr>
                </a:solidFill>
                <a:latin typeface="BPG Banner Caps" pitchFamily="18" charset="0"/>
                <a:cs typeface="Arial" panose="020B0604020202020204" pitchFamily="34" charset="0"/>
              </a:rPr>
              <a:t>გათავისუფლდა/გადაინიშნა </a:t>
            </a:r>
            <a:r>
              <a:rPr lang="ka-GE" sz="1800" b="1" dirty="0">
                <a:solidFill>
                  <a:schemeClr val="accent2">
                    <a:lumMod val="50000"/>
                  </a:schemeClr>
                </a:solidFill>
                <a:latin typeface="BPG Banner Caps" pitchFamily="18" charset="0"/>
                <a:cs typeface="Arial" panose="020B0604020202020204" pitchFamily="34" charset="0"/>
              </a:rPr>
              <a:t>25 პირი (მათ შორის ორი სამხედრო მოსამსახურე განთავისუფლდა ზღვრული ასაკის გამო);</a:t>
            </a:r>
            <a:endParaRPr lang="ru-RU" sz="1800" b="1" dirty="0">
              <a:solidFill>
                <a:schemeClr val="accent2">
                  <a:lumMod val="50000"/>
                </a:schemeClr>
              </a:solidFill>
              <a:latin typeface="BPG Banner Caps" pitchFamily="18" charset="0"/>
              <a:cs typeface="Arial" panose="020B0604020202020204" pitchFamily="34" charset="0"/>
            </a:endParaRPr>
          </a:p>
          <a:p>
            <a:pPr marL="285750" lvl="0" indent="-285750" algn="just">
              <a:lnSpc>
                <a:spcPct val="150000"/>
              </a:lnSpc>
              <a:buFont typeface="Wingdings" pitchFamily="2" charset="2"/>
              <a:buChar char="Ø"/>
            </a:pPr>
            <a:r>
              <a:rPr lang="ka-GE" sz="1800" b="1" dirty="0">
                <a:solidFill>
                  <a:schemeClr val="accent2">
                    <a:lumMod val="50000"/>
                  </a:schemeClr>
                </a:solidFill>
                <a:latin typeface="BPG Banner Caps" pitchFamily="18" charset="0"/>
                <a:cs typeface="Arial" panose="020B0604020202020204" pitchFamily="34" charset="0"/>
              </a:rPr>
              <a:t>დაინიშნა 33 სამოქალაქო პირი ;</a:t>
            </a:r>
            <a:endParaRPr lang="ru-RU" sz="1800" b="1" dirty="0">
              <a:solidFill>
                <a:schemeClr val="accent2">
                  <a:lumMod val="50000"/>
                </a:schemeClr>
              </a:solidFill>
              <a:latin typeface="BPG Banner Caps" pitchFamily="18" charset="0"/>
              <a:cs typeface="Arial" panose="020B0604020202020204" pitchFamily="34" charset="0"/>
            </a:endParaRPr>
          </a:p>
          <a:p>
            <a:pPr marL="285750" lvl="0" indent="-285750" algn="just">
              <a:lnSpc>
                <a:spcPct val="150000"/>
              </a:lnSpc>
              <a:buFont typeface="Wingdings" pitchFamily="2" charset="2"/>
              <a:buChar char="Ø"/>
            </a:pPr>
            <a:r>
              <a:rPr lang="ka-GE" sz="1800" b="1" dirty="0">
                <a:solidFill>
                  <a:schemeClr val="accent2">
                    <a:lumMod val="50000"/>
                  </a:schemeClr>
                </a:solidFill>
                <a:latin typeface="BPG Banner Caps" pitchFamily="18" charset="0"/>
                <a:cs typeface="Arial" panose="020B0604020202020204" pitchFamily="34" charset="0"/>
              </a:rPr>
              <a:t>გათავისუფლდა 21 სამოქალაქო პირი;</a:t>
            </a:r>
            <a:endParaRPr lang="ru-RU" sz="1800" b="1" dirty="0">
              <a:solidFill>
                <a:schemeClr val="accent2">
                  <a:lumMod val="50000"/>
                </a:schemeClr>
              </a:solidFill>
              <a:latin typeface="BPG Banner Caps" pitchFamily="18" charset="0"/>
              <a:cs typeface="Arial" panose="020B0604020202020204" pitchFamily="34" charset="0"/>
            </a:endParaRPr>
          </a:p>
          <a:p>
            <a:pPr marL="285750" lvl="0" indent="-285750" algn="just">
              <a:lnSpc>
                <a:spcPct val="150000"/>
              </a:lnSpc>
              <a:buFont typeface="Wingdings" pitchFamily="2" charset="2"/>
              <a:buChar char="Ø"/>
            </a:pPr>
            <a:r>
              <a:rPr lang="ka-GE" sz="1800" b="1" dirty="0">
                <a:solidFill>
                  <a:schemeClr val="accent2">
                    <a:lumMod val="50000"/>
                  </a:schemeClr>
                </a:solidFill>
                <a:latin typeface="BPG Banner Caps" pitchFamily="18" charset="0"/>
                <a:cs typeface="Arial" panose="020B0604020202020204" pitchFamily="34" charset="0"/>
              </a:rPr>
              <a:t>შრომითი ხელშეკრულება გაუფორმდა  72  სამოქალაქო პირს;</a:t>
            </a:r>
            <a:endParaRPr lang="ru-RU" sz="1800" b="1" dirty="0">
              <a:solidFill>
                <a:schemeClr val="accent2">
                  <a:lumMod val="50000"/>
                </a:schemeClr>
              </a:solidFill>
              <a:latin typeface="BPG Banner Caps" pitchFamily="18" charset="0"/>
              <a:cs typeface="Arial" panose="020B0604020202020204" pitchFamily="34" charset="0"/>
            </a:endParaRPr>
          </a:p>
          <a:p>
            <a:pPr marL="285750" lvl="0" indent="-285750" algn="just">
              <a:spcBef>
                <a:spcPts val="0"/>
              </a:spcBef>
              <a:buFont typeface="Wingdings" pitchFamily="2" charset="2"/>
              <a:buChar char="q"/>
            </a:pPr>
            <a:endParaRPr lang="ka-GE"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405068156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400110"/>
          </a:xfrm>
          <a:prstGeom prst="rect">
            <a:avLst/>
          </a:prstGeom>
          <a:noFill/>
        </p:spPr>
        <p:txBody>
          <a:bodyPr wrap="square" rtlCol="0">
            <a:spAutoFit/>
          </a:bodyPr>
          <a:lstStyle/>
          <a:p>
            <a:pPr algn="r"/>
            <a:r>
              <a:rPr lang="en-US" sz="2000" b="1" dirty="0" smtClean="0">
                <a:solidFill>
                  <a:schemeClr val="accent2">
                    <a:lumMod val="50000"/>
                  </a:schemeClr>
                </a:solidFill>
                <a:latin typeface="BPG Banner Caps" pitchFamily="18" charset="0"/>
              </a:rPr>
              <a:t>G-1 </a:t>
            </a:r>
            <a:r>
              <a:rPr lang="ka-GE" sz="20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000" b="1" dirty="0">
              <a:solidFill>
                <a:schemeClr val="accent2">
                  <a:lumMod val="50000"/>
                </a:schemeClr>
              </a:solidFill>
              <a:latin typeface="BPG Banner Caps" pitchFamily="18" charset="0"/>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216290" y="945151"/>
            <a:ext cx="8927710" cy="611757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lnSpc>
                <a:spcPct val="150000"/>
              </a:lnSpc>
              <a:buFont typeface="Wingdings" pitchFamily="2" charset="2"/>
              <a:buChar char="Ø"/>
            </a:pPr>
            <a:r>
              <a:rPr lang="ka-GE" sz="1800" b="1" dirty="0" smtClean="0">
                <a:solidFill>
                  <a:schemeClr val="accent2">
                    <a:lumMod val="50000"/>
                  </a:schemeClr>
                </a:solidFill>
                <a:latin typeface="BPG Banner Caps" pitchFamily="18" charset="0"/>
                <a:cs typeface="Arial" panose="020B0604020202020204" pitchFamily="34" charset="0"/>
              </a:rPr>
              <a:t>უწყებრივი </a:t>
            </a:r>
            <a:r>
              <a:rPr lang="ka-GE" sz="1800" b="1" dirty="0">
                <a:solidFill>
                  <a:schemeClr val="accent2">
                    <a:lumMod val="50000"/>
                  </a:schemeClr>
                </a:solidFill>
                <a:latin typeface="BPG Banner Caps" pitchFamily="18" charset="0"/>
                <a:cs typeface="Arial" panose="020B0604020202020204" pitchFamily="34" charset="0"/>
              </a:rPr>
              <a:t>მედლებზე დასაჯილდოვებლად  წარდგენილ იქნა 64 სამხედრო მოსახმსახურე; აქედან  უმწიკვლო სამსახურისთვის 48, სხვადასხვა მედალზე კი 16 სამხედრო მოსამსახურე.</a:t>
            </a:r>
            <a:endParaRPr lang="ru-RU" sz="1800" b="1" dirty="0">
              <a:solidFill>
                <a:schemeClr val="accent2">
                  <a:lumMod val="50000"/>
                </a:schemeClr>
              </a:solidFill>
              <a:latin typeface="BPG Banner Caps" pitchFamily="18" charset="0"/>
              <a:cs typeface="Arial" panose="020B0604020202020204" pitchFamily="34" charset="0"/>
            </a:endParaRPr>
          </a:p>
          <a:p>
            <a:pPr lvl="0" algn="just">
              <a:lnSpc>
                <a:spcPct val="150000"/>
              </a:lnSpc>
              <a:buFont typeface="Wingdings" pitchFamily="2" charset="2"/>
              <a:buChar char="Ø"/>
            </a:pPr>
            <a:r>
              <a:rPr lang="ka-GE" sz="1800" b="1" dirty="0">
                <a:solidFill>
                  <a:schemeClr val="accent2">
                    <a:lumMod val="50000"/>
                  </a:schemeClr>
                </a:solidFill>
                <a:latin typeface="BPG Banner Caps" pitchFamily="18" charset="0"/>
                <a:cs typeface="Arial" panose="020B0604020202020204" pitchFamily="34" charset="0"/>
              </a:rPr>
              <a:t>დაკომპლექტდა ახლად გადმონიშნული/დანიშნული სამხედრო მოსამსახურეთა და სამოქალაქო პერსონალის პირადი საქმეები;</a:t>
            </a:r>
            <a:endParaRPr lang="ru-RU" sz="1800" b="1" dirty="0">
              <a:solidFill>
                <a:schemeClr val="accent2">
                  <a:lumMod val="50000"/>
                </a:schemeClr>
              </a:solidFill>
              <a:latin typeface="BPG Banner Caps" pitchFamily="18" charset="0"/>
              <a:cs typeface="Arial" panose="020B0604020202020204" pitchFamily="34" charset="0"/>
            </a:endParaRPr>
          </a:p>
          <a:p>
            <a:pPr lvl="0" algn="just">
              <a:lnSpc>
                <a:spcPct val="150000"/>
              </a:lnSpc>
              <a:buFont typeface="Wingdings" pitchFamily="2" charset="2"/>
              <a:buChar char="Ø"/>
            </a:pPr>
            <a:r>
              <a:rPr lang="ka-GE" sz="1800" b="1" dirty="0">
                <a:solidFill>
                  <a:schemeClr val="accent2">
                    <a:lumMod val="50000"/>
                  </a:schemeClr>
                </a:solidFill>
                <a:latin typeface="BPG Banner Caps" pitchFamily="18" charset="0"/>
                <a:cs typeface="Arial" panose="020B0604020202020204" pitchFamily="34" charset="0"/>
              </a:rPr>
              <a:t>აკადემიის ავტორიზაცია/აკრედიტაციისთვის შეიქმნა აკადემიური პერსონალის, მასწავლებლების და შრომითი ხელშეკრულებით მოწვეული სპეციალისტების ელექტრონული პირადი საქმეები;</a:t>
            </a:r>
            <a:endParaRPr lang="ru-RU" sz="1800" b="1" dirty="0">
              <a:solidFill>
                <a:schemeClr val="accent2">
                  <a:lumMod val="50000"/>
                </a:schemeClr>
              </a:solidFill>
              <a:latin typeface="BPG Banner Caps" pitchFamily="18" charset="0"/>
              <a:cs typeface="Arial" panose="020B0604020202020204" pitchFamily="34" charset="0"/>
            </a:endParaRPr>
          </a:p>
          <a:p>
            <a:pPr lvl="0" algn="just">
              <a:lnSpc>
                <a:spcPct val="150000"/>
              </a:lnSpc>
              <a:buFont typeface="Wingdings" pitchFamily="2" charset="2"/>
              <a:buChar char="Ø"/>
            </a:pPr>
            <a:r>
              <a:rPr lang="ka-GE" sz="1800" b="1" dirty="0">
                <a:solidFill>
                  <a:schemeClr val="accent2">
                    <a:lumMod val="50000"/>
                  </a:schemeClr>
                </a:solidFill>
                <a:latin typeface="BPG Banner Caps" pitchFamily="18" charset="0"/>
                <a:cs typeface="Arial" panose="020B0604020202020204" pitchFamily="34" charset="0"/>
              </a:rPr>
              <a:t>პროფესიული განვითარების კურსებზე საქართველოში გაიგზავნა  92  მოსამსახურე</a:t>
            </a:r>
            <a:r>
              <a:rPr lang="en-US" sz="1800" b="1" dirty="0">
                <a:solidFill>
                  <a:schemeClr val="accent2">
                    <a:lumMod val="50000"/>
                  </a:schemeClr>
                </a:solidFill>
                <a:latin typeface="BPG Banner Caps" pitchFamily="18" charset="0"/>
                <a:cs typeface="Arial" panose="020B0604020202020204" pitchFamily="34" charset="0"/>
              </a:rPr>
              <a:t>; </a:t>
            </a:r>
            <a:r>
              <a:rPr lang="ka-GE" sz="1800" b="1" dirty="0">
                <a:solidFill>
                  <a:schemeClr val="accent2">
                    <a:lumMod val="50000"/>
                  </a:schemeClr>
                </a:solidFill>
                <a:latin typeface="BPG Banner Caps" pitchFamily="18" charset="0"/>
                <a:cs typeface="Arial" panose="020B0604020202020204" pitchFamily="34" charset="0"/>
              </a:rPr>
              <a:t>ხოლო ქვეყნის გარეთ 52 მოსამსახურე.</a:t>
            </a:r>
            <a:endParaRPr lang="ru-RU" sz="1800" b="1" dirty="0">
              <a:solidFill>
                <a:schemeClr val="accent2">
                  <a:lumMod val="50000"/>
                </a:schemeClr>
              </a:solidFill>
              <a:latin typeface="BPG Banner Caps" pitchFamily="18" charset="0"/>
              <a:cs typeface="Arial" panose="020B0604020202020204" pitchFamily="34" charset="0"/>
            </a:endParaRPr>
          </a:p>
          <a:p>
            <a:pPr lvl="0" algn="just">
              <a:lnSpc>
                <a:spcPct val="150000"/>
              </a:lnSpc>
              <a:buFont typeface="Wingdings" pitchFamily="2" charset="2"/>
              <a:buChar char="Ø"/>
            </a:pPr>
            <a:r>
              <a:rPr lang="ka-GE" sz="1800" b="1" dirty="0">
                <a:solidFill>
                  <a:schemeClr val="accent2">
                    <a:lumMod val="50000"/>
                  </a:schemeClr>
                </a:solidFill>
                <a:latin typeface="BPG Banner Caps" pitchFamily="18" charset="0"/>
                <a:cs typeface="Arial" panose="020B0604020202020204" pitchFamily="34" charset="0"/>
              </a:rPr>
              <a:t>მიღებულ იქნა  თავდაცვის სამინისტროს სტრუქტურებში დასაქმებულ თანამშრომელთა შვილების საბუთები აკადემიაში გახსნილ სპორტულ წრეებზე 349 ბავშვი;</a:t>
            </a:r>
            <a:endParaRPr lang="ru-RU" sz="1800" b="1" dirty="0">
              <a:solidFill>
                <a:schemeClr val="accent2">
                  <a:lumMod val="50000"/>
                </a:schemeClr>
              </a:solidFill>
              <a:latin typeface="BPG Banner Caps" pitchFamily="18" charset="0"/>
              <a:cs typeface="Arial" panose="020B0604020202020204" pitchFamily="34" charset="0"/>
            </a:endParaRPr>
          </a:p>
          <a:p>
            <a:pPr lvl="0" algn="just">
              <a:lnSpc>
                <a:spcPct val="150000"/>
              </a:lnSpc>
              <a:buFont typeface="Wingdings"/>
              <a:buChar char=""/>
              <a:tabLst>
                <a:tab pos="457200" algn="l"/>
              </a:tabLst>
            </a:pPr>
            <a:endParaRPr lang="ka-GE"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225126538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400110"/>
          </a:xfrm>
          <a:prstGeom prst="rect">
            <a:avLst/>
          </a:prstGeom>
          <a:noFill/>
        </p:spPr>
        <p:txBody>
          <a:bodyPr wrap="square" rtlCol="0">
            <a:spAutoFit/>
          </a:bodyPr>
          <a:lstStyle/>
          <a:p>
            <a:pPr algn="r"/>
            <a:r>
              <a:rPr lang="en-US" sz="2000" b="1" dirty="0" smtClean="0">
                <a:solidFill>
                  <a:schemeClr val="accent2">
                    <a:lumMod val="50000"/>
                  </a:schemeClr>
                </a:solidFill>
                <a:latin typeface="BPG Banner Caps" pitchFamily="18" charset="0"/>
              </a:rPr>
              <a:t>G-1 </a:t>
            </a:r>
            <a:r>
              <a:rPr lang="ka-GE" sz="20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000" b="1" dirty="0">
              <a:solidFill>
                <a:schemeClr val="accent2">
                  <a:lumMod val="50000"/>
                </a:schemeClr>
              </a:solidFill>
              <a:latin typeface="BPG Banner Caps" pitchFamily="18" charset="0"/>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216290" y="953788"/>
            <a:ext cx="8927710" cy="611757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Ø"/>
            </a:pPr>
            <a:r>
              <a:rPr lang="ka-GE" sz="1600" b="1" dirty="0" smtClean="0">
                <a:solidFill>
                  <a:schemeClr val="accent2">
                    <a:lumMod val="50000"/>
                  </a:schemeClr>
                </a:solidFill>
                <a:latin typeface="BPG Banner Caps" pitchFamily="18" charset="0"/>
                <a:cs typeface="Arial" panose="020B0604020202020204" pitchFamily="34" charset="0"/>
              </a:rPr>
              <a:t>აკადემიის </a:t>
            </a:r>
            <a:r>
              <a:rPr lang="ka-GE" sz="1600" b="1" dirty="0">
                <a:solidFill>
                  <a:schemeClr val="accent2">
                    <a:lumMod val="50000"/>
                  </a:schemeClr>
                </a:solidFill>
                <a:latin typeface="BPG Banner Caps" pitchFamily="18" charset="0"/>
                <a:cs typeface="Arial" panose="020B0604020202020204" pitchFamily="34" charset="0"/>
              </a:rPr>
              <a:t>სასწავლო პროცესის შეუფერხებლად წარმართვის მიზნით გამოცხადდა საჯარო კონკურსები</a:t>
            </a:r>
            <a:r>
              <a:rPr lang="en-US" sz="1600" b="1" dirty="0">
                <a:solidFill>
                  <a:schemeClr val="accent2">
                    <a:lumMod val="50000"/>
                  </a:schemeClr>
                </a:solidFill>
                <a:latin typeface="BPG Banner Caps" pitchFamily="18" charset="0"/>
                <a:cs typeface="Arial" panose="020B0604020202020204" pitchFamily="34" charset="0"/>
              </a:rPr>
              <a:t>:</a:t>
            </a:r>
          </a:p>
          <a:p>
            <a:pPr marL="0" indent="0">
              <a:buNone/>
            </a:pPr>
            <a:r>
              <a:rPr lang="en-US" sz="1600" b="1" dirty="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სამეთაურო-საშტაბო კოლეჯი</a:t>
            </a:r>
            <a:endParaRPr lang="ru-RU" sz="1600" b="1" dirty="0">
              <a:solidFill>
                <a:schemeClr val="accent2">
                  <a:lumMod val="50000"/>
                </a:schemeClr>
              </a:solidFill>
              <a:latin typeface="BPG Banner Caps" pitchFamily="18" charset="0"/>
              <a:cs typeface="Arial" panose="020B0604020202020204" pitchFamily="34" charset="0"/>
            </a:endParaRPr>
          </a:p>
          <a:p>
            <a:pPr lvl="0" algn="just">
              <a:lnSpc>
                <a:spcPct val="150000"/>
              </a:lnSpc>
              <a:buFont typeface="Wingdings" pitchFamily="2" charset="2"/>
              <a:buChar char="§"/>
            </a:pPr>
            <a:r>
              <a:rPr lang="ka-GE" sz="1600" b="1" dirty="0">
                <a:solidFill>
                  <a:schemeClr val="accent2">
                    <a:lumMod val="50000"/>
                  </a:schemeClr>
                </a:solidFill>
                <a:latin typeface="BPG Banner Caps" pitchFamily="18" charset="0"/>
                <a:cs typeface="Arial" panose="020B0604020202020204" pitchFamily="34" charset="0"/>
              </a:rPr>
              <a:t>უსაფრთხოების კვლევების მიმართულების ხელმძღვანელის (პროფესორი) და მიმართულების ასოცირებული პროფესორის აკადემიურ თანამდებობაზე (2 საშტატო ერთეული);</a:t>
            </a:r>
            <a:endParaRPr lang="ru-RU" sz="1600" b="1" dirty="0">
              <a:solidFill>
                <a:schemeClr val="accent2">
                  <a:lumMod val="50000"/>
                </a:schemeClr>
              </a:solidFill>
              <a:latin typeface="BPG Banner Caps" pitchFamily="18" charset="0"/>
              <a:cs typeface="Arial" panose="020B0604020202020204" pitchFamily="34" charset="0"/>
            </a:endParaRPr>
          </a:p>
          <a:p>
            <a:pPr lvl="0" algn="just">
              <a:lnSpc>
                <a:spcPct val="150000"/>
              </a:lnSpc>
              <a:buFont typeface="Wingdings" pitchFamily="2" charset="2"/>
              <a:buChar char="§"/>
            </a:pPr>
            <a:r>
              <a:rPr lang="en-US" sz="1600" b="1" dirty="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თავდაცვის ანალიზის მიმართულების ასისტენტ-პროფესორის აკადემიურ თანამდებობაზე (1 საშტატო ერთეული);</a:t>
            </a:r>
            <a:endParaRPr lang="ru-RU" sz="1600" b="1" dirty="0">
              <a:solidFill>
                <a:schemeClr val="accent2">
                  <a:lumMod val="50000"/>
                </a:schemeClr>
              </a:solidFill>
              <a:latin typeface="BPG Banner Caps" pitchFamily="18" charset="0"/>
              <a:cs typeface="Arial" panose="020B0604020202020204" pitchFamily="34" charset="0"/>
            </a:endParaRPr>
          </a:p>
          <a:p>
            <a:pPr lvl="0" algn="just">
              <a:lnSpc>
                <a:spcPct val="150000"/>
              </a:lnSpc>
              <a:buFont typeface="Wingdings" pitchFamily="2" charset="2"/>
              <a:buChar char="§"/>
            </a:pPr>
            <a:r>
              <a:rPr lang="ka-GE" sz="1600" b="1" dirty="0">
                <a:solidFill>
                  <a:schemeClr val="accent2">
                    <a:lumMod val="50000"/>
                  </a:schemeClr>
                </a:solidFill>
                <a:latin typeface="BPG Banner Caps" pitchFamily="18" charset="0"/>
                <a:cs typeface="Arial" panose="020B0604020202020204" pitchFamily="34" charset="0"/>
              </a:rPr>
              <a:t>თავდაცვის ანალიზის მიმართულების ასოცირებული პროფესორის აკადემიურ თანამდებობაზე (1 საშტატო ერთეული);</a:t>
            </a:r>
            <a:endParaRPr lang="en-US" sz="1600" b="1" dirty="0">
              <a:solidFill>
                <a:schemeClr val="accent2">
                  <a:lumMod val="50000"/>
                </a:schemeClr>
              </a:solidFill>
              <a:latin typeface="BPG Banner Caps" pitchFamily="18" charset="0"/>
              <a:cs typeface="Arial" panose="020B0604020202020204" pitchFamily="34" charset="0"/>
            </a:endParaRPr>
          </a:p>
          <a:p>
            <a:pPr lvl="0" algn="just">
              <a:lnSpc>
                <a:spcPct val="150000"/>
              </a:lnSpc>
              <a:buFont typeface="Wingdings" pitchFamily="2" charset="2"/>
              <a:buChar char="§"/>
            </a:pPr>
            <a:r>
              <a:rPr lang="ka-GE" sz="1600" b="1" dirty="0">
                <a:solidFill>
                  <a:schemeClr val="accent2">
                    <a:lumMod val="50000"/>
                  </a:schemeClr>
                </a:solidFill>
                <a:latin typeface="BPG Banner Caps" pitchFamily="18" charset="0"/>
                <a:cs typeface="Arial" panose="020B0604020202020204" pitchFamily="34" charset="0"/>
              </a:rPr>
              <a:t>თავდაცვის და უსაფრთხოების მიმართულების ხელმძღვანელის (პროფესორი) აკადემიურ თანამდებობაზე (1 საშტატო ერთეული);</a:t>
            </a:r>
            <a:endParaRPr lang="en-US" sz="1600" b="1" dirty="0">
              <a:solidFill>
                <a:schemeClr val="accent2">
                  <a:lumMod val="50000"/>
                </a:schemeClr>
              </a:solidFill>
              <a:latin typeface="BPG Banner Caps" pitchFamily="18" charset="0"/>
              <a:cs typeface="Arial" panose="020B0604020202020204" pitchFamily="34" charset="0"/>
            </a:endParaRPr>
          </a:p>
          <a:p>
            <a:pPr lvl="0" algn="just">
              <a:lnSpc>
                <a:spcPct val="150000"/>
              </a:lnSpc>
              <a:buFont typeface="Wingdings" pitchFamily="2" charset="2"/>
              <a:buChar char="§"/>
            </a:pPr>
            <a:r>
              <a:rPr lang="ka-GE" sz="1600" b="1" dirty="0">
                <a:solidFill>
                  <a:schemeClr val="accent2">
                    <a:lumMod val="50000"/>
                  </a:schemeClr>
                </a:solidFill>
                <a:latin typeface="BPG Banner Caps" pitchFamily="18" charset="0"/>
                <a:cs typeface="Arial" panose="020B0604020202020204" pitchFamily="34" charset="0"/>
              </a:rPr>
              <a:t>მექანიკის ინჟინერიის მიმართულების ხელმძღვანელის (პროფესორი) აკადემიურ თანამდებობაზე (1 საშტატო ერთეული);</a:t>
            </a:r>
            <a:endParaRPr lang="ru-RU" sz="1600" b="1" dirty="0">
              <a:solidFill>
                <a:schemeClr val="accent2">
                  <a:lumMod val="50000"/>
                </a:schemeClr>
              </a:solidFill>
              <a:latin typeface="BPG Banner Caps" pitchFamily="18" charset="0"/>
              <a:cs typeface="Arial" panose="020B0604020202020204" pitchFamily="34" charset="0"/>
            </a:endParaRPr>
          </a:p>
          <a:p>
            <a:pPr lvl="0" algn="just">
              <a:lnSpc>
                <a:spcPct val="150000"/>
              </a:lnSpc>
              <a:buFont typeface="Wingdings" pitchFamily="2" charset="2"/>
              <a:buChar char="§"/>
            </a:pPr>
            <a:r>
              <a:rPr lang="ka-GE" sz="1600" b="1" dirty="0">
                <a:solidFill>
                  <a:schemeClr val="accent2">
                    <a:lumMod val="50000"/>
                  </a:schemeClr>
                </a:solidFill>
                <a:latin typeface="BPG Banner Caps" pitchFamily="18" charset="0"/>
                <a:cs typeface="Arial" panose="020B0604020202020204" pitchFamily="34" charset="0"/>
              </a:rPr>
              <a:t>ინფორმატიკის მიმართულების პროფესორის აკადემიურ თანამდებობაზე (1 საშტატო ერთეული);</a:t>
            </a:r>
            <a:endParaRPr lang="en-US" sz="1600" b="1" dirty="0">
              <a:solidFill>
                <a:schemeClr val="accent2">
                  <a:lumMod val="50000"/>
                </a:schemeClr>
              </a:solidFill>
              <a:latin typeface="BPG Banner Caps" pitchFamily="18" charset="0"/>
              <a:cs typeface="Arial" panose="020B0604020202020204" pitchFamily="34" charset="0"/>
            </a:endParaRPr>
          </a:p>
          <a:p>
            <a:pPr lvl="0" algn="just">
              <a:lnSpc>
                <a:spcPct val="150000"/>
              </a:lnSpc>
              <a:buFont typeface="Wingdings" pitchFamily="2" charset="2"/>
              <a:buChar char="Ø"/>
            </a:pPr>
            <a:endParaRPr lang="ka-GE" sz="16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16834103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400110"/>
          </a:xfrm>
          <a:prstGeom prst="rect">
            <a:avLst/>
          </a:prstGeom>
          <a:noFill/>
        </p:spPr>
        <p:txBody>
          <a:bodyPr wrap="square" rtlCol="0">
            <a:spAutoFit/>
          </a:bodyPr>
          <a:lstStyle/>
          <a:p>
            <a:pPr algn="r"/>
            <a:r>
              <a:rPr lang="en-US" sz="2000" b="1" dirty="0" smtClean="0">
                <a:solidFill>
                  <a:schemeClr val="accent2">
                    <a:lumMod val="50000"/>
                  </a:schemeClr>
                </a:solidFill>
                <a:latin typeface="BPG Banner Caps" pitchFamily="18" charset="0"/>
              </a:rPr>
              <a:t>G-1 </a:t>
            </a:r>
            <a:r>
              <a:rPr lang="ka-GE" sz="20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000" b="1" dirty="0">
              <a:solidFill>
                <a:schemeClr val="accent2">
                  <a:lumMod val="50000"/>
                </a:schemeClr>
              </a:solidFill>
              <a:latin typeface="BPG Banner Caps" pitchFamily="18" charset="0"/>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216290" y="953788"/>
            <a:ext cx="8927710" cy="611757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ka-GE" sz="1600" b="1" dirty="0" smtClean="0">
                <a:solidFill>
                  <a:schemeClr val="accent2">
                    <a:lumMod val="50000"/>
                  </a:schemeClr>
                </a:solidFill>
                <a:latin typeface="BPG Banner Caps" pitchFamily="18" charset="0"/>
                <a:cs typeface="Arial" panose="020B0604020202020204" pitchFamily="34" charset="0"/>
              </a:rPr>
              <a:t>დამხმარე </a:t>
            </a:r>
            <a:r>
              <a:rPr lang="ka-GE" sz="1600" b="1" dirty="0">
                <a:solidFill>
                  <a:schemeClr val="accent2">
                    <a:lumMod val="50000"/>
                  </a:schemeClr>
                </a:solidFill>
                <a:latin typeface="BPG Banner Caps" pitchFamily="18" charset="0"/>
                <a:cs typeface="Arial" panose="020B0604020202020204" pitchFamily="34" charset="0"/>
              </a:rPr>
              <a:t>პერსონალი</a:t>
            </a:r>
            <a:endParaRPr lang="ru-RU" sz="1600" b="1" dirty="0">
              <a:solidFill>
                <a:schemeClr val="accent2">
                  <a:lumMod val="50000"/>
                </a:schemeClr>
              </a:solidFill>
              <a:latin typeface="BPG Banner Caps" pitchFamily="18" charset="0"/>
              <a:cs typeface="Arial" panose="020B0604020202020204" pitchFamily="34" charset="0"/>
            </a:endParaRPr>
          </a:p>
          <a:p>
            <a:pPr lvl="0" algn="just">
              <a:buFont typeface="Wingdings" pitchFamily="2" charset="2"/>
              <a:buChar char="Ø"/>
            </a:pPr>
            <a:r>
              <a:rPr lang="en-US" sz="1600" b="1" dirty="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იურიდიული სამმართველოს უფროსის თანამდებობაზე (1 საშტატო ერთეული) ჩაიშალა;</a:t>
            </a:r>
            <a:endParaRPr lang="en-US" sz="1600" b="1" dirty="0">
              <a:solidFill>
                <a:schemeClr val="accent2">
                  <a:lumMod val="50000"/>
                </a:schemeClr>
              </a:solidFill>
              <a:latin typeface="BPG Banner Caps" pitchFamily="18" charset="0"/>
              <a:cs typeface="Arial" panose="020B0604020202020204" pitchFamily="34" charset="0"/>
            </a:endParaRPr>
          </a:p>
          <a:p>
            <a:pPr lvl="0" algn="just">
              <a:buFont typeface="Wingdings" pitchFamily="2" charset="2"/>
              <a:buChar char="Ø"/>
            </a:pPr>
            <a:endParaRPr lang="ru-RU" sz="1600" b="1" dirty="0">
              <a:solidFill>
                <a:schemeClr val="accent2">
                  <a:lumMod val="50000"/>
                </a:schemeClr>
              </a:solidFill>
              <a:latin typeface="BPG Banner Caps" pitchFamily="18" charset="0"/>
              <a:cs typeface="Arial" panose="020B0604020202020204" pitchFamily="34" charset="0"/>
            </a:endParaRPr>
          </a:p>
          <a:p>
            <a:pPr lvl="0" algn="just">
              <a:buFont typeface="Wingdings" pitchFamily="2" charset="2"/>
              <a:buChar char="Ø"/>
            </a:pPr>
            <a:r>
              <a:rPr lang="ka-GE" sz="1600" b="1" dirty="0" smtClean="0">
                <a:solidFill>
                  <a:schemeClr val="accent2">
                    <a:lumMod val="50000"/>
                  </a:schemeClr>
                </a:solidFill>
                <a:latin typeface="BPG Banner Caps" pitchFamily="18" charset="0"/>
                <a:cs typeface="Arial" panose="020B0604020202020204" pitchFamily="34" charset="0"/>
              </a:rPr>
              <a:t>შესყიდვების </a:t>
            </a:r>
            <a:r>
              <a:rPr lang="ka-GE" sz="1600" b="1" dirty="0">
                <a:solidFill>
                  <a:schemeClr val="accent2">
                    <a:lumMod val="50000"/>
                  </a:schemeClr>
                </a:solidFill>
                <a:latin typeface="BPG Banner Caps" pitchFamily="18" charset="0"/>
                <a:cs typeface="Arial" panose="020B0604020202020204" pitchFamily="34" charset="0"/>
              </a:rPr>
              <a:t>განყოფილების უფროსი სპეციალისტი (1 საშტატო ერთეული);</a:t>
            </a:r>
            <a:endParaRPr lang="en-US" sz="1600" b="1" dirty="0">
              <a:solidFill>
                <a:schemeClr val="accent2">
                  <a:lumMod val="50000"/>
                </a:schemeClr>
              </a:solidFill>
              <a:latin typeface="BPG Banner Caps" pitchFamily="18" charset="0"/>
              <a:cs typeface="Arial" panose="020B0604020202020204" pitchFamily="34" charset="0"/>
            </a:endParaRPr>
          </a:p>
          <a:p>
            <a:pPr lvl="0" algn="just">
              <a:buFont typeface="Wingdings" pitchFamily="2" charset="2"/>
              <a:buChar char="Ø"/>
            </a:pPr>
            <a:endParaRPr lang="ru-RU" sz="1600" b="1" dirty="0">
              <a:solidFill>
                <a:schemeClr val="accent2">
                  <a:lumMod val="50000"/>
                </a:schemeClr>
              </a:solidFill>
              <a:latin typeface="BPG Banner Caps" pitchFamily="18" charset="0"/>
              <a:cs typeface="Arial" panose="020B0604020202020204" pitchFamily="34" charset="0"/>
            </a:endParaRPr>
          </a:p>
          <a:p>
            <a:pPr lvl="0" algn="just">
              <a:buFont typeface="Wingdings" pitchFamily="2" charset="2"/>
              <a:buChar char="Ø"/>
            </a:pPr>
            <a:r>
              <a:rPr lang="ka-GE" sz="1600" b="1" dirty="0" smtClean="0">
                <a:solidFill>
                  <a:schemeClr val="accent2">
                    <a:lumMod val="50000"/>
                  </a:schemeClr>
                </a:solidFill>
                <a:latin typeface="BPG Banner Caps" pitchFamily="18" charset="0"/>
                <a:cs typeface="Arial" panose="020B0604020202020204" pitchFamily="34" charset="0"/>
              </a:rPr>
              <a:t>ენობრივი </a:t>
            </a:r>
            <a:r>
              <a:rPr lang="ka-GE" sz="1600" b="1" dirty="0">
                <a:solidFill>
                  <a:schemeClr val="accent2">
                    <a:lumMod val="50000"/>
                  </a:schemeClr>
                </a:solidFill>
                <a:latin typeface="BPG Banner Caps" pitchFamily="18" charset="0"/>
                <a:cs typeface="Arial" panose="020B0604020202020204" pitchFamily="34" charset="0"/>
              </a:rPr>
              <a:t>მომზადების სკოლის ინგლისური ენის მასწავლებელის თანამდებობა (2 საშტატო ერთეული);</a:t>
            </a:r>
            <a:endParaRPr lang="en-US" sz="1600" b="1" dirty="0">
              <a:solidFill>
                <a:schemeClr val="accent2">
                  <a:lumMod val="50000"/>
                </a:schemeClr>
              </a:solidFill>
              <a:latin typeface="BPG Banner Caps" pitchFamily="18" charset="0"/>
              <a:cs typeface="Arial" panose="020B0604020202020204" pitchFamily="34" charset="0"/>
            </a:endParaRPr>
          </a:p>
          <a:p>
            <a:pPr lvl="0" algn="just">
              <a:buFont typeface="Wingdings" pitchFamily="2" charset="2"/>
              <a:buChar char="Ø"/>
            </a:pPr>
            <a:endParaRPr lang="ru-RU" sz="1600" b="1" dirty="0">
              <a:solidFill>
                <a:schemeClr val="accent2">
                  <a:lumMod val="50000"/>
                </a:schemeClr>
              </a:solidFill>
              <a:latin typeface="BPG Banner Caps" pitchFamily="18" charset="0"/>
              <a:cs typeface="Arial" panose="020B0604020202020204" pitchFamily="34" charset="0"/>
            </a:endParaRPr>
          </a:p>
          <a:p>
            <a:pPr lvl="0" algn="just">
              <a:buFont typeface="Wingdings" pitchFamily="2" charset="2"/>
              <a:buChar char="Ø"/>
            </a:pPr>
            <a:r>
              <a:rPr lang="en-US" sz="1600" b="1" dirty="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აკადემიის სამეცნიერო-კვლევითი ცენტრის უფროსის თანამდებობაზე (1 საშტატო ერთეული); ჩაიშალა;</a:t>
            </a:r>
            <a:endParaRPr lang="en-US" sz="1600" b="1" dirty="0">
              <a:solidFill>
                <a:schemeClr val="accent2">
                  <a:lumMod val="50000"/>
                </a:schemeClr>
              </a:solidFill>
              <a:latin typeface="BPG Banner Caps" pitchFamily="18" charset="0"/>
              <a:cs typeface="Arial" panose="020B0604020202020204" pitchFamily="34" charset="0"/>
            </a:endParaRPr>
          </a:p>
          <a:p>
            <a:pPr lvl="0" algn="just">
              <a:buFont typeface="Wingdings" pitchFamily="2" charset="2"/>
              <a:buChar char="Ø"/>
            </a:pPr>
            <a:endParaRPr lang="ru-RU" sz="1600" b="1" dirty="0">
              <a:solidFill>
                <a:schemeClr val="accent2">
                  <a:lumMod val="50000"/>
                </a:schemeClr>
              </a:solidFill>
              <a:latin typeface="BPG Banner Caps" pitchFamily="18" charset="0"/>
              <a:cs typeface="Arial" panose="020B0604020202020204" pitchFamily="34" charset="0"/>
            </a:endParaRPr>
          </a:p>
          <a:p>
            <a:pPr lvl="0" algn="just">
              <a:buFont typeface="Wingdings" pitchFamily="2" charset="2"/>
              <a:buChar char="Ø"/>
            </a:pPr>
            <a:r>
              <a:rPr lang="en-US" sz="1600" b="1" dirty="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აკადემიის სამეცნიერო-კვლევითი ცენტრის მთავარი სპეციალისტის თანამდებობაზე (1 საშტატო ერთეული);</a:t>
            </a:r>
            <a:endParaRPr lang="en-US" sz="1600" b="1" dirty="0">
              <a:solidFill>
                <a:schemeClr val="accent2">
                  <a:lumMod val="50000"/>
                </a:schemeClr>
              </a:solidFill>
              <a:latin typeface="BPG Banner Caps" pitchFamily="18" charset="0"/>
              <a:cs typeface="Arial" panose="020B0604020202020204" pitchFamily="34" charset="0"/>
            </a:endParaRPr>
          </a:p>
          <a:p>
            <a:pPr lvl="0" algn="just">
              <a:buFont typeface="Wingdings" pitchFamily="2" charset="2"/>
              <a:buChar char="Ø"/>
            </a:pPr>
            <a:endParaRPr lang="ru-RU" sz="1600" b="1" dirty="0">
              <a:solidFill>
                <a:schemeClr val="accent2">
                  <a:lumMod val="50000"/>
                </a:schemeClr>
              </a:solidFill>
              <a:latin typeface="BPG Banner Caps" pitchFamily="18" charset="0"/>
              <a:cs typeface="Arial" panose="020B0604020202020204" pitchFamily="34" charset="0"/>
            </a:endParaRPr>
          </a:p>
          <a:p>
            <a:pPr lvl="0" algn="just">
              <a:buFont typeface="Wingdings" pitchFamily="2" charset="2"/>
              <a:buChar char="Ø"/>
            </a:pPr>
            <a:r>
              <a:rPr lang="en-US" sz="1600" b="1" dirty="0">
                <a:solidFill>
                  <a:schemeClr val="accent2">
                    <a:lumMod val="50000"/>
                  </a:schemeClr>
                </a:solidFill>
                <a:latin typeface="BPG Banner Caps" pitchFamily="18" charset="0"/>
                <a:cs typeface="Arial" panose="020B0604020202020204" pitchFamily="34" charset="0"/>
              </a:rPr>
              <a:t> G-5 </a:t>
            </a:r>
            <a:r>
              <a:rPr lang="ka-GE" sz="1600" b="1" dirty="0">
                <a:solidFill>
                  <a:schemeClr val="accent2">
                    <a:lumMod val="50000"/>
                  </a:schemeClr>
                </a:solidFill>
                <a:latin typeface="BPG Banner Caps" pitchFamily="18" charset="0"/>
                <a:cs typeface="Arial" panose="020B0604020202020204" pitchFamily="34" charset="0"/>
              </a:rPr>
              <a:t>საერთაშორისო ურთიერთობებისა და დაგეგმვის განყოფილების უფროსი სპეციალისტის თანამდებობა (1 საშტატო ერთეული);</a:t>
            </a:r>
            <a:endParaRPr lang="en-US" sz="1600" b="1" dirty="0">
              <a:solidFill>
                <a:schemeClr val="accent2">
                  <a:lumMod val="50000"/>
                </a:schemeClr>
              </a:solidFill>
              <a:latin typeface="BPG Banner Caps" pitchFamily="18" charset="0"/>
              <a:cs typeface="Arial" panose="020B0604020202020204" pitchFamily="34" charset="0"/>
            </a:endParaRPr>
          </a:p>
          <a:p>
            <a:pPr lvl="0" algn="just">
              <a:buFont typeface="Wingdings" pitchFamily="2" charset="2"/>
              <a:buChar char="Ø"/>
            </a:pPr>
            <a:endParaRPr lang="en-US" sz="1600" b="1" dirty="0">
              <a:solidFill>
                <a:schemeClr val="accent2">
                  <a:lumMod val="50000"/>
                </a:schemeClr>
              </a:solidFill>
              <a:latin typeface="BPG Banner Caps" pitchFamily="18" charset="0"/>
              <a:cs typeface="Arial" panose="020B0604020202020204" pitchFamily="34" charset="0"/>
            </a:endParaRPr>
          </a:p>
          <a:p>
            <a:pPr lvl="0" algn="just">
              <a:buFont typeface="Wingdings"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კონკურსში მონაწილე შერჩეულ აპლიკანტებთან, ჩატარდა გასაუბრებები და შეირჩა შესაბამისი კანდიდატურები.  </a:t>
            </a:r>
            <a:endParaRPr lang="ru-RU" sz="1600" b="1" dirty="0">
              <a:solidFill>
                <a:schemeClr val="accent2">
                  <a:lumMod val="50000"/>
                </a:schemeClr>
              </a:solidFill>
              <a:latin typeface="BPG Banner Caps" pitchFamily="18" charset="0"/>
              <a:cs typeface="Arial" panose="020B0604020202020204" pitchFamily="34" charset="0"/>
            </a:endParaRPr>
          </a:p>
          <a:p>
            <a:pPr lvl="0" algn="just">
              <a:lnSpc>
                <a:spcPct val="150000"/>
              </a:lnSpc>
              <a:buFont typeface="Wingdings" pitchFamily="2" charset="2"/>
              <a:buChar char="Ø"/>
            </a:pPr>
            <a:endParaRPr lang="ka-GE" sz="16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76120886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400110"/>
          </a:xfrm>
          <a:prstGeom prst="rect">
            <a:avLst/>
          </a:prstGeom>
          <a:noFill/>
        </p:spPr>
        <p:txBody>
          <a:bodyPr wrap="square" rtlCol="0">
            <a:spAutoFit/>
          </a:bodyPr>
          <a:lstStyle/>
          <a:p>
            <a:pPr algn="r"/>
            <a:r>
              <a:rPr lang="en-US" sz="2000" b="1" dirty="0" smtClean="0">
                <a:solidFill>
                  <a:schemeClr val="accent2">
                    <a:lumMod val="50000"/>
                  </a:schemeClr>
                </a:solidFill>
                <a:latin typeface="BPG Banner Caps" pitchFamily="18" charset="0"/>
              </a:rPr>
              <a:t>G-1 </a:t>
            </a:r>
            <a:r>
              <a:rPr lang="ka-GE" sz="20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000" b="1" dirty="0">
              <a:solidFill>
                <a:schemeClr val="accent2">
                  <a:lumMod val="50000"/>
                </a:schemeClr>
              </a:solidFill>
              <a:latin typeface="BPG Banner Caps" pitchFamily="18" charset="0"/>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216290" y="953788"/>
            <a:ext cx="8927710" cy="611757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lnSpc>
                <a:spcPct val="150000"/>
              </a:lnSpc>
              <a:buFont typeface="Wingdings" pitchFamily="2" charset="2"/>
              <a:buChar char="Ø"/>
            </a:pPr>
            <a:endParaRPr lang="ka-GE" sz="1600" b="1" dirty="0">
              <a:solidFill>
                <a:schemeClr val="accent2">
                  <a:lumMod val="50000"/>
                </a:schemeClr>
              </a:solidFill>
              <a:latin typeface="BPG Banner Caps" pitchFamily="18" charset="0"/>
              <a:cs typeface="Arial" panose="020B0604020202020204" pitchFamily="34" charset="0"/>
            </a:endParaRPr>
          </a:p>
        </p:txBody>
      </p:sp>
      <p:sp>
        <p:nvSpPr>
          <p:cNvPr id="3" name="Rectangle 2"/>
          <p:cNvSpPr/>
          <p:nvPr/>
        </p:nvSpPr>
        <p:spPr>
          <a:xfrm>
            <a:off x="164346" y="1341977"/>
            <a:ext cx="8733616" cy="3839128"/>
          </a:xfrm>
          <a:prstGeom prst="rect">
            <a:avLst/>
          </a:prstGeom>
        </p:spPr>
        <p:txBody>
          <a:bodyPr wrap="square">
            <a:spAutoFit/>
          </a:bodyPr>
          <a:lstStyle/>
          <a:p>
            <a:pPr marL="285750" indent="-285750" algn="just">
              <a:lnSpc>
                <a:spcPct val="120000"/>
              </a:lnSpc>
              <a:spcBef>
                <a:spcPct val="20000"/>
              </a:spcBef>
              <a:buFont typeface="Wingdings" panose="05000000000000000000" pitchFamily="2" charset="2"/>
              <a:buChar char="Ø"/>
            </a:pPr>
            <a:r>
              <a:rPr lang="ka-GE" b="1" dirty="0" smtClean="0">
                <a:solidFill>
                  <a:schemeClr val="accent2">
                    <a:lumMod val="50000"/>
                  </a:schemeClr>
                </a:solidFill>
                <a:latin typeface="BPG Banner Caps" pitchFamily="18" charset="0"/>
                <a:cs typeface="Arial" panose="020B0604020202020204" pitchFamily="34" charset="0"/>
              </a:rPr>
              <a:t>ბოლო</a:t>
            </a:r>
            <a:r>
              <a:rPr lang="ka-GE" b="1" dirty="0">
                <a:solidFill>
                  <a:schemeClr val="accent2">
                    <a:lumMod val="50000"/>
                  </a:schemeClr>
                </a:solidFill>
                <a:latin typeface="BPG Banner Caps" pitchFamily="18" charset="0"/>
                <a:cs typeface="Arial" panose="020B0604020202020204" pitchFamily="34" charset="0"/>
              </a:rPr>
              <a:t>,  აკადემიის იურიდიული სამმართველოს უფროსის და სამეცნიერო კვლევითი ცენტრის უფროსის თანამდებობებზე გამოცხადებული კონკურსები, შესაბამისი კანდიდატის არ ყოლის გამო  ჩაშლილად გამოცხადდა.</a:t>
            </a:r>
            <a:endParaRPr lang="en-US" b="1" dirty="0">
              <a:solidFill>
                <a:schemeClr val="accent2">
                  <a:lumMod val="50000"/>
                </a:schemeClr>
              </a:solidFill>
              <a:latin typeface="BPG Banner Caps" pitchFamily="18" charset="0"/>
              <a:cs typeface="Arial" panose="020B0604020202020204" pitchFamily="34" charset="0"/>
            </a:endParaRPr>
          </a:p>
          <a:p>
            <a:pPr marL="285750" lvl="0" indent="-285750" algn="just">
              <a:lnSpc>
                <a:spcPct val="120000"/>
              </a:lnSpc>
              <a:spcBef>
                <a:spcPct val="20000"/>
              </a:spcBef>
              <a:buFont typeface="Wingdings" panose="05000000000000000000" pitchFamily="2" charset="2"/>
              <a:buChar char="Ø"/>
            </a:pPr>
            <a:r>
              <a:rPr lang="ka-GE" b="1" dirty="0" smtClean="0">
                <a:solidFill>
                  <a:schemeClr val="accent2">
                    <a:lumMod val="50000"/>
                  </a:schemeClr>
                </a:solidFill>
                <a:latin typeface="BPG Banner Caps" pitchFamily="18" charset="0"/>
                <a:cs typeface="Arial" panose="020B0604020202020204" pitchFamily="34" charset="0"/>
              </a:rPr>
              <a:t>ჩატარდა </a:t>
            </a:r>
            <a:r>
              <a:rPr lang="ka-GE" b="1" dirty="0">
                <a:solidFill>
                  <a:schemeClr val="accent2">
                    <a:lumMod val="50000"/>
                  </a:schemeClr>
                </a:solidFill>
                <a:latin typeface="BPG Banner Caps" pitchFamily="18" charset="0"/>
                <a:cs typeface="Arial" panose="020B0604020202020204" pitchFamily="34" charset="0"/>
              </a:rPr>
              <a:t>2019 წლის ბაკალავრიატის კურსდამთავრებულ იუნკერთა და საკანდიდატო კურსის მსმენელთა გამოშვება, მოწესრიგდა პირადი საქმეები და გაიგზავნა.</a:t>
            </a:r>
            <a:endParaRPr lang="en-US" b="1" dirty="0">
              <a:solidFill>
                <a:schemeClr val="accent2">
                  <a:lumMod val="50000"/>
                </a:schemeClr>
              </a:solidFill>
              <a:latin typeface="BPG Banner Caps" pitchFamily="18" charset="0"/>
              <a:cs typeface="Arial" panose="020B0604020202020204" pitchFamily="34" charset="0"/>
            </a:endParaRPr>
          </a:p>
          <a:p>
            <a:pPr marL="285750" lvl="0" indent="-285750" algn="just">
              <a:lnSpc>
                <a:spcPct val="120000"/>
              </a:lnSpc>
              <a:spcBef>
                <a:spcPct val="20000"/>
              </a:spcBef>
              <a:buFont typeface="Wingdings" panose="05000000000000000000" pitchFamily="2" charset="2"/>
              <a:buChar char="Ø"/>
            </a:pPr>
            <a:r>
              <a:rPr lang="ka-GE" b="1" dirty="0" smtClean="0">
                <a:solidFill>
                  <a:schemeClr val="accent2">
                    <a:lumMod val="50000"/>
                  </a:schemeClr>
                </a:solidFill>
                <a:latin typeface="BPG Banner Caps" pitchFamily="18" charset="0"/>
                <a:cs typeface="Arial" panose="020B0604020202020204" pitchFamily="34" charset="0"/>
              </a:rPr>
              <a:t>განხორციელდა </a:t>
            </a:r>
            <a:r>
              <a:rPr lang="ka-GE" b="1" dirty="0">
                <a:solidFill>
                  <a:schemeClr val="accent2">
                    <a:lumMod val="50000"/>
                  </a:schemeClr>
                </a:solidFill>
                <a:latin typeface="BPG Banner Caps" pitchFamily="18" charset="0"/>
                <a:cs typeface="Arial" panose="020B0604020202020204" pitchFamily="34" charset="0"/>
              </a:rPr>
              <a:t>მიღება საბაკალავრო პროგრამაზე და საკანდიდატო კურსზე: საბაკალავრო პროგრამაზე ჩაირიცხა 93 იუნკერი, ხოლო საკინდიდატოზე 39 (13 სამოქალაქო სამოქალაქო, 26 სამხედრო მოსამსახურე).  ჩარიცხულ იუნკერებს და საკინდიდატო კურსზე ჩარიცხულ სამოქალაქო პირებს გაუფორმდათ კონტრაქტი</a:t>
            </a:r>
            <a:r>
              <a:rPr lang="ka-GE" b="1" dirty="0" smtClean="0">
                <a:solidFill>
                  <a:schemeClr val="accent2">
                    <a:lumMod val="50000"/>
                  </a:schemeClr>
                </a:solidFill>
                <a:latin typeface="BPG Banner Caps" pitchFamily="18" charset="0"/>
                <a:cs typeface="Arial" panose="020B0604020202020204" pitchFamily="34" charset="0"/>
              </a:rPr>
              <a:t>.</a:t>
            </a:r>
            <a:endParaRPr lang="en-US"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275189530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400110"/>
          </a:xfrm>
          <a:prstGeom prst="rect">
            <a:avLst/>
          </a:prstGeom>
          <a:noFill/>
        </p:spPr>
        <p:txBody>
          <a:bodyPr wrap="square" rtlCol="0">
            <a:spAutoFit/>
          </a:bodyPr>
          <a:lstStyle/>
          <a:p>
            <a:pPr algn="r"/>
            <a:r>
              <a:rPr lang="en-US" sz="2000" b="1" dirty="0" smtClean="0">
                <a:solidFill>
                  <a:schemeClr val="accent2">
                    <a:lumMod val="50000"/>
                  </a:schemeClr>
                </a:solidFill>
                <a:latin typeface="BPG Banner Caps" pitchFamily="18" charset="0"/>
              </a:rPr>
              <a:t>G-1 </a:t>
            </a:r>
            <a:r>
              <a:rPr lang="ka-GE" sz="20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000" b="1" dirty="0">
              <a:solidFill>
                <a:schemeClr val="accent2">
                  <a:lumMod val="50000"/>
                </a:schemeClr>
              </a:solidFill>
              <a:latin typeface="BPG Banner Caps" pitchFamily="18" charset="0"/>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216290" y="953788"/>
            <a:ext cx="8927710" cy="611757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lnSpc>
                <a:spcPct val="150000"/>
              </a:lnSpc>
              <a:buFont typeface="Wingdings" pitchFamily="2" charset="2"/>
              <a:buChar char="Ø"/>
            </a:pPr>
            <a:endParaRPr lang="ka-GE" sz="1600" b="1" dirty="0">
              <a:solidFill>
                <a:schemeClr val="accent2">
                  <a:lumMod val="50000"/>
                </a:schemeClr>
              </a:solidFill>
              <a:latin typeface="BPG Banner Caps" pitchFamily="18" charset="0"/>
              <a:cs typeface="Arial" panose="020B0604020202020204" pitchFamily="34" charset="0"/>
            </a:endParaRPr>
          </a:p>
        </p:txBody>
      </p:sp>
      <p:sp>
        <p:nvSpPr>
          <p:cNvPr id="3" name="Rectangle 2"/>
          <p:cNvSpPr/>
          <p:nvPr/>
        </p:nvSpPr>
        <p:spPr>
          <a:xfrm>
            <a:off x="238992" y="1546252"/>
            <a:ext cx="8733616" cy="3908762"/>
          </a:xfrm>
          <a:prstGeom prst="rect">
            <a:avLst/>
          </a:prstGeom>
        </p:spPr>
        <p:txBody>
          <a:bodyPr wrap="square">
            <a:spAutoFit/>
          </a:bodyPr>
          <a:lstStyle/>
          <a:p>
            <a:pPr marL="285750" lvl="0" indent="-285750" algn="just">
              <a:lnSpc>
                <a:spcPct val="150000"/>
              </a:lnSpc>
              <a:spcBef>
                <a:spcPct val="20000"/>
              </a:spcBef>
              <a:buFont typeface="Wingdings" panose="05000000000000000000"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განხორციელდა </a:t>
            </a:r>
            <a:r>
              <a:rPr lang="en-US" sz="2000" b="1" dirty="0">
                <a:solidFill>
                  <a:schemeClr val="accent2">
                    <a:lumMod val="50000"/>
                  </a:schemeClr>
                </a:solidFill>
                <a:latin typeface="BPG Banner Caps" pitchFamily="18" charset="0"/>
                <a:cs typeface="Arial" panose="020B0604020202020204" pitchFamily="34" charset="0"/>
              </a:rPr>
              <a:t>2019 </a:t>
            </a:r>
            <a:r>
              <a:rPr lang="en-US" sz="2000" b="1" dirty="0" err="1">
                <a:solidFill>
                  <a:schemeClr val="accent2">
                    <a:lumMod val="50000"/>
                  </a:schemeClr>
                </a:solidFill>
                <a:latin typeface="BPG Banner Caps" pitchFamily="18" charset="0"/>
                <a:cs typeface="Arial" panose="020B0604020202020204" pitchFamily="34" charset="0"/>
              </a:rPr>
              <a:t>წლის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ერთიანი</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ეროვნულ</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smtClean="0">
                <a:solidFill>
                  <a:schemeClr val="accent2">
                    <a:lumMod val="50000"/>
                  </a:schemeClr>
                </a:solidFill>
                <a:latin typeface="BPG Banner Caps" pitchFamily="18" charset="0"/>
                <a:cs typeface="Arial" panose="020B0604020202020204" pitchFamily="34" charset="0"/>
              </a:rPr>
              <a:t>გამოცდებგავლილი</a:t>
            </a:r>
            <a:r>
              <a:rPr lang="en-US" sz="2000" b="1" dirty="0" smtClean="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აბიტურიენტები</a:t>
            </a:r>
            <a:r>
              <a:rPr lang="ka-GE" sz="2000" b="1" dirty="0">
                <a:solidFill>
                  <a:schemeClr val="accent2">
                    <a:lumMod val="50000"/>
                  </a:schemeClr>
                </a:solidFill>
                <a:latin typeface="BPG Banner Caps" pitchFamily="18" charset="0"/>
                <a:cs typeface="Arial" panose="020B0604020202020204" pitchFamily="34" charset="0"/>
              </a:rPr>
              <a:t>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smtClean="0">
                <a:solidFill>
                  <a:schemeClr val="accent2">
                    <a:lumMod val="50000"/>
                  </a:schemeClr>
                </a:solidFill>
                <a:latin typeface="BPG Banner Caps" pitchFamily="18" charset="0"/>
                <a:cs typeface="Arial" panose="020B0604020202020204" pitchFamily="34" charset="0"/>
              </a:rPr>
              <a:t>ჩაირიცხ</a:t>
            </a:r>
            <a:r>
              <a:rPr lang="ka-GE" sz="2000" b="1" dirty="0">
                <a:solidFill>
                  <a:schemeClr val="accent2">
                    <a:lumMod val="50000"/>
                  </a:schemeClr>
                </a:solidFill>
                <a:latin typeface="BPG Banner Caps" pitchFamily="18" charset="0"/>
                <a:cs typeface="Arial" panose="020B0604020202020204" pitchFamily="34" charset="0"/>
              </a:rPr>
              <a:t>ვა </a:t>
            </a:r>
            <a:r>
              <a:rPr lang="en-US" sz="2000" b="1" dirty="0" err="1">
                <a:solidFill>
                  <a:schemeClr val="accent2">
                    <a:lumMod val="50000"/>
                  </a:schemeClr>
                </a:solidFill>
                <a:latin typeface="BPG Banner Caps" pitchFamily="18" charset="0"/>
                <a:cs typeface="Arial" panose="020B0604020202020204" pitchFamily="34" charset="0"/>
              </a:rPr>
              <a:t>ქართულ</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ენაში</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მომზადების</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საგანმანათლებლო</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პროგრამაზე</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smtClean="0">
                <a:solidFill>
                  <a:schemeClr val="accent2">
                    <a:lumMod val="50000"/>
                  </a:schemeClr>
                </a:solidFill>
                <a:latin typeface="BPG Banner Caps" pitchFamily="18" charset="0"/>
                <a:cs typeface="Arial" panose="020B0604020202020204" pitchFamily="34" charset="0"/>
              </a:rPr>
              <a:t>აზერბაიჯანულენოვანთათვის</a:t>
            </a:r>
            <a:r>
              <a:rPr lang="en-US" sz="2000" b="1" dirty="0" smtClean="0">
                <a:solidFill>
                  <a:schemeClr val="accent2">
                    <a:lumMod val="50000"/>
                  </a:schemeClr>
                </a:solidFill>
                <a:latin typeface="BPG Banner Caps" pitchFamily="18" charset="0"/>
                <a:cs typeface="Arial" panose="020B0604020202020204" pitchFamily="34" charset="0"/>
              </a:rPr>
              <a:t> </a:t>
            </a:r>
            <a:r>
              <a:rPr lang="en-US" sz="2000" b="1" dirty="0" err="1">
                <a:solidFill>
                  <a:schemeClr val="accent2">
                    <a:lumMod val="50000"/>
                  </a:schemeClr>
                </a:solidFill>
                <a:latin typeface="BPG Banner Caps" pitchFamily="18" charset="0"/>
                <a:cs typeface="Arial" panose="020B0604020202020204" pitchFamily="34" charset="0"/>
              </a:rPr>
              <a:t>და</a:t>
            </a:r>
            <a:r>
              <a:rPr lang="en-US" sz="2000" b="1" dirty="0">
                <a:solidFill>
                  <a:schemeClr val="accent2">
                    <a:lumMod val="50000"/>
                  </a:schemeClr>
                </a:solidFill>
                <a:latin typeface="BPG Banner Caps" pitchFamily="18" charset="0"/>
                <a:cs typeface="Arial" panose="020B0604020202020204" pitchFamily="34" charset="0"/>
              </a:rPr>
              <a:t> </a:t>
            </a:r>
            <a:r>
              <a:rPr lang="en-US" sz="2000" b="1" dirty="0" err="1" smtClean="0">
                <a:solidFill>
                  <a:schemeClr val="accent2">
                    <a:lumMod val="50000"/>
                  </a:schemeClr>
                </a:solidFill>
                <a:latin typeface="BPG Banner Caps" pitchFamily="18" charset="0"/>
                <a:cs typeface="Arial" panose="020B0604020202020204" pitchFamily="34" charset="0"/>
              </a:rPr>
              <a:t>სომხურენოვანთათვის</a:t>
            </a:r>
            <a:r>
              <a:rPr lang="en-US" sz="2000" b="1" dirty="0">
                <a:solidFill>
                  <a:schemeClr val="accent2">
                    <a:lumMod val="50000"/>
                  </a:schemeClr>
                </a:solidFill>
                <a:latin typeface="BPG Banner Caps" pitchFamily="18" charset="0"/>
                <a:cs typeface="Arial" panose="020B0604020202020204" pitchFamily="34" charset="0"/>
              </a:rPr>
              <a:t>) </a:t>
            </a:r>
            <a:r>
              <a:rPr lang="ka-GE" sz="2000" b="1" dirty="0">
                <a:solidFill>
                  <a:schemeClr val="accent2">
                    <a:lumMod val="50000"/>
                  </a:schemeClr>
                </a:solidFill>
                <a:latin typeface="BPG Banner Caps" pitchFamily="18" charset="0"/>
                <a:cs typeface="Arial" panose="020B0604020202020204" pitchFamily="34" charset="0"/>
              </a:rPr>
              <a:t>11 სამოქალაქო პირი.</a:t>
            </a:r>
            <a:endParaRPr lang="en-US" sz="2000" b="1" dirty="0">
              <a:solidFill>
                <a:schemeClr val="accent2">
                  <a:lumMod val="50000"/>
                </a:schemeClr>
              </a:solidFill>
              <a:latin typeface="BPG Banner Caps" pitchFamily="18" charset="0"/>
              <a:cs typeface="Arial" panose="020B0604020202020204" pitchFamily="34" charset="0"/>
            </a:endParaRPr>
          </a:p>
          <a:p>
            <a:pPr marL="285750" lvl="0" indent="-285750" algn="just">
              <a:lnSpc>
                <a:spcPct val="150000"/>
              </a:lnSpc>
              <a:spcBef>
                <a:spcPct val="20000"/>
              </a:spcBef>
              <a:buFont typeface="Wingdings" panose="05000000000000000000"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განხორციელდა </a:t>
            </a:r>
            <a:r>
              <a:rPr lang="ka-GE" sz="2000" b="1" dirty="0">
                <a:solidFill>
                  <a:schemeClr val="accent2">
                    <a:lumMod val="50000"/>
                  </a:schemeClr>
                </a:solidFill>
                <a:latin typeface="BPG Banner Caps" pitchFamily="18" charset="0"/>
                <a:cs typeface="Arial" panose="020B0604020202020204" pitchFamily="34" charset="0"/>
              </a:rPr>
              <a:t>მსმენელთა ჩარიცხვა სამეთაურო საშტაბო კოლეჯისა და სამაგისტრო პროგრამაზე.</a:t>
            </a:r>
            <a:endParaRPr lang="ru-RU" sz="2000" b="1" dirty="0">
              <a:solidFill>
                <a:schemeClr val="accent2">
                  <a:lumMod val="50000"/>
                </a:schemeClr>
              </a:solidFill>
              <a:latin typeface="BPG Banner Caps" pitchFamily="18" charset="0"/>
              <a:cs typeface="Arial" panose="020B0604020202020204" pitchFamily="34" charset="0"/>
            </a:endParaRPr>
          </a:p>
          <a:p>
            <a:pPr marL="285750" lvl="0" indent="-285750" algn="just">
              <a:lnSpc>
                <a:spcPct val="150000"/>
              </a:lnSpc>
              <a:spcBef>
                <a:spcPct val="20000"/>
              </a:spcBef>
              <a:buFont typeface="Wingdings" panose="05000000000000000000" pitchFamily="2" charset="2"/>
              <a:buChar char="Ø"/>
            </a:pPr>
            <a:r>
              <a:rPr lang="ka-GE" sz="2000" b="1" dirty="0">
                <a:solidFill>
                  <a:schemeClr val="accent2">
                    <a:lumMod val="50000"/>
                  </a:schemeClr>
                </a:solidFill>
                <a:latin typeface="BPG Banner Caps" pitchFamily="18" charset="0"/>
                <a:cs typeface="Arial" panose="020B0604020202020204" pitchFamily="34" charset="0"/>
              </a:rPr>
              <a:t>დასრულდა ენობრივი მომზადების სკოლის კურსებზე ჩარიცხულ მსმენელთა ამორიცხვა.</a:t>
            </a:r>
            <a:endParaRPr lang="ru-RU"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95652848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400110"/>
          </a:xfrm>
          <a:prstGeom prst="rect">
            <a:avLst/>
          </a:prstGeom>
          <a:noFill/>
        </p:spPr>
        <p:txBody>
          <a:bodyPr wrap="square" rtlCol="0">
            <a:spAutoFit/>
          </a:bodyPr>
          <a:lstStyle/>
          <a:p>
            <a:pPr algn="r"/>
            <a:r>
              <a:rPr lang="en-US" sz="2000" b="1" dirty="0" smtClean="0">
                <a:solidFill>
                  <a:schemeClr val="accent2">
                    <a:lumMod val="50000"/>
                  </a:schemeClr>
                </a:solidFill>
                <a:latin typeface="BPG Banner Caps" pitchFamily="18" charset="0"/>
              </a:rPr>
              <a:t>G-1 </a:t>
            </a:r>
            <a:r>
              <a:rPr lang="ka-GE" sz="20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000" b="1" dirty="0">
              <a:solidFill>
                <a:schemeClr val="accent2">
                  <a:lumMod val="50000"/>
                </a:schemeClr>
              </a:solidFill>
              <a:latin typeface="BPG Banner Caps" pitchFamily="18" charset="0"/>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216290" y="953788"/>
            <a:ext cx="8927710" cy="611757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lnSpc>
                <a:spcPct val="150000"/>
              </a:lnSpc>
              <a:buFont typeface="Wingdings" pitchFamily="2" charset="2"/>
              <a:buChar char="Ø"/>
            </a:pPr>
            <a:endParaRPr lang="ka-GE" sz="1600" b="1" dirty="0">
              <a:solidFill>
                <a:schemeClr val="accent2">
                  <a:lumMod val="50000"/>
                </a:schemeClr>
              </a:solidFill>
              <a:latin typeface="BPG Banner Caps" pitchFamily="18" charset="0"/>
              <a:cs typeface="Arial" panose="020B0604020202020204" pitchFamily="34" charset="0"/>
            </a:endParaRPr>
          </a:p>
        </p:txBody>
      </p:sp>
      <p:sp>
        <p:nvSpPr>
          <p:cNvPr id="3" name="Rectangle 2"/>
          <p:cNvSpPr/>
          <p:nvPr/>
        </p:nvSpPr>
        <p:spPr>
          <a:xfrm>
            <a:off x="164346" y="1134884"/>
            <a:ext cx="8639978" cy="4372351"/>
          </a:xfrm>
          <a:prstGeom prst="rect">
            <a:avLst/>
          </a:prstGeom>
        </p:spPr>
        <p:txBody>
          <a:bodyPr wrap="square">
            <a:spAutoFit/>
          </a:bodyPr>
          <a:lstStyle/>
          <a:p>
            <a:pPr marL="342900" lvl="0" indent="-342900" algn="just">
              <a:lnSpc>
                <a:spcPct val="150000"/>
              </a:lnSpc>
              <a:spcBef>
                <a:spcPct val="20000"/>
              </a:spcBef>
              <a:buFont typeface="Wingdings" pitchFamily="2" charset="2"/>
              <a:buChar char="Ø"/>
            </a:pPr>
            <a:r>
              <a:rPr lang="ka-GE" b="1" dirty="0" smtClean="0">
                <a:solidFill>
                  <a:schemeClr val="accent2">
                    <a:lumMod val="50000"/>
                  </a:schemeClr>
                </a:solidFill>
                <a:latin typeface="BPG Banner Caps" pitchFamily="18" charset="0"/>
                <a:cs typeface="Arial" panose="020B0604020202020204" pitchFamily="34" charset="0"/>
              </a:rPr>
              <a:t>წლის </a:t>
            </a:r>
            <a:r>
              <a:rPr lang="ka-GE" b="1" dirty="0">
                <a:solidFill>
                  <a:schemeClr val="accent2">
                    <a:lumMod val="50000"/>
                  </a:schemeClr>
                </a:solidFill>
                <a:latin typeface="BPG Banner Caps" pitchFamily="18" charset="0"/>
                <a:cs typeface="Arial" panose="020B0604020202020204" pitchFamily="34" charset="0"/>
              </a:rPr>
              <a:t>ბოლოს იწურება შრომითი ხელშეკრულებები, მიმდინარეობს მუშაობა მათ გაგრძელებაზე;</a:t>
            </a:r>
            <a:endParaRPr lang="en-US" b="1" dirty="0">
              <a:solidFill>
                <a:schemeClr val="accent2">
                  <a:lumMod val="50000"/>
                </a:schemeClr>
              </a:solidFill>
              <a:latin typeface="BPG Banner Caps" pitchFamily="18" charset="0"/>
              <a:cs typeface="Arial" panose="020B0604020202020204" pitchFamily="34" charset="0"/>
            </a:endParaRPr>
          </a:p>
          <a:p>
            <a:pPr marL="342900" lvl="0" indent="-342900" algn="just">
              <a:lnSpc>
                <a:spcPct val="150000"/>
              </a:lnSpc>
              <a:spcBef>
                <a:spcPct val="20000"/>
              </a:spcBef>
              <a:buFont typeface="Wingdings" pitchFamily="2" charset="2"/>
              <a:buChar char="Ø"/>
            </a:pPr>
            <a:r>
              <a:rPr lang="ka-GE" b="1" dirty="0" smtClean="0">
                <a:solidFill>
                  <a:schemeClr val="accent2">
                    <a:lumMod val="50000"/>
                  </a:schemeClr>
                </a:solidFill>
                <a:latin typeface="BPG Banner Caps" pitchFamily="18" charset="0"/>
                <a:cs typeface="Arial" panose="020B0604020202020204" pitchFamily="34" charset="0"/>
              </a:rPr>
              <a:t>სისტემატიურად </a:t>
            </a:r>
            <a:r>
              <a:rPr lang="ka-GE" b="1" dirty="0">
                <a:solidFill>
                  <a:schemeClr val="accent2">
                    <a:lumMod val="50000"/>
                  </a:schemeClr>
                </a:solidFill>
                <a:latin typeface="BPG Banner Caps" pitchFamily="18" charset="0"/>
                <a:cs typeface="Arial" panose="020B0604020202020204" pitchFamily="34" charset="0"/>
              </a:rPr>
              <a:t>მიმდინარეობს საზღვარგარეთ სასწავლებლად მივლინებულ იუნკერთა და მსმენელთა მივლინების ბრძანებებში ცვლილების შეტანა (საარდადეგებო შვებულებები).</a:t>
            </a:r>
            <a:endParaRPr lang="en-US" b="1" dirty="0">
              <a:solidFill>
                <a:schemeClr val="accent2">
                  <a:lumMod val="50000"/>
                </a:schemeClr>
              </a:solidFill>
              <a:latin typeface="BPG Banner Caps" pitchFamily="18" charset="0"/>
              <a:cs typeface="Arial" panose="020B0604020202020204" pitchFamily="34" charset="0"/>
            </a:endParaRPr>
          </a:p>
          <a:p>
            <a:pPr marL="342900" lvl="0" indent="-342900" algn="just">
              <a:lnSpc>
                <a:spcPct val="150000"/>
              </a:lnSpc>
              <a:spcBef>
                <a:spcPct val="20000"/>
              </a:spcBef>
              <a:buFont typeface="Wingdings" pitchFamily="2" charset="2"/>
              <a:buChar char="Ø"/>
            </a:pPr>
            <a:r>
              <a:rPr lang="ka-GE" b="1" dirty="0" smtClean="0">
                <a:solidFill>
                  <a:schemeClr val="accent2">
                    <a:lumMod val="50000"/>
                  </a:schemeClr>
                </a:solidFill>
                <a:latin typeface="BPG Banner Caps" pitchFamily="18" charset="0"/>
                <a:cs typeface="Arial" panose="020B0604020202020204" pitchFamily="34" charset="0"/>
              </a:rPr>
              <a:t>სისტემატიურად </a:t>
            </a:r>
            <a:r>
              <a:rPr lang="ka-GE" b="1" dirty="0">
                <a:solidFill>
                  <a:schemeClr val="accent2">
                    <a:lumMod val="50000"/>
                  </a:schemeClr>
                </a:solidFill>
                <a:latin typeface="BPG Banner Caps" pitchFamily="18" charset="0"/>
                <a:cs typeface="Arial" panose="020B0604020202020204" pitchFamily="34" charset="0"/>
              </a:rPr>
              <a:t>მიმდინარეობს აკადემიის ახალი თანამშრომლების და მათი ოჯახის წევრების დაზღვევა;</a:t>
            </a:r>
            <a:endParaRPr lang="en-US" b="1" dirty="0">
              <a:solidFill>
                <a:schemeClr val="accent2">
                  <a:lumMod val="50000"/>
                </a:schemeClr>
              </a:solidFill>
              <a:latin typeface="BPG Banner Caps" pitchFamily="18" charset="0"/>
              <a:cs typeface="Arial" panose="020B0604020202020204" pitchFamily="34" charset="0"/>
            </a:endParaRPr>
          </a:p>
          <a:p>
            <a:pPr marL="342900" lvl="0" indent="-342900" algn="just">
              <a:lnSpc>
                <a:spcPct val="150000"/>
              </a:lnSpc>
              <a:spcBef>
                <a:spcPct val="20000"/>
              </a:spcBef>
              <a:buFont typeface="Wingdings" pitchFamily="2" charset="2"/>
              <a:buChar char="Ø"/>
            </a:pPr>
            <a:r>
              <a:rPr lang="ka-GE" b="1" dirty="0" smtClean="0">
                <a:solidFill>
                  <a:schemeClr val="accent2">
                    <a:lumMod val="50000"/>
                  </a:schemeClr>
                </a:solidFill>
                <a:latin typeface="BPG Banner Caps" pitchFamily="18" charset="0"/>
                <a:cs typeface="Arial" panose="020B0604020202020204" pitchFamily="34" charset="0"/>
              </a:rPr>
              <a:t>სისტემატიურად </a:t>
            </a:r>
            <a:r>
              <a:rPr lang="ka-GE" b="1" dirty="0">
                <a:solidFill>
                  <a:schemeClr val="accent2">
                    <a:lumMod val="50000"/>
                  </a:schemeClr>
                </a:solidFill>
                <a:latin typeface="BPG Banner Caps" pitchFamily="18" charset="0"/>
                <a:cs typeface="Arial" panose="020B0604020202020204" pitchFamily="34" charset="0"/>
              </a:rPr>
              <a:t>მიმდინარეობს აკადემიის ახალი თანამშრომლების </a:t>
            </a:r>
            <a:r>
              <a:rPr lang="en-US" b="1" dirty="0">
                <a:solidFill>
                  <a:schemeClr val="accent2">
                    <a:lumMod val="50000"/>
                  </a:schemeClr>
                </a:solidFill>
                <a:latin typeface="BPG Banner Caps" pitchFamily="18" charset="0"/>
                <a:cs typeface="Arial" panose="020B0604020202020204" pitchFamily="34" charset="0"/>
              </a:rPr>
              <a:t>ID </a:t>
            </a:r>
            <a:r>
              <a:rPr lang="ka-GE" b="1" dirty="0">
                <a:solidFill>
                  <a:schemeClr val="accent2">
                    <a:lumMod val="50000"/>
                  </a:schemeClr>
                </a:solidFill>
                <a:latin typeface="BPG Banner Caps" pitchFamily="18" charset="0"/>
                <a:cs typeface="Arial" panose="020B0604020202020204" pitchFamily="34" charset="0"/>
              </a:rPr>
              <a:t>ბარათების დამზადება და  გაცემა,  ამ ეტაპზე მზადდება 2019 სასწავლო წელს ჩარიცხულ იუნკერთა და საკანდიდატო კურსის მსმენელების </a:t>
            </a:r>
            <a:r>
              <a:rPr lang="en-US" b="1" dirty="0">
                <a:solidFill>
                  <a:schemeClr val="accent2">
                    <a:lumMod val="50000"/>
                  </a:schemeClr>
                </a:solidFill>
                <a:latin typeface="BPG Banner Caps" pitchFamily="18" charset="0"/>
                <a:cs typeface="Arial" panose="020B0604020202020204" pitchFamily="34" charset="0"/>
              </a:rPr>
              <a:t>ID </a:t>
            </a:r>
            <a:r>
              <a:rPr lang="ka-GE" b="1" dirty="0">
                <a:solidFill>
                  <a:schemeClr val="accent2">
                    <a:lumMod val="50000"/>
                  </a:schemeClr>
                </a:solidFill>
                <a:latin typeface="BPG Banner Caps" pitchFamily="18" charset="0"/>
                <a:cs typeface="Arial" panose="020B0604020202020204" pitchFamily="34" charset="0"/>
              </a:rPr>
              <a:t>ბარათები</a:t>
            </a:r>
            <a:r>
              <a:rPr lang="ka-GE" b="1" dirty="0" smtClean="0">
                <a:solidFill>
                  <a:schemeClr val="accent2">
                    <a:lumMod val="50000"/>
                  </a:schemeClr>
                </a:solidFill>
                <a:latin typeface="BPG Banner Caps" pitchFamily="18" charset="0"/>
                <a:cs typeface="Arial" panose="020B0604020202020204" pitchFamily="34" charset="0"/>
              </a:rPr>
              <a:t>.</a:t>
            </a:r>
            <a:endParaRPr lang="en-US"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196417093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400110"/>
          </a:xfrm>
          <a:prstGeom prst="rect">
            <a:avLst/>
          </a:prstGeom>
          <a:noFill/>
        </p:spPr>
        <p:txBody>
          <a:bodyPr wrap="square" rtlCol="0">
            <a:spAutoFit/>
          </a:bodyPr>
          <a:lstStyle/>
          <a:p>
            <a:pPr algn="r"/>
            <a:r>
              <a:rPr lang="en-US" sz="2000" b="1" dirty="0" smtClean="0">
                <a:solidFill>
                  <a:schemeClr val="accent2">
                    <a:lumMod val="50000"/>
                  </a:schemeClr>
                </a:solidFill>
                <a:latin typeface="BPG Banner Caps" pitchFamily="18" charset="0"/>
              </a:rPr>
              <a:t>G-1 </a:t>
            </a:r>
            <a:r>
              <a:rPr lang="ka-GE" sz="20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000" b="1" dirty="0">
              <a:solidFill>
                <a:schemeClr val="accent2">
                  <a:lumMod val="50000"/>
                </a:schemeClr>
              </a:solidFill>
              <a:latin typeface="BPG Banner Caps" pitchFamily="18" charset="0"/>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216290" y="953788"/>
            <a:ext cx="8927710" cy="611757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lnSpc>
                <a:spcPct val="150000"/>
              </a:lnSpc>
              <a:buFont typeface="Wingdings" pitchFamily="2" charset="2"/>
              <a:buChar char="Ø"/>
            </a:pPr>
            <a:endParaRPr lang="ka-GE" sz="1600" b="1" dirty="0">
              <a:solidFill>
                <a:schemeClr val="accent2">
                  <a:lumMod val="50000"/>
                </a:schemeClr>
              </a:solidFill>
              <a:latin typeface="BPG Banner Caps" pitchFamily="18" charset="0"/>
              <a:cs typeface="Arial" panose="020B0604020202020204" pitchFamily="34" charset="0"/>
            </a:endParaRPr>
          </a:p>
        </p:txBody>
      </p:sp>
      <p:sp>
        <p:nvSpPr>
          <p:cNvPr id="3" name="Rectangle 2"/>
          <p:cNvSpPr/>
          <p:nvPr/>
        </p:nvSpPr>
        <p:spPr>
          <a:xfrm>
            <a:off x="164346" y="1509460"/>
            <a:ext cx="8639978" cy="5037148"/>
          </a:xfrm>
          <a:prstGeom prst="rect">
            <a:avLst/>
          </a:prstGeom>
        </p:spPr>
        <p:txBody>
          <a:bodyPr wrap="square">
            <a:spAutoFit/>
          </a:bodyPr>
          <a:lstStyle/>
          <a:p>
            <a:pPr marL="342900" lvl="0" indent="-342900" algn="just">
              <a:lnSpc>
                <a:spcPct val="150000"/>
              </a:lnSpc>
              <a:spcBef>
                <a:spcPct val="20000"/>
              </a:spcBef>
              <a:buFont typeface="Arial" panose="020B0604020202020204" pitchFamily="34" charset="0"/>
              <a:buChar char="•"/>
            </a:pPr>
            <a:r>
              <a:rPr lang="ka-GE" b="1" dirty="0" smtClean="0">
                <a:solidFill>
                  <a:schemeClr val="accent2">
                    <a:lumMod val="50000"/>
                  </a:schemeClr>
                </a:solidFill>
                <a:latin typeface="BPG Banner Caps" pitchFamily="18" charset="0"/>
                <a:cs typeface="Arial" panose="020B0604020202020204" pitchFamily="34" charset="0"/>
              </a:rPr>
              <a:t>ამჟამად </a:t>
            </a:r>
            <a:r>
              <a:rPr lang="ka-GE" b="1" dirty="0">
                <a:solidFill>
                  <a:schemeClr val="accent2">
                    <a:lumMod val="50000"/>
                  </a:schemeClr>
                </a:solidFill>
                <a:latin typeface="BPG Banner Caps" pitchFamily="18" charset="0"/>
                <a:cs typeface="Arial" panose="020B0604020202020204" pitchFamily="34" charset="0"/>
              </a:rPr>
              <a:t>გამოცხადებულია საჯარო კონკურსი და მიმდინარეობს კონკურსანტების განაცხადების გადარჩევა,  ბაკალავრიატის ენობრივი მომზადების განყოფილების გერმანული ენის მასწავლებლის თანამდებობაზე (1 საშტატო ერთეული ).</a:t>
            </a:r>
            <a:endParaRPr lang="en-US" b="1" dirty="0">
              <a:solidFill>
                <a:schemeClr val="accent2">
                  <a:lumMod val="50000"/>
                </a:schemeClr>
              </a:solidFill>
              <a:latin typeface="BPG Banner Caps" pitchFamily="18" charset="0"/>
              <a:cs typeface="Arial" panose="020B0604020202020204" pitchFamily="34" charset="0"/>
            </a:endParaRPr>
          </a:p>
          <a:p>
            <a:pPr marL="342900" lvl="0" indent="-342900" algn="just">
              <a:lnSpc>
                <a:spcPct val="150000"/>
              </a:lnSpc>
              <a:spcBef>
                <a:spcPct val="20000"/>
              </a:spcBef>
              <a:buFont typeface="Arial" panose="020B0604020202020204" pitchFamily="34" charset="0"/>
              <a:buChar char="•"/>
            </a:pPr>
            <a:r>
              <a:rPr lang="ka-GE" b="1" dirty="0" smtClean="0">
                <a:solidFill>
                  <a:schemeClr val="accent2">
                    <a:lumMod val="50000"/>
                  </a:schemeClr>
                </a:solidFill>
                <a:latin typeface="BPG Banner Caps" pitchFamily="18" charset="0"/>
                <a:cs typeface="Arial" panose="020B0604020202020204" pitchFamily="34" charset="0"/>
              </a:rPr>
              <a:t>მიმდინარეობს </a:t>
            </a:r>
            <a:r>
              <a:rPr lang="ka-GE" b="1" dirty="0">
                <a:solidFill>
                  <a:schemeClr val="accent2">
                    <a:lumMod val="50000"/>
                  </a:schemeClr>
                </a:solidFill>
                <a:latin typeface="BPG Banner Caps" pitchFamily="18" charset="0"/>
                <a:cs typeface="Arial" panose="020B0604020202020204" pitchFamily="34" charset="0"/>
              </a:rPr>
              <a:t>აქტიური მუშაობა საქართველოს თავდაცვის სამინისტროს </a:t>
            </a:r>
            <a:r>
              <a:rPr lang="en-US" b="1" dirty="0">
                <a:solidFill>
                  <a:schemeClr val="accent2">
                    <a:lumMod val="50000"/>
                  </a:schemeClr>
                </a:solidFill>
                <a:latin typeface="BPG Banner Caps" pitchFamily="18" charset="0"/>
                <a:cs typeface="Arial" panose="020B0604020202020204" pitchFamily="34" charset="0"/>
              </a:rPr>
              <a:t>2019 </a:t>
            </a:r>
            <a:r>
              <a:rPr lang="ka-GE" b="1" dirty="0">
                <a:solidFill>
                  <a:schemeClr val="accent2">
                    <a:lumMod val="50000"/>
                  </a:schemeClr>
                </a:solidFill>
                <a:latin typeface="BPG Banner Caps" pitchFamily="18" charset="0"/>
                <a:cs typeface="Arial" panose="020B0604020202020204" pitchFamily="34" charset="0"/>
              </a:rPr>
              <a:t>წლის დირექტივის საფუძველზე თავდაცვის ეროვნულ აკადემიაში აკადემიის საშტატო სტრუქტურის დახვეწაზე, რის შედეგადაც უნდა გაძლიერდეს სამხედრო კომპონენტი აკადემიის მართვის სისტემაში, რაც აკადემიის სტრუქტურული ერთეულების მმართველობას შესაძლებლობას მისცემს ეფექტურად დაგეგმონ და მართონ დაქვემდებარებული სტრუქტურული ერთეულების სასწავლო და ადმინისტრაციული პროცესი</a:t>
            </a:r>
            <a:r>
              <a:rPr lang="en-US" b="1" dirty="0">
                <a:solidFill>
                  <a:schemeClr val="accent2">
                    <a:lumMod val="50000"/>
                  </a:schemeClr>
                </a:solidFill>
                <a:latin typeface="BPG Banner Caps" pitchFamily="18" charset="0"/>
                <a:cs typeface="Arial" panose="020B0604020202020204" pitchFamily="34" charset="0"/>
              </a:rPr>
              <a:t>.</a:t>
            </a:r>
            <a:r>
              <a:rPr lang="ka-GE" b="1" dirty="0">
                <a:solidFill>
                  <a:schemeClr val="accent2">
                    <a:lumMod val="50000"/>
                  </a:schemeClr>
                </a:solidFill>
                <a:latin typeface="BPG Banner Caps" pitchFamily="18" charset="0"/>
                <a:cs typeface="Arial" panose="020B0604020202020204" pitchFamily="34" charset="0"/>
              </a:rPr>
              <a:t>  </a:t>
            </a:r>
            <a:endParaRPr lang="ru-RU" b="1" dirty="0">
              <a:solidFill>
                <a:schemeClr val="accent2">
                  <a:lumMod val="50000"/>
                </a:schemeClr>
              </a:solidFill>
              <a:latin typeface="BPG Banner Caps" pitchFamily="18" charset="0"/>
              <a:cs typeface="Arial" panose="020B0604020202020204" pitchFamily="34" charset="0"/>
            </a:endParaRPr>
          </a:p>
          <a:p>
            <a:pPr marL="285750" lvl="0" indent="-285750" algn="just">
              <a:lnSpc>
                <a:spcPct val="120000"/>
              </a:lnSpc>
              <a:spcBef>
                <a:spcPct val="20000"/>
              </a:spcBef>
              <a:buFont typeface="Wingdings" panose="05000000000000000000" pitchFamily="2" charset="2"/>
              <a:buChar char="Ø"/>
            </a:pPr>
            <a:endParaRPr lang="ru-RU" sz="16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83683658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400110"/>
          </a:xfrm>
          <a:prstGeom prst="rect">
            <a:avLst/>
          </a:prstGeom>
          <a:noFill/>
        </p:spPr>
        <p:txBody>
          <a:bodyPr wrap="square" rtlCol="0">
            <a:spAutoFit/>
          </a:bodyPr>
          <a:lstStyle/>
          <a:p>
            <a:pPr algn="r"/>
            <a:r>
              <a:rPr lang="en-US" sz="2000" b="1" dirty="0" smtClean="0">
                <a:solidFill>
                  <a:schemeClr val="accent2">
                    <a:lumMod val="50000"/>
                  </a:schemeClr>
                </a:solidFill>
                <a:latin typeface="BPG Banner Caps" pitchFamily="18" charset="0"/>
              </a:rPr>
              <a:t>G-1 </a:t>
            </a:r>
            <a:r>
              <a:rPr lang="ka-GE" sz="20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000" b="1" dirty="0">
              <a:solidFill>
                <a:schemeClr val="accent2">
                  <a:lumMod val="50000"/>
                </a:schemeClr>
              </a:solidFill>
              <a:latin typeface="BPG Banner Caps" pitchFamily="18" charset="0"/>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216290" y="953788"/>
            <a:ext cx="8927710" cy="611757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lnSpc>
                <a:spcPct val="150000"/>
              </a:lnSpc>
              <a:buFont typeface="Wingdings" pitchFamily="2" charset="2"/>
              <a:buChar char="Ø"/>
            </a:pPr>
            <a:endParaRPr lang="ka-GE" sz="1600" b="1" dirty="0">
              <a:solidFill>
                <a:schemeClr val="accent2">
                  <a:lumMod val="50000"/>
                </a:schemeClr>
              </a:solidFill>
              <a:latin typeface="BPG Banner Caps" pitchFamily="18" charset="0"/>
              <a:cs typeface="Arial" panose="020B0604020202020204" pitchFamily="34" charset="0"/>
            </a:endParaRPr>
          </a:p>
        </p:txBody>
      </p:sp>
      <p:sp>
        <p:nvSpPr>
          <p:cNvPr id="3" name="Rectangle 2"/>
          <p:cNvSpPr/>
          <p:nvPr/>
        </p:nvSpPr>
        <p:spPr>
          <a:xfrm>
            <a:off x="186697" y="1051593"/>
            <a:ext cx="8639978" cy="5078313"/>
          </a:xfrm>
          <a:prstGeom prst="rect">
            <a:avLst/>
          </a:prstGeom>
        </p:spPr>
        <p:txBody>
          <a:bodyPr wrap="square">
            <a:spAutoFit/>
          </a:bodyPr>
          <a:lstStyle/>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თავდაცვის  </a:t>
            </a:r>
            <a:r>
              <a:rPr lang="ka-GE" sz="2000" b="1" dirty="0">
                <a:solidFill>
                  <a:schemeClr val="accent2">
                    <a:lumMod val="50000"/>
                  </a:schemeClr>
                </a:solidFill>
                <a:latin typeface="BPG Banner Caps" pitchFamily="18" charset="0"/>
                <a:cs typeface="Arial" panose="020B0604020202020204" pitchFamily="34" charset="0"/>
              </a:rPr>
              <a:t>ძალების შეფასების სისტემის შესაბამისად ეროვნული თავდაცვის აკადემიის სამხედრო მოსამსახურეების ყოველწლიური შეფასება;</a:t>
            </a:r>
            <a:endParaRPr lang="en-US" sz="2000" b="1" dirty="0">
              <a:solidFill>
                <a:schemeClr val="accent2">
                  <a:lumMod val="50000"/>
                </a:schemeClr>
              </a:solidFill>
              <a:latin typeface="BPG Banner Caps" pitchFamily="18" charset="0"/>
              <a:cs typeface="Arial" panose="020B0604020202020204" pitchFamily="34" charset="0"/>
            </a:endParaRPr>
          </a:p>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საქართველოს </a:t>
            </a:r>
            <a:r>
              <a:rPr lang="ka-GE" sz="2000" b="1" dirty="0">
                <a:solidFill>
                  <a:schemeClr val="accent2">
                    <a:lumMod val="50000"/>
                  </a:schemeClr>
                </a:solidFill>
                <a:latin typeface="BPG Banner Caps" pitchFamily="18" charset="0"/>
                <a:cs typeface="Arial" panose="020B0604020202020204" pitchFamily="34" charset="0"/>
              </a:rPr>
              <a:t>თავდაცვის ძალების შენარჩუნების პროგრამით გათვალისწინებული ღონისძიები</a:t>
            </a:r>
            <a:r>
              <a:rPr lang="en-US" sz="2000" b="1" dirty="0">
                <a:solidFill>
                  <a:schemeClr val="accent2">
                    <a:lumMod val="50000"/>
                  </a:schemeClr>
                </a:solidFill>
                <a:latin typeface="BPG Banner Caps" pitchFamily="18" charset="0"/>
                <a:cs typeface="Arial" panose="020B0604020202020204" pitchFamily="34" charset="0"/>
              </a:rPr>
              <a:t>;</a:t>
            </a:r>
          </a:p>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აკადემიის </a:t>
            </a:r>
            <a:r>
              <a:rPr lang="ka-GE" sz="2000" b="1" dirty="0">
                <a:solidFill>
                  <a:schemeClr val="accent2">
                    <a:lumMod val="50000"/>
                  </a:schemeClr>
                </a:solidFill>
                <a:latin typeface="BPG Banner Caps" pitchFamily="18" charset="0"/>
                <a:cs typeface="Arial" panose="020B0604020202020204" pitchFamily="34" charset="0"/>
              </a:rPr>
              <a:t>სამხედრო მოსამსახურეების თანამდებობრივი გადაადგილების, უწყებრივი მედლებზე წარდგენის, ზღვრული ასაკით დათხოვნის/გაგრძელების, კონტრაქტის გაგრძელების და წოდებრივი დაწინაურებების ორგანიზება</a:t>
            </a:r>
            <a:r>
              <a:rPr lang="en-US" sz="2000" b="1" dirty="0">
                <a:solidFill>
                  <a:schemeClr val="accent2">
                    <a:lumMod val="50000"/>
                  </a:schemeClr>
                </a:solidFill>
                <a:latin typeface="BPG Banner Caps" pitchFamily="18" charset="0"/>
                <a:cs typeface="Arial" panose="020B0604020202020204" pitchFamily="34" charset="0"/>
              </a:rPr>
              <a:t>;</a:t>
            </a:r>
          </a:p>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მოსამსახურეთა </a:t>
            </a:r>
            <a:r>
              <a:rPr lang="ka-GE" sz="2000" b="1" dirty="0">
                <a:solidFill>
                  <a:schemeClr val="accent2">
                    <a:lumMod val="50000"/>
                  </a:schemeClr>
                </a:solidFill>
                <a:latin typeface="BPG Banner Caps" pitchFamily="18" charset="0"/>
                <a:cs typeface="Arial" panose="020B0604020202020204" pitchFamily="34" charset="0"/>
              </a:rPr>
              <a:t>კვალიფიკაციის ამაღლება და პროფესიული განვითარება;</a:t>
            </a:r>
            <a:endParaRPr lang="en-US" sz="2000" b="1" dirty="0">
              <a:solidFill>
                <a:schemeClr val="accent2">
                  <a:lumMod val="50000"/>
                </a:schemeClr>
              </a:solidFill>
              <a:latin typeface="BPG Banner Caps" pitchFamily="18" charset="0"/>
              <a:cs typeface="Arial" panose="020B0604020202020204" pitchFamily="34" charset="0"/>
            </a:endParaRPr>
          </a:p>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ელექტრონული </a:t>
            </a:r>
            <a:r>
              <a:rPr lang="ka-GE" sz="2000" b="1" dirty="0">
                <a:solidFill>
                  <a:schemeClr val="accent2">
                    <a:lumMod val="50000"/>
                  </a:schemeClr>
                </a:solidFill>
                <a:latin typeface="BPG Banner Caps" pitchFamily="18" charset="0"/>
                <a:cs typeface="Arial" panose="020B0604020202020204" pitchFamily="34" charset="0"/>
              </a:rPr>
              <a:t>პროგრამის </a:t>
            </a:r>
            <a:r>
              <a:rPr lang="en-US" sz="2000" b="1" dirty="0">
                <a:solidFill>
                  <a:schemeClr val="accent2">
                    <a:lumMod val="50000"/>
                  </a:schemeClr>
                </a:solidFill>
                <a:latin typeface="BPG Banner Caps" pitchFamily="18" charset="0"/>
                <a:cs typeface="Arial" panose="020B0604020202020204" pitchFamily="34" charset="0"/>
              </a:rPr>
              <a:t>HR </a:t>
            </a:r>
            <a:r>
              <a:rPr lang="ka-GE" sz="2000" b="1" dirty="0">
                <a:solidFill>
                  <a:schemeClr val="accent2">
                    <a:lumMod val="50000"/>
                  </a:schemeClr>
                </a:solidFill>
                <a:latin typeface="BPG Banner Caps" pitchFamily="18" charset="0"/>
                <a:cs typeface="Arial" panose="020B0604020202020204" pitchFamily="34" charset="0"/>
              </a:rPr>
              <a:t>მოდულის დახვეწა, აკადემიის პირადი შემადგენლობის პირადი საქმეების შეტანა/განახლება;</a:t>
            </a:r>
            <a:endParaRPr lang="en-US" sz="2000" b="1" dirty="0">
              <a:solidFill>
                <a:schemeClr val="accent2">
                  <a:lumMod val="50000"/>
                </a:schemeClr>
              </a:solidFill>
              <a:latin typeface="BPG Banner Caps" pitchFamily="18" charset="0"/>
              <a:cs typeface="Arial" panose="020B0604020202020204" pitchFamily="34" charset="0"/>
            </a:endParaRPr>
          </a:p>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მიღება </a:t>
            </a:r>
            <a:r>
              <a:rPr lang="ka-GE" sz="2000" b="1" dirty="0">
                <a:solidFill>
                  <a:schemeClr val="accent2">
                    <a:lumMod val="50000"/>
                  </a:schemeClr>
                </a:solidFill>
                <a:latin typeface="BPG Banner Caps" pitchFamily="18" charset="0"/>
                <a:cs typeface="Arial" panose="020B0604020202020204" pitchFamily="34" charset="0"/>
              </a:rPr>
              <a:t>საბაკალავრო პროგრამაზე და საკანდიდატო კურსზე ;</a:t>
            </a:r>
            <a:endParaRPr lang="en-US" sz="2000" b="1" dirty="0">
              <a:solidFill>
                <a:schemeClr val="accent2">
                  <a:lumMod val="50000"/>
                </a:schemeClr>
              </a:solidFill>
              <a:latin typeface="BPG Banner Caps" pitchFamily="18" charset="0"/>
              <a:cs typeface="Arial" panose="020B0604020202020204" pitchFamily="34" charset="0"/>
            </a:endParaRPr>
          </a:p>
          <a:p>
            <a:pPr lvl="0" algn="just">
              <a:spcBef>
                <a:spcPct val="20000"/>
              </a:spcBef>
            </a:pPr>
            <a:endParaRPr lang="ru-RU"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640144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283517"/>
            <a:ext cx="7785958" cy="461665"/>
          </a:xfrm>
          <a:prstGeom prst="rect">
            <a:avLst/>
          </a:prstGeom>
          <a:noFill/>
        </p:spPr>
        <p:txBody>
          <a:bodyPr wrap="square" rtlCol="0">
            <a:spAutoFit/>
          </a:bodyPr>
          <a:lstStyle/>
          <a:p>
            <a:pPr algn="r"/>
            <a:r>
              <a:rPr lang="ka-GE" sz="2400" b="1" dirty="0">
                <a:solidFill>
                  <a:schemeClr val="accent2">
                    <a:lumMod val="50000"/>
                  </a:schemeClr>
                </a:solidFill>
                <a:latin typeface="BPG Banner Caps" pitchFamily="18" charset="0"/>
              </a:rPr>
              <a:t>ოფიცერთა საწყისი სამხედრო </a:t>
            </a:r>
            <a:r>
              <a:rPr lang="ka-GE" sz="2400" b="1" dirty="0" smtClean="0">
                <a:solidFill>
                  <a:schemeClr val="accent2">
                    <a:lumMod val="50000"/>
                  </a:schemeClr>
                </a:solidFill>
                <a:latin typeface="BPG Banner Caps" pitchFamily="18" charset="0"/>
              </a:rPr>
              <a:t>განათლების </a:t>
            </a:r>
            <a:r>
              <a:rPr lang="ka-GE" sz="2000" b="1" dirty="0" smtClean="0">
                <a:solidFill>
                  <a:schemeClr val="accent2">
                    <a:lumMod val="50000"/>
                  </a:schemeClr>
                </a:solidFill>
                <a:latin typeface="BPG Banner Caps" pitchFamily="18" charset="0"/>
              </a:rPr>
              <a:t>მიმართულება</a:t>
            </a:r>
            <a:r>
              <a:rPr lang="ka-GE" sz="2400" b="1" dirty="0" smtClean="0">
                <a:solidFill>
                  <a:schemeClr val="accent2">
                    <a:lumMod val="50000"/>
                  </a:schemeClr>
                </a:solidFill>
                <a:latin typeface="BPG Banner Caps" pitchFamily="18" charset="0"/>
              </a:rPr>
              <a:t> </a:t>
            </a:r>
            <a:endParaRPr lang="ru-RU" sz="2400" b="1" dirty="0">
              <a:solidFill>
                <a:schemeClr val="accent2">
                  <a:lumMod val="50000"/>
                </a:schemeClr>
              </a:solidFill>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331309" y="1088808"/>
            <a:ext cx="8262875"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buNone/>
            </a:pPr>
            <a:r>
              <a:rPr lang="ka-GE" sz="1400" b="1" dirty="0">
                <a:solidFill>
                  <a:schemeClr val="accent2">
                    <a:lumMod val="50000"/>
                  </a:schemeClr>
                </a:solidFill>
                <a:latin typeface="BPG Banner Caps" pitchFamily="18" charset="0"/>
                <a:cs typeface="Arial" panose="020B0604020202020204" pitchFamily="34" charset="0"/>
              </a:rPr>
              <a:t>2020 წელს დაგეგმილი მნიშვნელოვანი  ღონისძიებები</a:t>
            </a:r>
            <a:endParaRPr lang="en-US" sz="1400" b="1" dirty="0">
              <a:solidFill>
                <a:schemeClr val="accent2">
                  <a:lumMod val="50000"/>
                </a:schemeClr>
              </a:solidFill>
              <a:latin typeface="BPG Banner Caps" pitchFamily="18" charset="0"/>
              <a:cs typeface="Arial" panose="020B0604020202020204" pitchFamily="34" charset="0"/>
            </a:endParaRPr>
          </a:p>
          <a:p>
            <a:pPr marL="285750" lvl="0" indent="-285750" algn="just">
              <a:lnSpc>
                <a:spcPct val="200000"/>
              </a:lnSpc>
              <a:spcBef>
                <a:spcPts val="0"/>
              </a:spcBef>
              <a:buFont typeface="Wingdings" panose="05000000000000000000" pitchFamily="2" charset="2"/>
              <a:buChar char="Ø"/>
            </a:pPr>
            <a:r>
              <a:rPr lang="ka-GE" sz="1400" b="1" dirty="0" smtClean="0">
                <a:solidFill>
                  <a:schemeClr val="accent2">
                    <a:lumMod val="50000"/>
                  </a:schemeClr>
                </a:solidFill>
                <a:latin typeface="BPG Banner Caps" pitchFamily="18" charset="0"/>
                <a:cs typeface="Arial" panose="020B0604020202020204" pitchFamily="34" charset="0"/>
              </a:rPr>
              <a:t>აკადემიის </a:t>
            </a:r>
            <a:r>
              <a:rPr lang="ka-GE" sz="1400" b="1" dirty="0">
                <a:solidFill>
                  <a:schemeClr val="accent2">
                    <a:lumMod val="50000"/>
                  </a:schemeClr>
                </a:solidFill>
                <a:latin typeface="BPG Banner Caps" pitchFamily="18" charset="0"/>
                <a:cs typeface="Arial" panose="020B0604020202020204" pitchFamily="34" charset="0"/>
              </a:rPr>
              <a:t>ბაკალავრიატის 2019 – 2020 სასწავლო წლის სასწავლო პროგრამის შესაბამისად თეორიული და პრაქტიკული მეცადინეობების ჩატარების უზრუნველყოფა;</a:t>
            </a:r>
          </a:p>
          <a:p>
            <a:pPr marL="285750" lvl="0" indent="-285750" algn="just">
              <a:lnSpc>
                <a:spcPct val="200000"/>
              </a:lnSpc>
              <a:spcBef>
                <a:spcPts val="0"/>
              </a:spcBef>
              <a:buFont typeface="Wingdings" panose="05000000000000000000" pitchFamily="2" charset="2"/>
              <a:buChar char="Ø"/>
            </a:pPr>
            <a:r>
              <a:rPr lang="ka-GE" sz="1400" b="1" dirty="0" smtClean="0">
                <a:solidFill>
                  <a:schemeClr val="accent2">
                    <a:lumMod val="50000"/>
                  </a:schemeClr>
                </a:solidFill>
                <a:latin typeface="BPG Banner Caps" pitchFamily="18" charset="0"/>
                <a:cs typeface="Arial" panose="020B0604020202020204" pitchFamily="34" charset="0"/>
              </a:rPr>
              <a:t>იანვარი </a:t>
            </a:r>
            <a:r>
              <a:rPr lang="ka-GE" sz="1400" b="1" dirty="0">
                <a:solidFill>
                  <a:schemeClr val="accent2">
                    <a:lumMod val="50000"/>
                  </a:schemeClr>
                </a:solidFill>
                <a:latin typeface="BPG Banner Caps" pitchFamily="18" charset="0"/>
                <a:cs typeface="Arial" panose="020B0604020202020204" pitchFamily="34" charset="0"/>
              </a:rPr>
              <a:t>- აკადემიის შიდა ჩემპიონატი ცურვაში;</a:t>
            </a:r>
          </a:p>
          <a:p>
            <a:pPr marL="285750" lvl="0" indent="-285750" algn="just">
              <a:lnSpc>
                <a:spcPct val="200000"/>
              </a:lnSpc>
              <a:spcBef>
                <a:spcPts val="0"/>
              </a:spcBef>
              <a:buFont typeface="Wingdings" panose="05000000000000000000" pitchFamily="2" charset="2"/>
              <a:buChar char="Ø"/>
            </a:pPr>
            <a:r>
              <a:rPr lang="ka-GE" sz="1400" b="1" dirty="0" smtClean="0">
                <a:solidFill>
                  <a:schemeClr val="accent2">
                    <a:lumMod val="50000"/>
                  </a:schemeClr>
                </a:solidFill>
                <a:latin typeface="BPG Banner Caps" pitchFamily="18" charset="0"/>
                <a:cs typeface="Arial" panose="020B0604020202020204" pitchFamily="34" charset="0"/>
              </a:rPr>
              <a:t>თებერვალი </a:t>
            </a:r>
            <a:r>
              <a:rPr lang="ka-GE" sz="1400" b="1" dirty="0">
                <a:solidFill>
                  <a:schemeClr val="accent2">
                    <a:lumMod val="50000"/>
                  </a:schemeClr>
                </a:solidFill>
                <a:latin typeface="BPG Banner Caps" pitchFamily="18" charset="0"/>
                <a:cs typeface="Arial" panose="020B0604020202020204" pitchFamily="34" charset="0"/>
              </a:rPr>
              <a:t>- აკადემიის შიდა ჩემპიონატი მკლავჭიდში;</a:t>
            </a:r>
          </a:p>
          <a:p>
            <a:pPr marL="285750" lvl="0" indent="-285750" algn="just">
              <a:lnSpc>
                <a:spcPct val="200000"/>
              </a:lnSpc>
              <a:spcBef>
                <a:spcPts val="0"/>
              </a:spcBef>
              <a:buFont typeface="Wingdings" panose="05000000000000000000" pitchFamily="2" charset="2"/>
              <a:buChar char="Ø"/>
            </a:pPr>
            <a:r>
              <a:rPr lang="ka-GE" sz="1400" b="1" dirty="0" smtClean="0">
                <a:solidFill>
                  <a:schemeClr val="accent2">
                    <a:lumMod val="50000"/>
                  </a:schemeClr>
                </a:solidFill>
                <a:latin typeface="BPG Banner Caps" pitchFamily="18" charset="0"/>
                <a:cs typeface="Arial" panose="020B0604020202020204" pitchFamily="34" charset="0"/>
              </a:rPr>
              <a:t>თებერვალი </a:t>
            </a:r>
            <a:r>
              <a:rPr lang="ka-GE" sz="1400" b="1" dirty="0">
                <a:solidFill>
                  <a:schemeClr val="accent2">
                    <a:lumMod val="50000"/>
                  </a:schemeClr>
                </a:solidFill>
                <a:latin typeface="BPG Banner Caps" pitchFamily="18" charset="0"/>
                <a:cs typeface="Arial" panose="020B0604020202020204" pitchFamily="34" charset="0"/>
              </a:rPr>
              <a:t>- მარტი - სამთო მომზადების საბაზისო კურსი;</a:t>
            </a:r>
          </a:p>
          <a:p>
            <a:pPr marL="285750" lvl="0" indent="-285750" algn="just">
              <a:lnSpc>
                <a:spcPct val="200000"/>
              </a:lnSpc>
              <a:spcBef>
                <a:spcPts val="0"/>
              </a:spcBef>
              <a:buFont typeface="Wingdings" panose="05000000000000000000" pitchFamily="2" charset="2"/>
              <a:buChar char="Ø"/>
            </a:pPr>
            <a:r>
              <a:rPr lang="ka-GE" sz="1400" b="1" dirty="0" smtClean="0">
                <a:solidFill>
                  <a:schemeClr val="accent2">
                    <a:lumMod val="50000"/>
                  </a:schemeClr>
                </a:solidFill>
                <a:latin typeface="BPG Banner Caps" pitchFamily="18" charset="0"/>
                <a:cs typeface="Arial" panose="020B0604020202020204" pitchFamily="34" charset="0"/>
              </a:rPr>
              <a:t>თებერვალი </a:t>
            </a:r>
            <a:r>
              <a:rPr lang="ka-GE" sz="1400" b="1" dirty="0">
                <a:solidFill>
                  <a:schemeClr val="accent2">
                    <a:lumMod val="50000"/>
                  </a:schemeClr>
                </a:solidFill>
                <a:latin typeface="BPG Banner Caps" pitchFamily="18" charset="0"/>
                <a:cs typeface="Arial" panose="020B0604020202020204" pitchFamily="34" charset="0"/>
              </a:rPr>
              <a:t>- მაისი - ივლისი - ოქტომბერი - მიმართულების პირად შემადგენლობასთან პრაქტიკული მეცადინეობები  საცეცხლე მომზადებაში;</a:t>
            </a:r>
          </a:p>
          <a:p>
            <a:pPr marL="285750" lvl="0" indent="-285750" algn="just">
              <a:lnSpc>
                <a:spcPct val="200000"/>
              </a:lnSpc>
              <a:spcBef>
                <a:spcPts val="0"/>
              </a:spcBef>
              <a:buFont typeface="Wingdings" panose="05000000000000000000" pitchFamily="2" charset="2"/>
              <a:buChar char="Ø"/>
            </a:pPr>
            <a:r>
              <a:rPr lang="ka-GE" sz="1400" b="1" dirty="0" smtClean="0">
                <a:solidFill>
                  <a:schemeClr val="accent2">
                    <a:lumMod val="50000"/>
                  </a:schemeClr>
                </a:solidFill>
                <a:latin typeface="BPG Banner Caps" pitchFamily="18" charset="0"/>
                <a:cs typeface="Arial" panose="020B0604020202020204" pitchFamily="34" charset="0"/>
              </a:rPr>
              <a:t>მარტი  </a:t>
            </a:r>
            <a:r>
              <a:rPr lang="ka-GE" sz="1400" b="1" dirty="0">
                <a:solidFill>
                  <a:schemeClr val="accent2">
                    <a:lumMod val="50000"/>
                  </a:schemeClr>
                </a:solidFill>
                <a:latin typeface="BPG Banner Caps" pitchFamily="18" charset="0"/>
                <a:cs typeface="Arial" panose="020B0604020202020204" pitchFamily="34" charset="0"/>
              </a:rPr>
              <a:t>- აკადემიის შიდა ჩემპიონატი ესტაფეტა 4 </a:t>
            </a:r>
            <a:r>
              <a:rPr lang="en-US" sz="1400" b="1" dirty="0">
                <a:solidFill>
                  <a:schemeClr val="accent2">
                    <a:lumMod val="50000"/>
                  </a:schemeClr>
                </a:solidFill>
                <a:latin typeface="BPG Banner Caps" pitchFamily="18" charset="0"/>
                <a:cs typeface="Arial" panose="020B0604020202020204" pitchFamily="34" charset="0"/>
              </a:rPr>
              <a:t>X 400;</a:t>
            </a:r>
            <a:endParaRPr lang="ka-GE" sz="1400" b="1" dirty="0">
              <a:solidFill>
                <a:schemeClr val="accent2">
                  <a:lumMod val="50000"/>
                </a:schemeClr>
              </a:solidFill>
              <a:latin typeface="BPG Banner Caps" pitchFamily="18" charset="0"/>
              <a:cs typeface="Arial" panose="020B0604020202020204" pitchFamily="34" charset="0"/>
            </a:endParaRPr>
          </a:p>
          <a:p>
            <a:pPr marL="285750" lvl="0" indent="-285750" algn="just">
              <a:lnSpc>
                <a:spcPct val="200000"/>
              </a:lnSpc>
              <a:spcBef>
                <a:spcPts val="0"/>
              </a:spcBef>
              <a:buFont typeface="Wingdings" panose="05000000000000000000" pitchFamily="2" charset="2"/>
              <a:buChar char="Ø"/>
            </a:pPr>
            <a:r>
              <a:rPr lang="ka-GE" sz="1400" b="1" dirty="0" smtClean="0">
                <a:solidFill>
                  <a:schemeClr val="accent2">
                    <a:lumMod val="50000"/>
                  </a:schemeClr>
                </a:solidFill>
                <a:latin typeface="BPG Banner Caps" pitchFamily="18" charset="0"/>
                <a:cs typeface="Arial" panose="020B0604020202020204" pitchFamily="34" charset="0"/>
              </a:rPr>
              <a:t>აპრილი  </a:t>
            </a:r>
            <a:r>
              <a:rPr lang="ka-GE" sz="1400" b="1" dirty="0">
                <a:solidFill>
                  <a:schemeClr val="accent2">
                    <a:lumMod val="50000"/>
                  </a:schemeClr>
                </a:solidFill>
                <a:latin typeface="BPG Banner Caps" pitchFamily="18" charset="0"/>
                <a:cs typeface="Arial" panose="020B0604020202020204" pitchFamily="34" charset="0"/>
              </a:rPr>
              <a:t>- აკადემიის შიდა ჩემპიონატი ფრენბურთში;</a:t>
            </a:r>
          </a:p>
          <a:p>
            <a:pPr marL="285750" lvl="0" indent="-285750" algn="just">
              <a:lnSpc>
                <a:spcPct val="200000"/>
              </a:lnSpc>
              <a:spcBef>
                <a:spcPts val="0"/>
              </a:spcBef>
              <a:buFont typeface="Wingdings" panose="05000000000000000000" pitchFamily="2" charset="2"/>
              <a:buChar char="Ø"/>
            </a:pPr>
            <a:r>
              <a:rPr lang="ka-GE" sz="1400" b="1" dirty="0" smtClean="0">
                <a:solidFill>
                  <a:schemeClr val="accent2">
                    <a:lumMod val="50000"/>
                  </a:schemeClr>
                </a:solidFill>
                <a:latin typeface="BPG Banner Caps" pitchFamily="18" charset="0"/>
                <a:cs typeface="Arial" panose="020B0604020202020204" pitchFamily="34" charset="0"/>
              </a:rPr>
              <a:t>მაისი </a:t>
            </a:r>
            <a:r>
              <a:rPr lang="ka-GE" sz="1400" b="1" dirty="0">
                <a:solidFill>
                  <a:schemeClr val="accent2">
                    <a:lumMod val="50000"/>
                  </a:schemeClr>
                </a:solidFill>
                <a:latin typeface="BPG Banner Caps" pitchFamily="18" charset="0"/>
                <a:cs typeface="Arial" panose="020B0604020202020204" pitchFamily="34" charset="0"/>
              </a:rPr>
              <a:t>- აკადემიის შიდა ჩემპიონატი კალათბურთში;</a:t>
            </a:r>
          </a:p>
          <a:p>
            <a:pPr marL="285750" lvl="0" indent="-285750" algn="just">
              <a:lnSpc>
                <a:spcPct val="200000"/>
              </a:lnSpc>
              <a:spcBef>
                <a:spcPts val="0"/>
              </a:spcBef>
              <a:buFont typeface="Wingdings" panose="05000000000000000000" pitchFamily="2" charset="2"/>
              <a:buChar char="Ø"/>
            </a:pPr>
            <a:r>
              <a:rPr lang="ka-GE" sz="1400" b="1" dirty="0" smtClean="0">
                <a:solidFill>
                  <a:schemeClr val="accent2">
                    <a:lumMod val="50000"/>
                  </a:schemeClr>
                </a:solidFill>
                <a:latin typeface="BPG Banner Caps" pitchFamily="18" charset="0"/>
                <a:cs typeface="Arial" panose="020B0604020202020204" pitchFamily="34" charset="0"/>
              </a:rPr>
              <a:t>ივნისი </a:t>
            </a:r>
            <a:r>
              <a:rPr lang="ka-GE" sz="1400" b="1" dirty="0">
                <a:solidFill>
                  <a:schemeClr val="accent2">
                    <a:lumMod val="50000"/>
                  </a:schemeClr>
                </a:solidFill>
                <a:latin typeface="BPG Banner Caps" pitchFamily="18" charset="0"/>
                <a:cs typeface="Arial" panose="020B0604020202020204" pitchFamily="34" charset="0"/>
              </a:rPr>
              <a:t>- აკადემიის შიდა ჩემპიონატი მინი ფეხბურთში;</a:t>
            </a:r>
          </a:p>
          <a:p>
            <a:pPr marL="0" indent="0">
              <a:lnSpc>
                <a:spcPct val="200000"/>
              </a:lnSpc>
              <a:spcBef>
                <a:spcPts val="0"/>
              </a:spcBef>
              <a:buNone/>
              <a:defRPr/>
            </a:pPr>
            <a:endParaRPr lang="ka-GE" altLang="lt-LT" sz="14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251605985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G-1 </a:t>
            </a:r>
            <a:r>
              <a:rPr lang="ka-GE" sz="24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400" b="1" dirty="0">
              <a:solidFill>
                <a:schemeClr val="accent2">
                  <a:lumMod val="50000"/>
                </a:schemeClr>
              </a:solidFill>
              <a:latin typeface="BPG Banner Caps" pitchFamily="18" charset="0"/>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216290" y="953788"/>
            <a:ext cx="8927710" cy="611757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lnSpc>
                <a:spcPct val="150000"/>
              </a:lnSpc>
              <a:buFont typeface="Wingdings" pitchFamily="2" charset="2"/>
              <a:buChar char="Ø"/>
            </a:pPr>
            <a:endParaRPr lang="ka-GE" sz="1600" b="1" dirty="0">
              <a:solidFill>
                <a:schemeClr val="accent2">
                  <a:lumMod val="50000"/>
                </a:schemeClr>
              </a:solidFill>
              <a:latin typeface="BPG Banner Caps" pitchFamily="18" charset="0"/>
              <a:cs typeface="Arial" panose="020B0604020202020204" pitchFamily="34" charset="0"/>
            </a:endParaRPr>
          </a:p>
        </p:txBody>
      </p:sp>
      <p:sp>
        <p:nvSpPr>
          <p:cNvPr id="3" name="Rectangle 2"/>
          <p:cNvSpPr/>
          <p:nvPr/>
        </p:nvSpPr>
        <p:spPr>
          <a:xfrm>
            <a:off x="164346" y="1537465"/>
            <a:ext cx="8639978" cy="4708981"/>
          </a:xfrm>
          <a:prstGeom prst="rect">
            <a:avLst/>
          </a:prstGeom>
        </p:spPr>
        <p:txBody>
          <a:bodyPr wrap="square">
            <a:spAutoFit/>
          </a:bodyPr>
          <a:lstStyle/>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თავდაცვის  </a:t>
            </a:r>
            <a:r>
              <a:rPr lang="ka-GE" sz="2000" b="1" dirty="0">
                <a:solidFill>
                  <a:schemeClr val="accent2">
                    <a:lumMod val="50000"/>
                  </a:schemeClr>
                </a:solidFill>
                <a:latin typeface="BPG Banner Caps" pitchFamily="18" charset="0"/>
                <a:cs typeface="Arial" panose="020B0604020202020204" pitchFamily="34" charset="0"/>
              </a:rPr>
              <a:t>ძალების შეფასების სისტემის შესაბამისად ეროვნული თავდაცვის აკადემიის სამხედრო მოსამსახურეების ყოველწლიური შეფასება;</a:t>
            </a:r>
            <a:endParaRPr lang="en-US" sz="2000" b="1" dirty="0">
              <a:solidFill>
                <a:schemeClr val="accent2">
                  <a:lumMod val="50000"/>
                </a:schemeClr>
              </a:solidFill>
              <a:latin typeface="BPG Banner Caps" pitchFamily="18" charset="0"/>
              <a:cs typeface="Arial" panose="020B0604020202020204" pitchFamily="34" charset="0"/>
            </a:endParaRPr>
          </a:p>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საქართველოს </a:t>
            </a:r>
            <a:r>
              <a:rPr lang="ka-GE" sz="2000" b="1" dirty="0">
                <a:solidFill>
                  <a:schemeClr val="accent2">
                    <a:lumMod val="50000"/>
                  </a:schemeClr>
                </a:solidFill>
                <a:latin typeface="BPG Banner Caps" pitchFamily="18" charset="0"/>
                <a:cs typeface="Arial" panose="020B0604020202020204" pitchFamily="34" charset="0"/>
              </a:rPr>
              <a:t>თავდაცვის ძალების შენარჩუნების პროგრამით გათვალისწინებული ღონისძიები</a:t>
            </a:r>
            <a:r>
              <a:rPr lang="en-US" sz="2000" b="1" dirty="0">
                <a:solidFill>
                  <a:schemeClr val="accent2">
                    <a:lumMod val="50000"/>
                  </a:schemeClr>
                </a:solidFill>
                <a:latin typeface="BPG Banner Caps" pitchFamily="18" charset="0"/>
                <a:cs typeface="Arial" panose="020B0604020202020204" pitchFamily="34" charset="0"/>
              </a:rPr>
              <a:t>;</a:t>
            </a:r>
          </a:p>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აკადემიის </a:t>
            </a:r>
            <a:r>
              <a:rPr lang="ka-GE" sz="2000" b="1" dirty="0">
                <a:solidFill>
                  <a:schemeClr val="accent2">
                    <a:lumMod val="50000"/>
                  </a:schemeClr>
                </a:solidFill>
                <a:latin typeface="BPG Banner Caps" pitchFamily="18" charset="0"/>
                <a:cs typeface="Arial" panose="020B0604020202020204" pitchFamily="34" charset="0"/>
              </a:rPr>
              <a:t>სამხედრო მოსამსახურეების თანამდებობრივი გადაადგილების, უწყებრივი მედლებზე წარდგენის, ზღვრული ასაკით დათხოვნის/გაგრძელების, კონტრაქტის გაგრძელების და წოდებრივი დაწინაურებების ორგანიზება</a:t>
            </a:r>
            <a:r>
              <a:rPr lang="en-US" sz="2000" b="1" dirty="0">
                <a:solidFill>
                  <a:schemeClr val="accent2">
                    <a:lumMod val="50000"/>
                  </a:schemeClr>
                </a:solidFill>
                <a:latin typeface="BPG Banner Caps" pitchFamily="18" charset="0"/>
                <a:cs typeface="Arial" panose="020B0604020202020204" pitchFamily="34" charset="0"/>
              </a:rPr>
              <a:t>;</a:t>
            </a:r>
          </a:p>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მოსამსახურეთა </a:t>
            </a:r>
            <a:r>
              <a:rPr lang="ka-GE" sz="2000" b="1" dirty="0">
                <a:solidFill>
                  <a:schemeClr val="accent2">
                    <a:lumMod val="50000"/>
                  </a:schemeClr>
                </a:solidFill>
                <a:latin typeface="BPG Banner Caps" pitchFamily="18" charset="0"/>
                <a:cs typeface="Arial" panose="020B0604020202020204" pitchFamily="34" charset="0"/>
              </a:rPr>
              <a:t>კვალიფიკაციის ამაღლება და პროფესიული განვითარება;</a:t>
            </a:r>
            <a:endParaRPr lang="en-US" sz="2000" b="1" dirty="0">
              <a:solidFill>
                <a:schemeClr val="accent2">
                  <a:lumMod val="50000"/>
                </a:schemeClr>
              </a:solidFill>
              <a:latin typeface="BPG Banner Caps" pitchFamily="18" charset="0"/>
              <a:cs typeface="Arial" panose="020B0604020202020204" pitchFamily="34" charset="0"/>
            </a:endParaRPr>
          </a:p>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ელექტრონული </a:t>
            </a:r>
            <a:r>
              <a:rPr lang="ka-GE" sz="2000" b="1" dirty="0">
                <a:solidFill>
                  <a:schemeClr val="accent2">
                    <a:lumMod val="50000"/>
                  </a:schemeClr>
                </a:solidFill>
                <a:latin typeface="BPG Banner Caps" pitchFamily="18" charset="0"/>
                <a:cs typeface="Arial" panose="020B0604020202020204" pitchFamily="34" charset="0"/>
              </a:rPr>
              <a:t>პროგრამის </a:t>
            </a:r>
            <a:r>
              <a:rPr lang="en-US" sz="2000" b="1" dirty="0">
                <a:solidFill>
                  <a:schemeClr val="accent2">
                    <a:lumMod val="50000"/>
                  </a:schemeClr>
                </a:solidFill>
                <a:latin typeface="BPG Banner Caps" pitchFamily="18" charset="0"/>
                <a:cs typeface="Arial" panose="020B0604020202020204" pitchFamily="34" charset="0"/>
              </a:rPr>
              <a:t>HR </a:t>
            </a:r>
            <a:r>
              <a:rPr lang="ka-GE" sz="2000" b="1" dirty="0">
                <a:solidFill>
                  <a:schemeClr val="accent2">
                    <a:lumMod val="50000"/>
                  </a:schemeClr>
                </a:solidFill>
                <a:latin typeface="BPG Banner Caps" pitchFamily="18" charset="0"/>
                <a:cs typeface="Arial" panose="020B0604020202020204" pitchFamily="34" charset="0"/>
              </a:rPr>
              <a:t>მოდულის დახვეწა, აკადემიის პირადი შემადგენლობის პირადი საქმეების შეტანა/განახლება;</a:t>
            </a:r>
            <a:endParaRPr lang="en-US" sz="2000" b="1" dirty="0">
              <a:solidFill>
                <a:schemeClr val="accent2">
                  <a:lumMod val="50000"/>
                </a:schemeClr>
              </a:solidFill>
              <a:latin typeface="BPG Banner Caps" pitchFamily="18" charset="0"/>
              <a:cs typeface="Arial" panose="020B0604020202020204" pitchFamily="34" charset="0"/>
            </a:endParaRPr>
          </a:p>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მიღება </a:t>
            </a:r>
            <a:r>
              <a:rPr lang="ka-GE" sz="2000" b="1" dirty="0">
                <a:solidFill>
                  <a:schemeClr val="accent2">
                    <a:lumMod val="50000"/>
                  </a:schemeClr>
                </a:solidFill>
                <a:latin typeface="BPG Banner Caps" pitchFamily="18" charset="0"/>
                <a:cs typeface="Arial" panose="020B0604020202020204" pitchFamily="34" charset="0"/>
              </a:rPr>
              <a:t>საბაკალავრო პროგრამაზე და საკანდიდატო კურსზე </a:t>
            </a:r>
            <a:r>
              <a:rPr lang="ka-GE" sz="2000" b="1" dirty="0" smtClean="0">
                <a:solidFill>
                  <a:schemeClr val="accent2">
                    <a:lumMod val="50000"/>
                  </a:schemeClr>
                </a:solidFill>
                <a:latin typeface="BPG Banner Caps" pitchFamily="18" charset="0"/>
                <a:cs typeface="Arial" panose="020B0604020202020204" pitchFamily="34" charset="0"/>
              </a:rPr>
              <a:t>;</a:t>
            </a:r>
            <a:endParaRPr lang="en-US"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106120838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G-1 </a:t>
            </a:r>
            <a:r>
              <a:rPr lang="ka-GE" sz="24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400" b="1" dirty="0">
              <a:solidFill>
                <a:schemeClr val="accent2">
                  <a:lumMod val="50000"/>
                </a:schemeClr>
              </a:solidFill>
              <a:latin typeface="BPG Banner Caps" pitchFamily="18" charset="0"/>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216290" y="953788"/>
            <a:ext cx="8927710" cy="611757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lnSpc>
                <a:spcPct val="150000"/>
              </a:lnSpc>
              <a:buFont typeface="Wingdings" pitchFamily="2" charset="2"/>
              <a:buChar char="Ø"/>
            </a:pPr>
            <a:endParaRPr lang="ka-GE" sz="1600" b="1" dirty="0">
              <a:solidFill>
                <a:schemeClr val="accent2">
                  <a:lumMod val="50000"/>
                </a:schemeClr>
              </a:solidFill>
              <a:latin typeface="BPG Banner Caps" pitchFamily="18" charset="0"/>
              <a:cs typeface="Arial" panose="020B0604020202020204" pitchFamily="34" charset="0"/>
            </a:endParaRPr>
          </a:p>
        </p:txBody>
      </p:sp>
      <p:sp>
        <p:nvSpPr>
          <p:cNvPr id="3" name="Rectangle 2"/>
          <p:cNvSpPr/>
          <p:nvPr/>
        </p:nvSpPr>
        <p:spPr>
          <a:xfrm>
            <a:off x="164346" y="1279402"/>
            <a:ext cx="8639978" cy="4893647"/>
          </a:xfrm>
          <a:prstGeom prst="rect">
            <a:avLst/>
          </a:prstGeom>
        </p:spPr>
        <p:txBody>
          <a:bodyPr wrap="square">
            <a:spAutoFit/>
          </a:bodyPr>
          <a:lstStyle/>
          <a:p>
            <a:pPr marL="342900" lvl="0" indent="-342900" algn="just">
              <a:spcBef>
                <a:spcPct val="20000"/>
              </a:spcBef>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მიღება </a:t>
            </a:r>
            <a:r>
              <a:rPr lang="ka-GE" sz="2000" b="1" dirty="0">
                <a:solidFill>
                  <a:schemeClr val="accent2">
                    <a:lumMod val="50000"/>
                  </a:schemeClr>
                </a:solidFill>
                <a:latin typeface="BPG Banner Caps" pitchFamily="18" charset="0"/>
                <a:cs typeface="Arial" panose="020B0604020202020204" pitchFamily="34" charset="0"/>
              </a:rPr>
              <a:t>სამაგისტრო პროგრამაზე და სამეთაურო-საშტაბო კურსზე;</a:t>
            </a:r>
            <a:endParaRPr lang="en-US" sz="2000" b="1" dirty="0">
              <a:solidFill>
                <a:schemeClr val="accent2">
                  <a:lumMod val="50000"/>
                </a:schemeClr>
              </a:solidFill>
              <a:latin typeface="BPG Banner Caps" pitchFamily="18" charset="0"/>
              <a:cs typeface="Arial" panose="020B0604020202020204" pitchFamily="34" charset="0"/>
            </a:endParaRPr>
          </a:p>
          <a:p>
            <a:pPr lvl="0" algn="just">
              <a:spcBef>
                <a:spcPct val="20000"/>
              </a:spcBef>
            </a:pPr>
            <a:endParaRPr lang="ru-RU" sz="2000" b="1" dirty="0">
              <a:solidFill>
                <a:schemeClr val="accent2">
                  <a:lumMod val="50000"/>
                </a:schemeClr>
              </a:solidFill>
              <a:latin typeface="BPG Banner Caps" pitchFamily="18" charset="0"/>
              <a:cs typeface="Arial" panose="020B0604020202020204" pitchFamily="34" charset="0"/>
            </a:endParaRPr>
          </a:p>
          <a:p>
            <a:pPr marL="342900" lvl="0" indent="-342900" algn="just">
              <a:spcBef>
                <a:spcPct val="20000"/>
              </a:spcBef>
              <a:buFont typeface="Wingdings" pitchFamily="2" charset="2"/>
              <a:buChar char="Ø"/>
            </a:pPr>
            <a:r>
              <a:rPr lang="en-US" sz="2000" b="1" dirty="0">
                <a:solidFill>
                  <a:schemeClr val="accent2">
                    <a:lumMod val="50000"/>
                  </a:schemeClr>
                </a:solidFill>
                <a:latin typeface="BPG Banner Caps" pitchFamily="18" charset="0"/>
                <a:cs typeface="Arial" panose="020B0604020202020204" pitchFamily="34" charset="0"/>
              </a:rPr>
              <a:t> </a:t>
            </a:r>
            <a:r>
              <a:rPr lang="ka-GE" sz="2000" b="1" dirty="0">
                <a:solidFill>
                  <a:schemeClr val="accent2">
                    <a:lumMod val="50000"/>
                  </a:schemeClr>
                </a:solidFill>
                <a:latin typeface="BPG Banner Caps" pitchFamily="18" charset="0"/>
                <a:cs typeface="Arial" panose="020B0604020202020204" pitchFamily="34" charset="0"/>
              </a:rPr>
              <a:t>საბაკალავრო პროგრამის და საკანდიდატო კურსდამთავრებულების გამოშვება.</a:t>
            </a:r>
            <a:endParaRPr lang="en-US" sz="2000" b="1" dirty="0">
              <a:solidFill>
                <a:schemeClr val="accent2">
                  <a:lumMod val="50000"/>
                </a:schemeClr>
              </a:solidFill>
              <a:latin typeface="BPG Banner Caps" pitchFamily="18" charset="0"/>
              <a:cs typeface="Arial" panose="020B0604020202020204" pitchFamily="34" charset="0"/>
            </a:endParaRPr>
          </a:p>
          <a:p>
            <a:pPr lvl="0" algn="just">
              <a:spcBef>
                <a:spcPct val="20000"/>
              </a:spcBef>
            </a:pPr>
            <a:endParaRPr lang="ru-RU" sz="2000" b="1" dirty="0">
              <a:solidFill>
                <a:schemeClr val="accent2">
                  <a:lumMod val="50000"/>
                </a:schemeClr>
              </a:solidFill>
              <a:latin typeface="BPG Banner Caps" pitchFamily="18" charset="0"/>
              <a:cs typeface="Arial" panose="020B0604020202020204" pitchFamily="34" charset="0"/>
            </a:endParaRPr>
          </a:p>
          <a:p>
            <a:pPr marL="342900" lvl="0" indent="-342900" algn="just">
              <a:spcBef>
                <a:spcPct val="20000"/>
              </a:spcBef>
              <a:buFont typeface="Wingdings" pitchFamily="2" charset="2"/>
              <a:buChar char="Ø"/>
            </a:pPr>
            <a:r>
              <a:rPr lang="ka-GE" sz="2000" b="1" dirty="0">
                <a:solidFill>
                  <a:schemeClr val="accent2">
                    <a:lumMod val="50000"/>
                  </a:schemeClr>
                </a:solidFill>
                <a:latin typeface="BPG Banner Caps" pitchFamily="18" charset="0"/>
                <a:cs typeface="Arial" panose="020B0604020202020204" pitchFamily="34" charset="0"/>
              </a:rPr>
              <a:t>სასწავლო პროცესის შეუფერხებლად წარმართვის მიზნით ხელშეკრულების ვადის გასვლის გამო აკადემიურ თანამდებობებზე და ასევე ვაკანტურ თანამდებობებზე საჯარო კონკურსების გამოცხადება .</a:t>
            </a:r>
            <a:endParaRPr lang="en-US" sz="2000" b="1" dirty="0">
              <a:solidFill>
                <a:schemeClr val="accent2">
                  <a:lumMod val="50000"/>
                </a:schemeClr>
              </a:solidFill>
              <a:latin typeface="BPG Banner Caps" pitchFamily="18" charset="0"/>
              <a:cs typeface="Arial" panose="020B0604020202020204" pitchFamily="34" charset="0"/>
            </a:endParaRPr>
          </a:p>
          <a:p>
            <a:pPr lvl="0" algn="just">
              <a:spcBef>
                <a:spcPct val="20000"/>
              </a:spcBef>
            </a:pPr>
            <a:endParaRPr lang="ru-RU" sz="2000" b="1" dirty="0">
              <a:solidFill>
                <a:schemeClr val="accent2">
                  <a:lumMod val="50000"/>
                </a:schemeClr>
              </a:solidFill>
              <a:latin typeface="BPG Banner Caps" pitchFamily="18" charset="0"/>
              <a:cs typeface="Arial" panose="020B0604020202020204" pitchFamily="34" charset="0"/>
            </a:endParaRPr>
          </a:p>
          <a:p>
            <a:pPr marL="342900" lvl="0" indent="-342900" algn="just">
              <a:spcBef>
                <a:spcPct val="20000"/>
              </a:spcBef>
              <a:buFont typeface="Wingdings" pitchFamily="2" charset="2"/>
              <a:buChar char="Ø"/>
            </a:pPr>
            <a:r>
              <a:rPr lang="ka-GE" sz="2000" b="1" dirty="0">
                <a:solidFill>
                  <a:schemeClr val="accent2">
                    <a:lumMod val="50000"/>
                  </a:schemeClr>
                </a:solidFill>
                <a:latin typeface="BPG Banner Caps" pitchFamily="18" charset="0"/>
                <a:cs typeface="Arial" panose="020B0604020202020204" pitchFamily="34" charset="0"/>
              </a:rPr>
              <a:t>ენობრივი მომზადების სკოლის საგანმანათლებლო პროგრამის ინგლისური ენის კურსებზე მსმენელთა ჩარიცხვა.</a:t>
            </a:r>
            <a:endParaRPr lang="ru-RU" sz="2000" b="1" dirty="0">
              <a:solidFill>
                <a:schemeClr val="accent2">
                  <a:lumMod val="50000"/>
                </a:schemeClr>
              </a:solidFill>
              <a:latin typeface="BPG Banner Caps" pitchFamily="18" charset="0"/>
              <a:cs typeface="Arial" panose="020B0604020202020204" pitchFamily="34" charset="0"/>
            </a:endParaRPr>
          </a:p>
          <a:p>
            <a:pPr marL="342900" lvl="0" indent="-342900">
              <a:spcBef>
                <a:spcPct val="20000"/>
              </a:spcBef>
              <a:buFont typeface="Arial" pitchFamily="34" charset="0"/>
              <a:buChar char="•"/>
            </a:pPr>
            <a:endParaRPr lang="ru-RU" sz="2000" dirty="0">
              <a:solidFill>
                <a:prstClr val="black"/>
              </a:solidFill>
            </a:endParaRPr>
          </a:p>
          <a:p>
            <a:pPr lvl="0" algn="just">
              <a:spcBef>
                <a:spcPct val="20000"/>
              </a:spcBef>
            </a:pPr>
            <a:endParaRPr lang="ru-RU" sz="20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404412741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65654" y="1859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112004" y="228883"/>
            <a:ext cx="7785958" cy="400110"/>
          </a:xfrm>
          <a:prstGeom prst="rect">
            <a:avLst/>
          </a:prstGeom>
          <a:noFill/>
        </p:spPr>
        <p:txBody>
          <a:bodyPr wrap="square" rtlCol="0">
            <a:spAutoFit/>
          </a:bodyPr>
          <a:lstStyle/>
          <a:p>
            <a:pPr algn="r"/>
            <a:r>
              <a:rPr lang="en-US" sz="2000" b="1" dirty="0" smtClean="0">
                <a:solidFill>
                  <a:schemeClr val="accent2">
                    <a:lumMod val="50000"/>
                  </a:schemeClr>
                </a:solidFill>
                <a:latin typeface="BPG Banner Caps" pitchFamily="18" charset="0"/>
              </a:rPr>
              <a:t>G-5 </a:t>
            </a:r>
            <a:r>
              <a:rPr lang="ka-GE" sz="20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000" b="1" dirty="0">
              <a:solidFill>
                <a:schemeClr val="accent2">
                  <a:lumMod val="50000"/>
                </a:schemeClr>
              </a:solidFill>
              <a:latin typeface="BPG Banner Caps" pitchFamily="18" charset="0"/>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216290" y="953788"/>
            <a:ext cx="8927710" cy="6117579"/>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lnSpc>
                <a:spcPct val="150000"/>
              </a:lnSpc>
              <a:buFont typeface="Wingdings" pitchFamily="2" charset="2"/>
              <a:buChar char="Ø"/>
            </a:pPr>
            <a:endParaRPr lang="ka-GE" sz="1600" b="1" dirty="0">
              <a:solidFill>
                <a:schemeClr val="accent2">
                  <a:lumMod val="50000"/>
                </a:schemeClr>
              </a:solidFill>
              <a:latin typeface="BPG Banner Caps" pitchFamily="18"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54390871"/>
              </p:ext>
            </p:extLst>
          </p:nvPr>
        </p:nvGraphicFramePr>
        <p:xfrm>
          <a:off x="439762" y="1637605"/>
          <a:ext cx="8458200" cy="2781995"/>
        </p:xfrm>
        <a:graphic>
          <a:graphicData uri="http://schemas.openxmlformats.org/drawingml/2006/table">
            <a:tbl>
              <a:tblPr firstRow="1" bandRow="1">
                <a:tableStyleId>{5C22544A-7EE6-4342-B048-85BDC9FD1C3A}</a:tableStyleId>
              </a:tblPr>
              <a:tblGrid>
                <a:gridCol w="4229100"/>
                <a:gridCol w="4229100"/>
              </a:tblGrid>
              <a:tr h="679825">
                <a:tc>
                  <a:txBody>
                    <a:bodyPr/>
                    <a:lstStyle/>
                    <a:p>
                      <a:pPr marL="0" algn="l" defTabSz="914400" rtl="0" eaLnBrk="1" fontAlgn="ctr" latinLnBrk="0" hangingPunct="1"/>
                      <a:r>
                        <a:rPr lang="ka-GE" sz="1400" b="1" kern="1200" dirty="0" smtClean="0">
                          <a:solidFill>
                            <a:schemeClr val="accent2">
                              <a:lumMod val="50000"/>
                            </a:schemeClr>
                          </a:solidFill>
                          <a:latin typeface="BPG Banner Caps" pitchFamily="18" charset="0"/>
                          <a:ea typeface="+mn-ea"/>
                          <a:cs typeface="+mn-cs"/>
                        </a:rPr>
                        <a:t>აქტივობა</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c>
                  <a:txBody>
                    <a:bodyPr/>
                    <a:lstStyle/>
                    <a:p>
                      <a:pPr marL="0" algn="l" defTabSz="914400" rtl="0" eaLnBrk="1" fontAlgn="ctr" latinLnBrk="0" hangingPunct="1"/>
                      <a:r>
                        <a:rPr lang="ka-GE" sz="1400" b="1" kern="1200" dirty="0" smtClean="0">
                          <a:solidFill>
                            <a:schemeClr val="accent2">
                              <a:lumMod val="50000"/>
                            </a:schemeClr>
                          </a:solidFill>
                          <a:latin typeface="BPG Banner Caps" pitchFamily="18" charset="0"/>
                          <a:ea typeface="+mn-ea"/>
                          <a:cs typeface="+mn-cs"/>
                        </a:rPr>
                        <a:t>თარიღი</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r>
              <a:tr h="1023781">
                <a:tc>
                  <a:txBody>
                    <a:bodyPr/>
                    <a:lstStyle/>
                    <a:p>
                      <a:pPr marL="0" algn="l" defTabSz="914400" rtl="0" eaLnBrk="1" fontAlgn="ctr" latinLnBrk="0" hangingPunct="1"/>
                      <a:r>
                        <a:rPr lang="ka-GE" sz="1400" b="1" kern="1200" dirty="0" smtClean="0">
                          <a:solidFill>
                            <a:schemeClr val="accent2">
                              <a:lumMod val="50000"/>
                            </a:schemeClr>
                          </a:solidFill>
                          <a:latin typeface="BPG Banner Caps" pitchFamily="18" charset="0"/>
                          <a:ea typeface="+mn-ea"/>
                          <a:cs typeface="+mn-cs"/>
                        </a:rPr>
                        <a:t>მონაწილეობა ამერიკის შეერთებული შტატების საზღვაო აკადემიაში ჩატარებულ ლიდერობის კონფერენციაზე</a:t>
                      </a:r>
                      <a:endParaRPr lang="ka-GE" sz="1400" b="1" kern="1200" dirty="0">
                        <a:solidFill>
                          <a:schemeClr val="accent2">
                            <a:lumMod val="50000"/>
                          </a:schemeClr>
                        </a:solidFill>
                        <a:latin typeface="BPG Banner Caps" pitchFamily="18" charset="0"/>
                        <a:ea typeface="+mn-ea"/>
                        <a:cs typeface="+mn-cs"/>
                      </a:endParaRPr>
                    </a:p>
                  </a:txBody>
                  <a:tcPr marL="9525" marR="9525" marT="9525" marB="0" anchor="ctr">
                    <a:solidFill>
                      <a:schemeClr val="bg1">
                        <a:lumMod val="7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21-25 იანვარი</a:t>
                      </a:r>
                    </a:p>
                  </a:txBody>
                  <a:tcPr marL="9525" marR="9525" marT="9525" marB="0" anchor="ctr">
                    <a:solidFill>
                      <a:schemeClr val="bg1">
                        <a:lumMod val="75000"/>
                      </a:schemeClr>
                    </a:solidFill>
                  </a:tcPr>
                </a:tc>
              </a:tr>
              <a:tr h="1078389">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საფრანგეთის სენ-სირის სამხედრო სკოლის სამი კადეტის გაცვლითი სტაჟირება </a:t>
                      </a:r>
                    </a:p>
                  </a:txBody>
                  <a:tcPr marL="9525" marR="9525" marT="9525" marB="0" anchor="ctr">
                    <a:solidFill>
                      <a:schemeClr val="bg1">
                        <a:lumMod val="7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14 იანვარი - </a:t>
                      </a:r>
                      <a:br>
                        <a:rPr lang="ka-GE" sz="1400" b="1" kern="1200" dirty="0">
                          <a:solidFill>
                            <a:schemeClr val="accent2">
                              <a:lumMod val="50000"/>
                            </a:schemeClr>
                          </a:solidFill>
                          <a:latin typeface="BPG Banner Caps" pitchFamily="18" charset="0"/>
                          <a:ea typeface="+mn-ea"/>
                          <a:cs typeface="+mn-cs"/>
                        </a:rPr>
                      </a:br>
                      <a:r>
                        <a:rPr lang="ka-GE" sz="1400" b="1" kern="1200" dirty="0">
                          <a:solidFill>
                            <a:schemeClr val="accent2">
                              <a:lumMod val="50000"/>
                            </a:schemeClr>
                          </a:solidFill>
                          <a:latin typeface="BPG Banner Caps" pitchFamily="18" charset="0"/>
                          <a:ea typeface="+mn-ea"/>
                          <a:cs typeface="+mn-cs"/>
                        </a:rPr>
                        <a:t>8 თებერვალი</a:t>
                      </a:r>
                    </a:p>
                  </a:txBody>
                  <a:tcPr marL="9525" marR="9525" marT="9525" marB="0" anchor="ctr">
                    <a:solidFill>
                      <a:schemeClr val="bg1">
                        <a:lumMod val="75000"/>
                      </a:schemeClr>
                    </a:solidFill>
                  </a:tcPr>
                </a:tc>
              </a:tr>
            </a:tbl>
          </a:graphicData>
        </a:graphic>
      </p:graphicFrame>
      <p:sp>
        <p:nvSpPr>
          <p:cNvPr id="12" name="Rectangle 11"/>
          <p:cNvSpPr/>
          <p:nvPr/>
        </p:nvSpPr>
        <p:spPr>
          <a:xfrm>
            <a:off x="185782" y="1859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132132" y="228883"/>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G-5 </a:t>
            </a:r>
            <a:r>
              <a:rPr lang="ka-GE" sz="24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400" b="1" dirty="0">
              <a:solidFill>
                <a:schemeClr val="accent2">
                  <a:lumMod val="50000"/>
                </a:schemeClr>
              </a:solidFill>
              <a:latin typeface="BPG Banner Caps" pitchFamily="18" charset="0"/>
            </a:endParaRP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9502" y="152400"/>
            <a:ext cx="716268" cy="716268"/>
          </a:xfrm>
          <a:prstGeom prst="rect">
            <a:avLst/>
          </a:prstGeom>
        </p:spPr>
      </p:pic>
    </p:spTree>
    <p:extLst>
      <p:ext uri="{BB962C8B-B14F-4D97-AF65-F5344CB8AC3E}">
        <p14:creationId xmlns:p14="http://schemas.microsoft.com/office/powerpoint/2010/main" val="353293675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52400"/>
            <a:ext cx="6705600" cy="369332"/>
          </a:xfrm>
          <a:prstGeom prst="rect">
            <a:avLst/>
          </a:prstGeom>
        </p:spPr>
        <p:txBody>
          <a:bodyPr wrap="square">
            <a:spAutoFit/>
          </a:bodyPr>
          <a:lstStyle/>
          <a:p>
            <a:endParaRPr lang="en-US" dirty="0"/>
          </a:p>
        </p:txBody>
      </p:sp>
      <p:sp>
        <p:nvSpPr>
          <p:cNvPr id="5" name="Text Box 8"/>
          <p:cNvSpPr txBox="1">
            <a:spLocks noChangeArrowheads="1"/>
          </p:cNvSpPr>
          <p:nvPr/>
        </p:nvSpPr>
        <p:spPr bwMode="auto">
          <a:xfrm>
            <a:off x="1600200" y="152400"/>
            <a:ext cx="6019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342900" indent="-342900" algn="ctr" eaLnBrk="1" hangingPunct="1">
              <a:lnSpc>
                <a:spcPct val="150000"/>
              </a:lnSpc>
              <a:spcAft>
                <a:spcPts val="1000"/>
              </a:spcAft>
              <a:buFont typeface="Wingdings" pitchFamily="2" charset="2"/>
              <a:buChar char="Ø"/>
            </a:pPr>
            <a:endParaRPr lang="ka-GE" sz="2400" dirty="0">
              <a:latin typeface="Calibri" pitchFamily="34" charset="0"/>
            </a:endParaRPr>
          </a:p>
        </p:txBody>
      </p:sp>
      <p:sp>
        <p:nvSpPr>
          <p:cNvPr id="7" name="Text Box 8"/>
          <p:cNvSpPr txBox="1">
            <a:spLocks noChangeArrowheads="1"/>
          </p:cNvSpPr>
          <p:nvPr/>
        </p:nvSpPr>
        <p:spPr bwMode="auto">
          <a:xfrm>
            <a:off x="1600200" y="216932"/>
            <a:ext cx="6019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342900" indent="-342900" algn="ctr" eaLnBrk="1" hangingPunct="1">
              <a:lnSpc>
                <a:spcPct val="150000"/>
              </a:lnSpc>
              <a:spcAft>
                <a:spcPts val="1000"/>
              </a:spcAft>
              <a:buFont typeface="Wingdings" pitchFamily="2" charset="2"/>
              <a:buChar char="Ø"/>
            </a:pPr>
            <a:endParaRPr lang="ka-GE" sz="2400" dirty="0">
              <a:latin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668300682"/>
              </p:ext>
            </p:extLst>
          </p:nvPr>
        </p:nvGraphicFramePr>
        <p:xfrm>
          <a:off x="381000" y="1371600"/>
          <a:ext cx="8458200" cy="4764405"/>
        </p:xfrm>
        <a:graphic>
          <a:graphicData uri="http://schemas.openxmlformats.org/drawingml/2006/table">
            <a:tbl>
              <a:tblPr firstRow="1" bandRow="1">
                <a:tableStyleId>{5C22544A-7EE6-4342-B048-85BDC9FD1C3A}</a:tableStyleId>
              </a:tblPr>
              <a:tblGrid>
                <a:gridCol w="4419600"/>
                <a:gridCol w="4038600"/>
              </a:tblGrid>
              <a:tr h="722991">
                <a:tc>
                  <a:txBody>
                    <a:bodyPr/>
                    <a:lstStyle/>
                    <a:p>
                      <a:pPr marL="0" algn="l" defTabSz="914400" rtl="0" eaLnBrk="1" fontAlgn="ctr" latinLnBrk="0" hangingPunct="1"/>
                      <a:r>
                        <a:rPr lang="ka-GE" sz="1400" b="1" kern="1200" dirty="0" smtClean="0">
                          <a:solidFill>
                            <a:schemeClr val="accent2">
                              <a:lumMod val="50000"/>
                            </a:schemeClr>
                          </a:solidFill>
                          <a:latin typeface="BPG Banner Caps" pitchFamily="18" charset="0"/>
                          <a:ea typeface="+mn-ea"/>
                          <a:cs typeface="+mn-cs"/>
                        </a:rPr>
                        <a:t>აქტივობა</a:t>
                      </a:r>
                      <a:endParaRPr lang="en-US" sz="1400" b="1" kern="1200" dirty="0">
                        <a:solidFill>
                          <a:schemeClr val="accent2">
                            <a:lumMod val="50000"/>
                          </a:schemeClr>
                        </a:solidFill>
                        <a:latin typeface="BPG Banner Caps" pitchFamily="18" charset="0"/>
                        <a:ea typeface="+mn-ea"/>
                        <a:cs typeface="+mn-cs"/>
                      </a:endParaRPr>
                    </a:p>
                  </a:txBody>
                  <a:tcPr>
                    <a:solidFill>
                      <a:schemeClr val="bg1">
                        <a:lumMod val="65000"/>
                      </a:schemeClr>
                    </a:solidFill>
                  </a:tcPr>
                </a:tc>
                <a:tc>
                  <a:txBody>
                    <a:bodyPr/>
                    <a:lstStyle/>
                    <a:p>
                      <a:pPr marL="0" algn="l" defTabSz="914400" rtl="0" eaLnBrk="1" fontAlgn="ctr" latinLnBrk="0" hangingPunct="1"/>
                      <a:r>
                        <a:rPr lang="ka-GE" sz="1400" b="1" kern="1200" dirty="0" smtClean="0">
                          <a:solidFill>
                            <a:schemeClr val="accent2">
                              <a:lumMod val="50000"/>
                            </a:schemeClr>
                          </a:solidFill>
                          <a:latin typeface="BPG Banner Caps" pitchFamily="18" charset="0"/>
                          <a:ea typeface="+mn-ea"/>
                          <a:cs typeface="+mn-cs"/>
                        </a:rPr>
                        <a:t>თარიღი</a:t>
                      </a:r>
                      <a:endParaRPr lang="en-US" sz="1400" b="1" kern="1200" dirty="0">
                        <a:solidFill>
                          <a:schemeClr val="accent2">
                            <a:lumMod val="50000"/>
                          </a:schemeClr>
                        </a:solidFill>
                        <a:latin typeface="BPG Banner Caps" pitchFamily="18" charset="0"/>
                        <a:ea typeface="+mn-ea"/>
                        <a:cs typeface="+mn-cs"/>
                      </a:endParaRPr>
                    </a:p>
                  </a:txBody>
                  <a:tcPr>
                    <a:solidFill>
                      <a:schemeClr val="bg1">
                        <a:lumMod val="65000"/>
                      </a:schemeClr>
                    </a:solidFill>
                  </a:tcPr>
                </a:tc>
              </a:tr>
              <a:tr h="572409">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ორი ფრანგი კადეტის სასწავლო ვიზიტი აკადემიაში</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14 იანვარი - 8 თებერვალი</a:t>
                      </a:r>
                    </a:p>
                  </a:txBody>
                  <a:tcPr marL="9525" marR="9525" marT="9525" marB="0" anchor="ctr">
                    <a:solidFill>
                      <a:schemeClr val="bg1">
                        <a:lumMod val="85000"/>
                      </a:schemeClr>
                    </a:solidFill>
                  </a:tcPr>
                </a:tc>
              </a:tr>
              <a:tr h="914400">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აკადემიის სამი იუნკერის სამხედრო სტაჟირება საფრანგეთის სენ-სირის სამხედრო აკადემიაში</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18 თებერვალი - 15 მარტი</a:t>
                      </a:r>
                    </a:p>
                  </a:txBody>
                  <a:tcPr marL="9525" marR="9525" marT="9525" marB="0" anchor="ctr">
                    <a:solidFill>
                      <a:schemeClr val="bg1">
                        <a:lumMod val="85000"/>
                      </a:schemeClr>
                    </a:solidFill>
                  </a:tcPr>
                </a:tc>
              </a:tr>
              <a:tr h="838200">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ჩრდილო ჯორჯიის უნივერსიტეტის კადეტის სტაჟირება აკადემიაში</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7 თებერვალი - 12 აპრილი</a:t>
                      </a:r>
                    </a:p>
                  </a:txBody>
                  <a:tcPr marL="9525" marR="9525" marT="9525" marB="0" anchor="ctr">
                    <a:solidFill>
                      <a:schemeClr val="bg1">
                        <a:lumMod val="85000"/>
                      </a:schemeClr>
                    </a:solidFill>
                  </a:tcPr>
                </a:tc>
              </a:tr>
              <a:tr h="1066800">
                <a:tc>
                  <a:txBody>
                    <a:bodyPr/>
                    <a:lstStyle/>
                    <a:p>
                      <a:pPr marL="0" algn="l" defTabSz="914400" rtl="0" eaLnBrk="1" fontAlgn="ctr" latinLnBrk="0" hangingPunct="1"/>
                      <a:r>
                        <a:rPr lang="en-US" sz="1400" b="1" kern="1200" dirty="0">
                          <a:solidFill>
                            <a:schemeClr val="accent2">
                              <a:lumMod val="50000"/>
                            </a:schemeClr>
                          </a:solidFill>
                          <a:latin typeface="BPG Banner Caps" pitchFamily="18" charset="0"/>
                          <a:ea typeface="+mn-ea"/>
                          <a:cs typeface="+mn-cs"/>
                        </a:rPr>
                        <a:t>RUSI-</a:t>
                      </a:r>
                      <a:r>
                        <a:rPr lang="ka-GE" sz="1400" b="1" kern="1200" dirty="0">
                          <a:solidFill>
                            <a:schemeClr val="accent2">
                              <a:lumMod val="50000"/>
                            </a:schemeClr>
                          </a:solidFill>
                          <a:latin typeface="BPG Banner Caps" pitchFamily="18" charset="0"/>
                          <a:ea typeface="+mn-ea"/>
                          <a:cs typeface="+mn-cs"/>
                        </a:rPr>
                        <a:t>ის ლექციები თემაზე "ომის ტრანსფორმაცია - ჰიბრიდული და ასიმეტრიული ომები" სამეთაურო-საშტაბო კოლეჯის სამაგისტრო კურსზე </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25 თებერვალი - 7 მარტი</a:t>
                      </a:r>
                    </a:p>
                  </a:txBody>
                  <a:tcPr marL="9525" marR="9525" marT="9525" marB="0" anchor="ctr">
                    <a:solidFill>
                      <a:schemeClr val="bg1">
                        <a:lumMod val="85000"/>
                      </a:schemeClr>
                    </a:solidFill>
                  </a:tcPr>
                </a:tc>
              </a:tr>
              <a:tr h="619266">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აკადემიის წარმომადგენელი  მიერ  </a:t>
                      </a:r>
                      <a:r>
                        <a:rPr lang="en-US" sz="1400" b="1" kern="1200" dirty="0">
                          <a:solidFill>
                            <a:schemeClr val="accent2">
                              <a:lumMod val="50000"/>
                            </a:schemeClr>
                          </a:solidFill>
                          <a:latin typeface="BPG Banner Caps" pitchFamily="18" charset="0"/>
                          <a:ea typeface="+mn-ea"/>
                          <a:cs typeface="+mn-cs"/>
                        </a:rPr>
                        <a:t>ISOC-</a:t>
                      </a:r>
                      <a:r>
                        <a:rPr lang="ka-GE" sz="1400" b="1" kern="1200" dirty="0">
                          <a:solidFill>
                            <a:schemeClr val="accent2">
                              <a:lumMod val="50000"/>
                            </a:schemeClr>
                          </a:solidFill>
                          <a:latin typeface="BPG Banner Caps" pitchFamily="18" charset="0"/>
                          <a:ea typeface="+mn-ea"/>
                          <a:cs typeface="+mn-cs"/>
                        </a:rPr>
                        <a:t>ის კურსზე სლოვაკეთის შეიარაღებული ძალების აკადემიაში</a:t>
                      </a:r>
                      <a:br>
                        <a:rPr lang="ka-GE" sz="1400" b="1" kern="1200" dirty="0">
                          <a:solidFill>
                            <a:schemeClr val="accent2">
                              <a:lumMod val="50000"/>
                            </a:schemeClr>
                          </a:solidFill>
                          <a:latin typeface="BPG Banner Caps" pitchFamily="18" charset="0"/>
                          <a:ea typeface="+mn-ea"/>
                          <a:cs typeface="+mn-cs"/>
                        </a:rPr>
                      </a:br>
                      <a:r>
                        <a:rPr lang="ka-GE" sz="1400" b="1" kern="1200" dirty="0">
                          <a:solidFill>
                            <a:schemeClr val="accent2">
                              <a:lumMod val="50000"/>
                            </a:schemeClr>
                          </a:solidFill>
                          <a:latin typeface="BPG Banner Caps" pitchFamily="18" charset="0"/>
                          <a:ea typeface="+mn-ea"/>
                          <a:cs typeface="+mn-cs"/>
                        </a:rPr>
                        <a:t>(</a:t>
                      </a:r>
                      <a:r>
                        <a:rPr lang="en-US" sz="1400" b="1" kern="1200" dirty="0">
                          <a:solidFill>
                            <a:schemeClr val="accent2">
                              <a:lumMod val="50000"/>
                            </a:schemeClr>
                          </a:solidFill>
                          <a:latin typeface="BPG Banner Caps" pitchFamily="18" charset="0"/>
                          <a:ea typeface="+mn-ea"/>
                          <a:cs typeface="+mn-cs"/>
                        </a:rPr>
                        <a:t>DEEP-</a:t>
                      </a:r>
                      <a:r>
                        <a:rPr lang="ka-GE" sz="1400" b="1" kern="1200" dirty="0">
                          <a:solidFill>
                            <a:schemeClr val="accent2">
                              <a:lumMod val="50000"/>
                            </a:schemeClr>
                          </a:solidFill>
                          <a:latin typeface="BPG Banner Caps" pitchFamily="18" charset="0"/>
                          <a:ea typeface="+mn-ea"/>
                          <a:cs typeface="+mn-cs"/>
                        </a:rPr>
                        <a:t>ის მხარდაჭერით)</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25 თებერვალი - 26 აპრილი </a:t>
                      </a:r>
                    </a:p>
                  </a:txBody>
                  <a:tcPr marL="9525" marR="9525" marT="9525" marB="0" anchor="ctr">
                    <a:solidFill>
                      <a:schemeClr val="bg1">
                        <a:lumMod val="85000"/>
                      </a:schemeClr>
                    </a:solidFill>
                  </a:tcPr>
                </a:tc>
              </a:tr>
            </a:tbl>
          </a:graphicData>
        </a:graphic>
      </p:graphicFrame>
      <p:sp>
        <p:nvSpPr>
          <p:cNvPr id="8" name="Rectangle 7"/>
          <p:cNvSpPr/>
          <p:nvPr/>
        </p:nvSpPr>
        <p:spPr>
          <a:xfrm>
            <a:off x="152400" y="40675"/>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r"/>
            <a:r>
              <a:rPr lang="en-US" sz="2400" b="1" dirty="0" smtClean="0">
                <a:solidFill>
                  <a:schemeClr val="accent2">
                    <a:lumMod val="50000"/>
                  </a:schemeClr>
                </a:solidFill>
                <a:latin typeface="BPG Banner Caps" pitchFamily="18" charset="0"/>
              </a:rPr>
              <a:t>G-5 </a:t>
            </a:r>
            <a:r>
              <a:rPr lang="ka-GE" sz="2400" b="1" dirty="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400" b="1" dirty="0">
              <a:solidFill>
                <a:schemeClr val="accent2">
                  <a:lumMod val="50000"/>
                </a:schemeClr>
              </a:solidFill>
              <a:latin typeface="BPG Banner Caps" pitchFamily="18" charset="0"/>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532" y="199375"/>
            <a:ext cx="716268" cy="716268"/>
          </a:xfrm>
          <a:prstGeom prst="rect">
            <a:avLst/>
          </a:prstGeom>
        </p:spPr>
      </p:pic>
    </p:spTree>
    <p:extLst>
      <p:ext uri="{BB962C8B-B14F-4D97-AF65-F5344CB8AC3E}">
        <p14:creationId xmlns:p14="http://schemas.microsoft.com/office/powerpoint/2010/main" val="320351385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52400"/>
            <a:ext cx="6705600" cy="369332"/>
          </a:xfrm>
          <a:prstGeom prst="rect">
            <a:avLst/>
          </a:prstGeom>
        </p:spPr>
        <p:txBody>
          <a:bodyPr wrap="square">
            <a:spAutoFit/>
          </a:bodyPr>
          <a:lstStyle/>
          <a:p>
            <a:endParaRPr lang="en-US" dirty="0"/>
          </a:p>
        </p:txBody>
      </p:sp>
      <p:sp>
        <p:nvSpPr>
          <p:cNvPr id="5" name="Text Box 8"/>
          <p:cNvSpPr txBox="1">
            <a:spLocks noChangeArrowheads="1"/>
          </p:cNvSpPr>
          <p:nvPr/>
        </p:nvSpPr>
        <p:spPr bwMode="auto">
          <a:xfrm>
            <a:off x="1600200" y="152400"/>
            <a:ext cx="6019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342900" indent="-342900" algn="ctr" eaLnBrk="1" hangingPunct="1">
              <a:lnSpc>
                <a:spcPct val="150000"/>
              </a:lnSpc>
              <a:spcAft>
                <a:spcPts val="1000"/>
              </a:spcAft>
              <a:buFont typeface="Wingdings" pitchFamily="2" charset="2"/>
              <a:buChar char="Ø"/>
            </a:pPr>
            <a:endParaRPr lang="ka-GE" sz="2400" dirty="0">
              <a:latin typeface="Calibri" pitchFamily="34" charset="0"/>
            </a:endParaRPr>
          </a:p>
        </p:txBody>
      </p:sp>
      <p:sp>
        <p:nvSpPr>
          <p:cNvPr id="7" name="Text Box 8"/>
          <p:cNvSpPr txBox="1">
            <a:spLocks noChangeArrowheads="1"/>
          </p:cNvSpPr>
          <p:nvPr/>
        </p:nvSpPr>
        <p:spPr bwMode="auto">
          <a:xfrm>
            <a:off x="1600200" y="216932"/>
            <a:ext cx="6019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342900" indent="-342900" algn="ctr" eaLnBrk="1" hangingPunct="1">
              <a:lnSpc>
                <a:spcPct val="150000"/>
              </a:lnSpc>
              <a:spcAft>
                <a:spcPts val="1000"/>
              </a:spcAft>
              <a:buFont typeface="Wingdings" pitchFamily="2" charset="2"/>
              <a:buChar char="Ø"/>
            </a:pPr>
            <a:endParaRPr lang="ka-GE" sz="2400" dirty="0">
              <a:latin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727214887"/>
              </p:ext>
            </p:extLst>
          </p:nvPr>
        </p:nvGraphicFramePr>
        <p:xfrm>
          <a:off x="457199" y="1219200"/>
          <a:ext cx="8382000" cy="5486400"/>
        </p:xfrm>
        <a:graphic>
          <a:graphicData uri="http://schemas.openxmlformats.org/drawingml/2006/table">
            <a:tbl>
              <a:tblPr firstRow="1" bandRow="1">
                <a:tableStyleId>{5C22544A-7EE6-4342-B048-85BDC9FD1C3A}</a:tableStyleId>
              </a:tblPr>
              <a:tblGrid>
                <a:gridCol w="4876800"/>
                <a:gridCol w="3505200"/>
              </a:tblGrid>
              <a:tr h="559344">
                <a:tc>
                  <a:txBody>
                    <a:bodyPr/>
                    <a:lstStyle/>
                    <a:p>
                      <a:pPr marL="0" algn="l" defTabSz="914400" rtl="0" eaLnBrk="1" fontAlgn="ctr" latinLnBrk="0" hangingPunct="1"/>
                      <a:r>
                        <a:rPr lang="ka-GE" sz="1400" b="1" kern="1200" dirty="0" smtClean="0">
                          <a:solidFill>
                            <a:schemeClr val="accent2">
                              <a:lumMod val="50000"/>
                            </a:schemeClr>
                          </a:solidFill>
                          <a:latin typeface="BPG Banner Caps" pitchFamily="18" charset="0"/>
                          <a:ea typeface="+mn-ea"/>
                          <a:cs typeface="+mn-cs"/>
                        </a:rPr>
                        <a:t>აქტივობა</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c>
                  <a:txBody>
                    <a:bodyPr/>
                    <a:lstStyle/>
                    <a:p>
                      <a:pPr marL="0" algn="l" defTabSz="914400" rtl="0" eaLnBrk="1" fontAlgn="ctr" latinLnBrk="0" hangingPunct="1"/>
                      <a:r>
                        <a:rPr lang="ka-GE" sz="1400" b="1" kern="1200" dirty="0" smtClean="0">
                          <a:solidFill>
                            <a:schemeClr val="accent2">
                              <a:lumMod val="50000"/>
                            </a:schemeClr>
                          </a:solidFill>
                          <a:latin typeface="BPG Banner Caps" pitchFamily="18" charset="0"/>
                          <a:ea typeface="+mn-ea"/>
                          <a:cs typeface="+mn-cs"/>
                        </a:rPr>
                        <a:t>თარიღი</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r>
              <a:tr h="691255">
                <a:tc>
                  <a:txBody>
                    <a:bodyPr/>
                    <a:lstStyle/>
                    <a:p>
                      <a:pPr marL="0" algn="l" defTabSz="914400" rtl="0" eaLnBrk="1" fontAlgn="ctr" latinLnBrk="0" hangingPunct="1"/>
                      <a:r>
                        <a:rPr lang="ka-GE" sz="1200" b="1" kern="1200" dirty="0">
                          <a:solidFill>
                            <a:schemeClr val="accent2">
                              <a:lumMod val="50000"/>
                            </a:schemeClr>
                          </a:solidFill>
                          <a:latin typeface="BPG Banner Caps" pitchFamily="18" charset="0"/>
                          <a:ea typeface="+mn-ea"/>
                          <a:cs typeface="+mn-cs"/>
                        </a:rPr>
                        <a:t>აკადემიის იუნკერების ვიზიტი ლატვიის თავდაცვის აკადემიის კადეტთა საერთაშორისო კვირეულზე </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9-16 მარტი</a:t>
                      </a:r>
                    </a:p>
                  </a:txBody>
                  <a:tcPr marL="9525" marR="9525" marT="9525" marB="0" anchor="ctr">
                    <a:solidFill>
                      <a:schemeClr val="bg1">
                        <a:lumMod val="85000"/>
                      </a:schemeClr>
                    </a:solidFill>
                  </a:tcPr>
                </a:tc>
              </a:tr>
              <a:tr h="714628">
                <a:tc>
                  <a:txBody>
                    <a:bodyPr/>
                    <a:lstStyle/>
                    <a:p>
                      <a:pPr marL="0" algn="l" defTabSz="914400" rtl="0" eaLnBrk="1" fontAlgn="ctr" latinLnBrk="0" hangingPunct="1"/>
                      <a:r>
                        <a:rPr lang="ka-GE" sz="1200" b="1" kern="1200" dirty="0">
                          <a:solidFill>
                            <a:schemeClr val="accent2">
                              <a:lumMod val="50000"/>
                            </a:schemeClr>
                          </a:solidFill>
                          <a:latin typeface="BPG Banner Caps" pitchFamily="18" charset="0"/>
                          <a:ea typeface="+mn-ea"/>
                          <a:cs typeface="+mn-cs"/>
                        </a:rPr>
                        <a:t>აკადემიის იუნკერების ვიზიტი ლიტვის სამხედრო აკადემიის  კადეტთა საერთაშორისო კვირეულზე </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25-29 მარტი</a:t>
                      </a:r>
                    </a:p>
                  </a:txBody>
                  <a:tcPr marL="9525" marR="9525" marT="9525" marB="0" anchor="ctr">
                    <a:solidFill>
                      <a:schemeClr val="bg1">
                        <a:lumMod val="85000"/>
                      </a:schemeClr>
                    </a:solidFill>
                  </a:tcPr>
                </a:tc>
              </a:tr>
              <a:tr h="625300">
                <a:tc>
                  <a:txBody>
                    <a:bodyPr/>
                    <a:lstStyle/>
                    <a:p>
                      <a:pPr marL="0" algn="l" defTabSz="914400" rtl="0" eaLnBrk="1" fontAlgn="ctr" latinLnBrk="0" hangingPunct="1"/>
                      <a:r>
                        <a:rPr lang="ka-GE" sz="1200" b="1" kern="1200" dirty="0">
                          <a:solidFill>
                            <a:schemeClr val="accent2">
                              <a:lumMod val="50000"/>
                            </a:schemeClr>
                          </a:solidFill>
                          <a:latin typeface="BPG Banner Caps" pitchFamily="18" charset="0"/>
                          <a:ea typeface="+mn-ea"/>
                          <a:cs typeface="+mn-cs"/>
                        </a:rPr>
                        <a:t>აშშ-ის სამხედრო აკადემიის </a:t>
                      </a:r>
                      <a:r>
                        <a:rPr lang="en-US" sz="1200" b="1" kern="1200" dirty="0">
                          <a:solidFill>
                            <a:schemeClr val="accent2">
                              <a:lumMod val="50000"/>
                            </a:schemeClr>
                          </a:solidFill>
                          <a:latin typeface="BPG Banner Caps" pitchFamily="18" charset="0"/>
                          <a:ea typeface="+mn-ea"/>
                          <a:cs typeface="+mn-cs"/>
                        </a:rPr>
                        <a:t>West-Point-</a:t>
                      </a:r>
                      <a:r>
                        <a:rPr lang="ka-GE" sz="1200" b="1" kern="1200" dirty="0">
                          <a:solidFill>
                            <a:schemeClr val="accent2">
                              <a:lumMod val="50000"/>
                            </a:schemeClr>
                          </a:solidFill>
                          <a:latin typeface="BPG Banner Caps" pitchFamily="18" charset="0"/>
                          <a:ea typeface="+mn-ea"/>
                          <a:cs typeface="+mn-cs"/>
                        </a:rPr>
                        <a:t>ის ორი ორი კადეტის ვიზიტი აკადემიაში</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8-17 მარტი</a:t>
                      </a:r>
                    </a:p>
                  </a:txBody>
                  <a:tcPr marL="9525" marR="9525" marT="9525" marB="0" anchor="ctr">
                    <a:solidFill>
                      <a:schemeClr val="bg1">
                        <a:lumMod val="85000"/>
                      </a:schemeClr>
                    </a:solidFill>
                  </a:tcPr>
                </a:tc>
              </a:tr>
              <a:tr h="714628">
                <a:tc>
                  <a:txBody>
                    <a:bodyPr/>
                    <a:lstStyle/>
                    <a:p>
                      <a:pPr marL="0" algn="l" defTabSz="914400" rtl="0" eaLnBrk="1" fontAlgn="ctr" latinLnBrk="0" hangingPunct="1"/>
                      <a:r>
                        <a:rPr lang="en-US" sz="1200" b="1" kern="1200" dirty="0">
                          <a:solidFill>
                            <a:schemeClr val="accent2">
                              <a:lumMod val="50000"/>
                            </a:schemeClr>
                          </a:solidFill>
                          <a:latin typeface="BPG Banner Caps" pitchFamily="18" charset="0"/>
                          <a:ea typeface="+mn-ea"/>
                          <a:cs typeface="+mn-cs"/>
                        </a:rPr>
                        <a:t>RUSI-</a:t>
                      </a:r>
                      <a:r>
                        <a:rPr lang="ka-GE" sz="1200" b="1" kern="1200" dirty="0">
                          <a:solidFill>
                            <a:schemeClr val="accent2">
                              <a:lumMod val="50000"/>
                            </a:schemeClr>
                          </a:solidFill>
                          <a:latin typeface="BPG Banner Caps" pitchFamily="18" charset="0"/>
                          <a:ea typeface="+mn-ea"/>
                          <a:cs typeface="+mn-cs"/>
                        </a:rPr>
                        <a:t>ის ლექციები თემაზე "ომის ტრანსფორმაცია - ჰიბრიდული და ასიმეტრიული ომები" სამეთაურო-საშტაბო კოლეჯის სამაგისტრო კურსზე </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25 თებერვალი - 7 მარტი</a:t>
                      </a:r>
                    </a:p>
                  </a:txBody>
                  <a:tcPr marL="9525" marR="9525" marT="9525" marB="0" anchor="ctr">
                    <a:solidFill>
                      <a:schemeClr val="bg1">
                        <a:lumMod val="85000"/>
                      </a:schemeClr>
                    </a:solidFill>
                  </a:tcPr>
                </a:tc>
              </a:tr>
              <a:tr h="1013049">
                <a:tc>
                  <a:txBody>
                    <a:bodyPr/>
                    <a:lstStyle/>
                    <a:p>
                      <a:pPr marL="0" algn="l" defTabSz="914400" rtl="0" eaLnBrk="1" fontAlgn="ctr" latinLnBrk="0" hangingPunct="1"/>
                      <a:r>
                        <a:rPr lang="ka-GE" sz="1200" b="1" kern="1200" dirty="0">
                          <a:solidFill>
                            <a:schemeClr val="accent2">
                              <a:lumMod val="50000"/>
                            </a:schemeClr>
                          </a:solidFill>
                          <a:latin typeface="BPG Banner Caps" pitchFamily="18" charset="0"/>
                          <a:ea typeface="+mn-ea"/>
                          <a:cs typeface="+mn-cs"/>
                        </a:rPr>
                        <a:t>აკადემიის სამი იუნკერი მონაწილეობას მიიღებს სამხედრო აკადემიების შორის დაგეგმილ შეიარაღებული კონფლიქტების სამართლის კონკურსში ჰუმანიტარული სამართლის საერთაშორისო ინსტიტუტში</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25 - 29 მარტი</a:t>
                      </a:r>
                    </a:p>
                  </a:txBody>
                  <a:tcPr marL="9525" marR="9525" marT="9525" marB="0" anchor="ctr">
                    <a:solidFill>
                      <a:schemeClr val="bg1">
                        <a:lumMod val="85000"/>
                      </a:schemeClr>
                    </a:solidFill>
                  </a:tcPr>
                </a:tc>
              </a:tr>
              <a:tr h="655161">
                <a:tc>
                  <a:txBody>
                    <a:bodyPr/>
                    <a:lstStyle/>
                    <a:p>
                      <a:pPr marL="0" algn="l" defTabSz="914400" rtl="0" eaLnBrk="1" fontAlgn="ctr" latinLnBrk="0" hangingPunct="1"/>
                      <a:r>
                        <a:rPr lang="en-US" sz="1200" b="1" kern="1200" dirty="0">
                          <a:solidFill>
                            <a:schemeClr val="accent2">
                              <a:lumMod val="50000"/>
                            </a:schemeClr>
                          </a:solidFill>
                          <a:latin typeface="BPG Banner Caps" pitchFamily="18" charset="0"/>
                          <a:ea typeface="+mn-ea"/>
                          <a:cs typeface="+mn-cs"/>
                        </a:rPr>
                        <a:t>LEWIS School-</a:t>
                      </a:r>
                      <a:r>
                        <a:rPr lang="ka-GE" sz="1200" b="1" kern="1200" dirty="0">
                          <a:solidFill>
                            <a:schemeClr val="accent2">
                              <a:lumMod val="50000"/>
                            </a:schemeClr>
                          </a:solidFill>
                          <a:latin typeface="BPG Banner Caps" pitchFamily="18" charset="0"/>
                          <a:ea typeface="+mn-ea"/>
                          <a:cs typeface="+mn-cs"/>
                        </a:rPr>
                        <a:t>ის ექსპერტის ვიზიტი აკადემიაში ბაკალავრიატის ინგლისური ენის დეპარტამენტისა და ენობრივი მომზადების სკოლის ინგლისური ენის პროგრამის გარე ექსპერტიზის მიზნით</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11-22 მარტი</a:t>
                      </a:r>
                    </a:p>
                  </a:txBody>
                  <a:tcPr marL="9525" marR="9525" marT="9525" marB="0" anchor="ctr">
                    <a:solidFill>
                      <a:schemeClr val="bg1">
                        <a:lumMod val="85000"/>
                      </a:schemeClr>
                    </a:solidFill>
                  </a:tcPr>
                </a:tc>
              </a:tr>
              <a:tr h="513035">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ლიტვის სამხედრო აკადემიის წარმომადგენლების ვიზიტი ეთა-ში </a:t>
                      </a:r>
                      <a:r>
                        <a:rPr lang="en-US" sz="1400" b="1" kern="1200" dirty="0">
                          <a:solidFill>
                            <a:schemeClr val="accent2">
                              <a:lumMod val="50000"/>
                            </a:schemeClr>
                          </a:solidFill>
                          <a:latin typeface="BPG Banner Caps" pitchFamily="18" charset="0"/>
                          <a:ea typeface="+mn-ea"/>
                          <a:cs typeface="+mn-cs"/>
                        </a:rPr>
                        <a:t>MAPEX-</a:t>
                      </a:r>
                      <a:r>
                        <a:rPr lang="ka-GE" sz="1400" b="1" kern="1200" dirty="0">
                          <a:solidFill>
                            <a:schemeClr val="accent2">
                              <a:lumMod val="50000"/>
                            </a:schemeClr>
                          </a:solidFill>
                          <a:latin typeface="BPG Banner Caps" pitchFamily="18" charset="0"/>
                          <a:ea typeface="+mn-ea"/>
                          <a:cs typeface="+mn-cs"/>
                        </a:rPr>
                        <a:t>ის დაგეგმვის მიზნით</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12-15 მარტი</a:t>
                      </a:r>
                    </a:p>
                  </a:txBody>
                  <a:tcPr marL="9525" marR="9525" marT="9525" marB="0" anchor="ctr">
                    <a:solidFill>
                      <a:schemeClr val="bg1">
                        <a:lumMod val="85000"/>
                      </a:schemeClr>
                    </a:solidFill>
                  </a:tcPr>
                </a:tc>
              </a:tr>
            </a:tbl>
          </a:graphicData>
        </a:graphic>
      </p:graphicFrame>
      <p:sp>
        <p:nvSpPr>
          <p:cNvPr id="8" name="Rectangle 7"/>
          <p:cNvSpPr/>
          <p:nvPr/>
        </p:nvSpPr>
        <p:spPr>
          <a:xfrm>
            <a:off x="185782" y="1859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132132" y="177124"/>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G-5 </a:t>
            </a:r>
            <a:r>
              <a:rPr lang="ka-GE" sz="24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400" b="1" dirty="0">
              <a:solidFill>
                <a:schemeClr val="accent2">
                  <a:lumMod val="50000"/>
                </a:schemeClr>
              </a:solidFill>
              <a:latin typeface="BPG Banner Caps" pitchFamily="18"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502" y="152400"/>
            <a:ext cx="716268" cy="716268"/>
          </a:xfrm>
          <a:prstGeom prst="rect">
            <a:avLst/>
          </a:prstGeom>
        </p:spPr>
      </p:pic>
    </p:spTree>
    <p:extLst>
      <p:ext uri="{BB962C8B-B14F-4D97-AF65-F5344CB8AC3E}">
        <p14:creationId xmlns:p14="http://schemas.microsoft.com/office/powerpoint/2010/main" val="145702076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52400"/>
            <a:ext cx="6705600" cy="369332"/>
          </a:xfrm>
          <a:prstGeom prst="rect">
            <a:avLst/>
          </a:prstGeom>
        </p:spPr>
        <p:txBody>
          <a:bodyPr wrap="square">
            <a:spAutoFit/>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283606914"/>
              </p:ext>
            </p:extLst>
          </p:nvPr>
        </p:nvGraphicFramePr>
        <p:xfrm>
          <a:off x="457200" y="1219200"/>
          <a:ext cx="8382000" cy="5392693"/>
        </p:xfrm>
        <a:graphic>
          <a:graphicData uri="http://schemas.openxmlformats.org/drawingml/2006/table">
            <a:tbl>
              <a:tblPr firstRow="1" bandRow="1">
                <a:tableStyleId>{5C22544A-7EE6-4342-B048-85BDC9FD1C3A}</a:tableStyleId>
              </a:tblPr>
              <a:tblGrid>
                <a:gridCol w="4876800"/>
                <a:gridCol w="3505200"/>
              </a:tblGrid>
              <a:tr h="515913">
                <a:tc>
                  <a:txBody>
                    <a:bodyPr/>
                    <a:lstStyle/>
                    <a:p>
                      <a:pPr marL="0" algn="l" defTabSz="914400" rtl="0" eaLnBrk="1" fontAlgn="ctr" latinLnBrk="0" hangingPunct="1"/>
                      <a:r>
                        <a:rPr lang="ka-GE" sz="1400" b="1" kern="1200" dirty="0" smtClean="0">
                          <a:solidFill>
                            <a:schemeClr val="accent2">
                              <a:lumMod val="50000"/>
                            </a:schemeClr>
                          </a:solidFill>
                          <a:latin typeface="BPG Banner Caps" pitchFamily="18" charset="0"/>
                          <a:ea typeface="+mn-ea"/>
                          <a:cs typeface="+mn-cs"/>
                        </a:rPr>
                        <a:t>აქტივობა</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c>
                  <a:txBody>
                    <a:bodyPr/>
                    <a:lstStyle/>
                    <a:p>
                      <a:pPr marL="0" algn="l" defTabSz="914400" rtl="0" eaLnBrk="1" fontAlgn="ctr" latinLnBrk="0" hangingPunct="1"/>
                      <a:r>
                        <a:rPr lang="ka-GE" sz="1400" b="1" kern="1200" dirty="0" smtClean="0">
                          <a:solidFill>
                            <a:schemeClr val="accent2">
                              <a:lumMod val="50000"/>
                            </a:schemeClr>
                          </a:solidFill>
                          <a:latin typeface="BPG Banner Caps" pitchFamily="18" charset="0"/>
                          <a:ea typeface="+mn-ea"/>
                          <a:cs typeface="+mn-cs"/>
                        </a:rPr>
                        <a:t>თარიღი</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r>
              <a:tr h="326288">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კადეტთა საერთაშორისო კვირეული </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1-5 აპრილი</a:t>
                      </a:r>
                    </a:p>
                  </a:txBody>
                  <a:tcPr marL="9525" marR="9525" marT="9525" marB="0" anchor="ctr">
                    <a:solidFill>
                      <a:schemeClr val="bg1">
                        <a:lumMod val="85000"/>
                      </a:schemeClr>
                    </a:solidFill>
                  </a:tcPr>
                </a:tc>
              </a:tr>
              <a:tr h="431401">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კადეტთა საერთაშორისო კვირეული რუმინეთის ნიკოლაე ბალჩესკუს სახელობის სახმელეთო ძალების აკადემიაში </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8-13 აპრილი</a:t>
                      </a:r>
                    </a:p>
                  </a:txBody>
                  <a:tcPr marL="9525" marR="9525" marT="9525" marB="0" anchor="ctr">
                    <a:solidFill>
                      <a:schemeClr val="bg1">
                        <a:lumMod val="85000"/>
                      </a:schemeClr>
                    </a:solidFill>
                  </a:tcPr>
                </a:tc>
              </a:tr>
              <a:tr h="326288">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საერთაშორისო კვირეული აშშ-ის სამხედრო აკადემიაში (ვესტ პოინტი)</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12-21 აპრილი</a:t>
                      </a:r>
                    </a:p>
                  </a:txBody>
                  <a:tcPr marL="9525" marR="9525" marT="9525" marB="0" anchor="ctr">
                    <a:solidFill>
                      <a:schemeClr val="bg1">
                        <a:lumMod val="85000"/>
                      </a:schemeClr>
                    </a:solidFill>
                  </a:tcPr>
                </a:tc>
              </a:tr>
              <a:tr h="641627">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აკადემიის თანამშრომლების ვიზიტი უნგრეთის საჯარო სამსახურის უნივერსიტეტში </a:t>
                      </a:r>
                      <a:r>
                        <a:rPr lang="en-US" sz="1400" b="1" kern="1200" dirty="0">
                          <a:solidFill>
                            <a:schemeClr val="accent2">
                              <a:lumMod val="50000"/>
                            </a:schemeClr>
                          </a:solidFill>
                          <a:latin typeface="BPG Banner Caps" pitchFamily="18" charset="0"/>
                          <a:ea typeface="+mn-ea"/>
                          <a:cs typeface="+mn-cs"/>
                        </a:rPr>
                        <a:t>Erasmus+ -</a:t>
                      </a:r>
                      <a:r>
                        <a:rPr lang="ka-GE" sz="1400" b="1" kern="1200" dirty="0">
                          <a:solidFill>
                            <a:schemeClr val="accent2">
                              <a:lumMod val="50000"/>
                            </a:schemeClr>
                          </a:solidFill>
                          <a:latin typeface="BPG Banner Caps" pitchFamily="18" charset="0"/>
                          <a:ea typeface="+mn-ea"/>
                          <a:cs typeface="+mn-cs"/>
                        </a:rPr>
                        <a:t>ის პროგრამის "</a:t>
                      </a:r>
                      <a:r>
                        <a:rPr lang="en-US" sz="1400" b="1" kern="1200" dirty="0">
                          <a:solidFill>
                            <a:schemeClr val="accent2">
                              <a:lumMod val="50000"/>
                            </a:schemeClr>
                          </a:solidFill>
                          <a:latin typeface="BPG Banner Caps" pitchFamily="18" charset="0"/>
                          <a:ea typeface="+mn-ea"/>
                          <a:cs typeface="+mn-cs"/>
                        </a:rPr>
                        <a:t>Staff Mobility for Training" </a:t>
                      </a:r>
                      <a:r>
                        <a:rPr lang="ka-GE" sz="1400" b="1" kern="1200" dirty="0">
                          <a:solidFill>
                            <a:schemeClr val="accent2">
                              <a:lumMod val="50000"/>
                            </a:schemeClr>
                          </a:solidFill>
                          <a:latin typeface="BPG Banner Caps" pitchFamily="18" charset="0"/>
                          <a:ea typeface="+mn-ea"/>
                          <a:cs typeface="+mn-cs"/>
                        </a:rPr>
                        <a:t>და "</a:t>
                      </a:r>
                      <a:r>
                        <a:rPr lang="en-US" sz="1400" b="1" kern="1200" dirty="0">
                          <a:solidFill>
                            <a:schemeClr val="accent2">
                              <a:lumMod val="50000"/>
                            </a:schemeClr>
                          </a:solidFill>
                          <a:latin typeface="BPG Banner Caps" pitchFamily="18" charset="0"/>
                          <a:ea typeface="+mn-ea"/>
                          <a:cs typeface="+mn-cs"/>
                        </a:rPr>
                        <a:t>Staff Mobility for Teaching"  </a:t>
                      </a:r>
                      <a:r>
                        <a:rPr lang="ka-GE" sz="1400" b="1" kern="1200" dirty="0">
                          <a:solidFill>
                            <a:schemeClr val="accent2">
                              <a:lumMod val="50000"/>
                            </a:schemeClr>
                          </a:solidFill>
                          <a:latin typeface="BPG Banner Caps" pitchFamily="18" charset="0"/>
                          <a:ea typeface="+mn-ea"/>
                          <a:cs typeface="+mn-cs"/>
                        </a:rPr>
                        <a:t>ფარგლებში </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8-12 აპრილი</a:t>
                      </a:r>
                      <a:br>
                        <a:rPr lang="ka-GE" sz="1400" b="1" kern="1200" dirty="0">
                          <a:solidFill>
                            <a:schemeClr val="accent2">
                              <a:lumMod val="50000"/>
                            </a:schemeClr>
                          </a:solidFill>
                          <a:latin typeface="BPG Banner Caps" pitchFamily="18" charset="0"/>
                          <a:ea typeface="+mn-ea"/>
                          <a:cs typeface="+mn-cs"/>
                        </a:rPr>
                      </a:br>
                      <a:r>
                        <a:rPr lang="ka-GE" sz="1400" b="1" kern="1200" dirty="0">
                          <a:solidFill>
                            <a:schemeClr val="accent2">
                              <a:lumMod val="50000"/>
                            </a:schemeClr>
                          </a:solidFill>
                          <a:latin typeface="BPG Banner Caps" pitchFamily="18" charset="0"/>
                          <a:ea typeface="+mn-ea"/>
                          <a:cs typeface="+mn-cs"/>
                        </a:rPr>
                        <a:t>8-19 აპრილი</a:t>
                      </a:r>
                    </a:p>
                  </a:txBody>
                  <a:tcPr marL="9525" marR="9525" marT="9525" marB="0" anchor="ctr">
                    <a:solidFill>
                      <a:schemeClr val="bg1">
                        <a:lumMod val="85000"/>
                      </a:schemeClr>
                    </a:solidFill>
                  </a:tcPr>
                </a:tc>
              </a:tr>
              <a:tr h="641627">
                <a:tc>
                  <a:txBody>
                    <a:bodyPr/>
                    <a:lstStyle/>
                    <a:p>
                      <a:pPr marL="0" algn="l" defTabSz="914400" rtl="0" eaLnBrk="1" fontAlgn="ctr" latinLnBrk="0" hangingPunct="1"/>
                      <a:r>
                        <a:rPr lang="en-US" sz="1400" b="1" kern="1200" dirty="0">
                          <a:solidFill>
                            <a:schemeClr val="accent2">
                              <a:lumMod val="50000"/>
                            </a:schemeClr>
                          </a:solidFill>
                          <a:latin typeface="BPG Banner Caps" pitchFamily="18" charset="0"/>
                          <a:ea typeface="+mn-ea"/>
                          <a:cs typeface="+mn-cs"/>
                        </a:rPr>
                        <a:t>RUSI-</a:t>
                      </a:r>
                      <a:r>
                        <a:rPr lang="ka-GE" sz="1400" b="1" kern="1200" dirty="0">
                          <a:solidFill>
                            <a:schemeClr val="accent2">
                              <a:lumMod val="50000"/>
                            </a:schemeClr>
                          </a:solidFill>
                          <a:latin typeface="BPG Banner Caps" pitchFamily="18" charset="0"/>
                          <a:ea typeface="+mn-ea"/>
                          <a:cs typeface="+mn-cs"/>
                        </a:rPr>
                        <a:t>ის ლექციები თემაზე "ომის ტრანსფორმაცია - ჰიბრიდული და ასიმეტრიული ომები" სამეთაურო-საშტაბო კოლეჯის სამაგისტრო კურსზე </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1-4 აპრილი</a:t>
                      </a:r>
                    </a:p>
                  </a:txBody>
                  <a:tcPr marL="9525" marR="9525" marT="9525" marB="0" anchor="ctr">
                    <a:solidFill>
                      <a:schemeClr val="bg1">
                        <a:lumMod val="85000"/>
                      </a:schemeClr>
                    </a:solidFill>
                  </a:tcPr>
                </a:tc>
              </a:tr>
              <a:tr h="420452">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ბრიგადის დონის სწავლება რუკის გამოყენებით (</a:t>
                      </a:r>
                      <a:r>
                        <a:rPr lang="en-US" sz="1400" b="1" kern="1200" dirty="0">
                          <a:solidFill>
                            <a:schemeClr val="accent2">
                              <a:lumMod val="50000"/>
                            </a:schemeClr>
                          </a:solidFill>
                          <a:latin typeface="BPG Banner Caps" pitchFamily="18" charset="0"/>
                          <a:ea typeface="+mn-ea"/>
                          <a:cs typeface="+mn-cs"/>
                        </a:rPr>
                        <a:t>MAPEX) </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 15-19 აპრილი</a:t>
                      </a:r>
                    </a:p>
                  </a:txBody>
                  <a:tcPr marL="9525" marR="9525" marT="9525" marB="0" anchor="ctr">
                    <a:solidFill>
                      <a:schemeClr val="bg1">
                        <a:lumMod val="85000"/>
                      </a:schemeClr>
                    </a:solidFill>
                  </a:tcPr>
                </a:tc>
              </a:tr>
              <a:tr h="431401">
                <a:tc>
                  <a:txBody>
                    <a:bodyPr/>
                    <a:lstStyle/>
                    <a:p>
                      <a:pPr marL="0" algn="l" defTabSz="914400" rtl="0" eaLnBrk="1" fontAlgn="ctr" latinLnBrk="0" hangingPunct="1"/>
                      <a:r>
                        <a:rPr lang="en-US" sz="1400" b="1" kern="1200" dirty="0">
                          <a:solidFill>
                            <a:schemeClr val="accent2">
                              <a:lumMod val="50000"/>
                            </a:schemeClr>
                          </a:solidFill>
                          <a:latin typeface="BPG Banner Caps" pitchFamily="18" charset="0"/>
                          <a:ea typeface="+mn-ea"/>
                          <a:cs typeface="+mn-cs"/>
                        </a:rPr>
                        <a:t>ADL-</a:t>
                      </a:r>
                      <a:r>
                        <a:rPr lang="ka-GE" sz="1400" b="1" kern="1200" dirty="0">
                          <a:solidFill>
                            <a:schemeClr val="accent2">
                              <a:lumMod val="50000"/>
                            </a:schemeClr>
                          </a:solidFill>
                          <a:latin typeface="BPG Banner Caps" pitchFamily="18" charset="0"/>
                          <a:ea typeface="+mn-ea"/>
                          <a:cs typeface="+mn-cs"/>
                        </a:rPr>
                        <a:t>ის სამუშაო ჯგუფის ტრენინგი </a:t>
                      </a:r>
                      <a:r>
                        <a:rPr lang="en-US" sz="1400" b="1" kern="1200" dirty="0">
                          <a:solidFill>
                            <a:schemeClr val="accent2">
                              <a:lumMod val="50000"/>
                            </a:schemeClr>
                          </a:solidFill>
                          <a:latin typeface="BPG Banner Caps" pitchFamily="18" charset="0"/>
                          <a:ea typeface="+mn-ea"/>
                          <a:cs typeface="+mn-cs"/>
                        </a:rPr>
                        <a:t>NATO-</a:t>
                      </a:r>
                      <a:r>
                        <a:rPr lang="ka-GE" sz="1400" b="1" kern="1200" dirty="0">
                          <a:solidFill>
                            <a:schemeClr val="accent2">
                              <a:lumMod val="50000"/>
                            </a:schemeClr>
                          </a:solidFill>
                          <a:latin typeface="BPG Banner Caps" pitchFamily="18" charset="0"/>
                          <a:ea typeface="+mn-ea"/>
                          <a:cs typeface="+mn-cs"/>
                        </a:rPr>
                        <a:t>ს </a:t>
                      </a:r>
                      <a:r>
                        <a:rPr lang="en-US" sz="1400" b="1" kern="1200" dirty="0" err="1">
                          <a:solidFill>
                            <a:schemeClr val="accent2">
                              <a:lumMod val="50000"/>
                            </a:schemeClr>
                          </a:solidFill>
                          <a:latin typeface="BPG Banner Caps" pitchFamily="18" charset="0"/>
                          <a:ea typeface="+mn-ea"/>
                          <a:cs typeface="+mn-cs"/>
                        </a:rPr>
                        <a:t>PfPC</a:t>
                      </a:r>
                      <a:r>
                        <a:rPr lang="en-US" sz="1400" b="1" kern="1200" dirty="0">
                          <a:solidFill>
                            <a:schemeClr val="accent2">
                              <a:lumMod val="50000"/>
                            </a:schemeClr>
                          </a:solidFill>
                          <a:latin typeface="BPG Banner Caps" pitchFamily="18" charset="0"/>
                          <a:ea typeface="+mn-ea"/>
                          <a:cs typeface="+mn-cs"/>
                        </a:rPr>
                        <a:t> </a:t>
                      </a:r>
                      <a:r>
                        <a:rPr lang="ka-GE" sz="1400" b="1" kern="1200" dirty="0">
                          <a:solidFill>
                            <a:schemeClr val="accent2">
                              <a:lumMod val="50000"/>
                            </a:schemeClr>
                          </a:solidFill>
                          <a:latin typeface="BPG Banner Caps" pitchFamily="18" charset="0"/>
                          <a:ea typeface="+mn-ea"/>
                          <a:cs typeface="+mn-cs"/>
                        </a:rPr>
                        <a:t>პროგრამის ორგანიზებით</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22-25 აპრილი</a:t>
                      </a:r>
                    </a:p>
                  </a:txBody>
                  <a:tcPr marL="9525" marR="9525" marT="9525" marB="0" anchor="ctr">
                    <a:solidFill>
                      <a:schemeClr val="bg1">
                        <a:lumMod val="85000"/>
                      </a:schemeClr>
                    </a:solidFill>
                  </a:tcPr>
                </a:tc>
              </a:tr>
              <a:tr h="431401">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სამეთაური-საშტაბო კოლეჯის ინსტრუქტორები </a:t>
                      </a:r>
                      <a:r>
                        <a:rPr lang="en-US" sz="1400" b="1" kern="1200" dirty="0">
                          <a:solidFill>
                            <a:schemeClr val="accent2">
                              <a:lumMod val="50000"/>
                            </a:schemeClr>
                          </a:solidFill>
                          <a:latin typeface="BPG Banner Caps" pitchFamily="18" charset="0"/>
                          <a:ea typeface="+mn-ea"/>
                          <a:cs typeface="+mn-cs"/>
                        </a:rPr>
                        <a:t>CJWE </a:t>
                      </a:r>
                      <a:r>
                        <a:rPr lang="ka-GE" sz="1400" b="1" kern="1200" dirty="0">
                          <a:solidFill>
                            <a:schemeClr val="accent2">
                              <a:lumMod val="50000"/>
                            </a:schemeClr>
                          </a:solidFill>
                          <a:latin typeface="BPG Banner Caps" pitchFamily="18" charset="0"/>
                          <a:ea typeface="+mn-ea"/>
                          <a:cs typeface="+mn-cs"/>
                        </a:rPr>
                        <a:t>სამხედრო სწავლებზე შვედეთში </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1-10 აპრილი</a:t>
                      </a:r>
                    </a:p>
                  </a:txBody>
                  <a:tcPr marL="9525" marR="9525" marT="9525" marB="0" anchor="ctr">
                    <a:solidFill>
                      <a:schemeClr val="bg1">
                        <a:lumMod val="85000"/>
                      </a:schemeClr>
                    </a:solidFill>
                  </a:tcPr>
                </a:tc>
              </a:tr>
              <a:tr h="431401">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რექტორების სამმხრივი შეხვედრა (საქართველო-თურქეთი-აზერბაიჯანი)</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15-18 აპრილი</a:t>
                      </a:r>
                    </a:p>
                  </a:txBody>
                  <a:tcPr marL="9525" marR="9525" marT="9525" marB="0" anchor="ctr">
                    <a:solidFill>
                      <a:schemeClr val="bg1">
                        <a:lumMod val="85000"/>
                      </a:schemeClr>
                    </a:solidFill>
                  </a:tcPr>
                </a:tc>
              </a:tr>
              <a:tr h="431401">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კადეტთა სპორტული შეჯიბრება სამმხრივ ფორმატში (საქართველო-თურქეთი-აზერბაიჯანი)</a:t>
                      </a:r>
                    </a:p>
                  </a:txBody>
                  <a:tcPr marL="9525" marR="9525" marT="9525" marB="0" anchor="ctr">
                    <a:solidFill>
                      <a:schemeClr val="bg1">
                        <a:lumMod val="85000"/>
                      </a:schemeClr>
                    </a:solidFill>
                  </a:tcPr>
                </a:tc>
                <a:tc>
                  <a:txBody>
                    <a:bodyPr/>
                    <a:lstStyle/>
                    <a:p>
                      <a:pPr marL="0" algn="l" defTabSz="914400" rtl="0" eaLnBrk="1" fontAlgn="ctr" latinLnBrk="0" hangingPunct="1"/>
                      <a:r>
                        <a:rPr lang="ka-GE" sz="1400" b="1" kern="1200" dirty="0">
                          <a:solidFill>
                            <a:schemeClr val="accent2">
                              <a:lumMod val="50000"/>
                            </a:schemeClr>
                          </a:solidFill>
                          <a:latin typeface="BPG Banner Caps" pitchFamily="18" charset="0"/>
                          <a:ea typeface="+mn-ea"/>
                          <a:cs typeface="+mn-cs"/>
                        </a:rPr>
                        <a:t>15-19 აპრილი</a:t>
                      </a:r>
                    </a:p>
                  </a:txBody>
                  <a:tcPr marL="9525" marR="9525" marT="9525" marB="0" anchor="ctr">
                    <a:solidFill>
                      <a:schemeClr val="bg1">
                        <a:lumMod val="85000"/>
                      </a:schemeClr>
                    </a:solidFill>
                  </a:tcPr>
                </a:tc>
              </a:tr>
            </a:tbl>
          </a:graphicData>
        </a:graphic>
      </p:graphicFrame>
      <p:sp>
        <p:nvSpPr>
          <p:cNvPr id="9" name="Rectangle 8"/>
          <p:cNvSpPr/>
          <p:nvPr/>
        </p:nvSpPr>
        <p:spPr>
          <a:xfrm>
            <a:off x="185782" y="1859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132132" y="228883"/>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G-5 </a:t>
            </a:r>
            <a:r>
              <a:rPr lang="ka-GE" sz="24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400" b="1" dirty="0">
              <a:solidFill>
                <a:schemeClr val="accent2">
                  <a:lumMod val="50000"/>
                </a:schemeClr>
              </a:solidFill>
              <a:latin typeface="BPG Banner Caps"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502" y="152400"/>
            <a:ext cx="716268" cy="716268"/>
          </a:xfrm>
          <a:prstGeom prst="rect">
            <a:avLst/>
          </a:prstGeom>
        </p:spPr>
      </p:pic>
    </p:spTree>
    <p:extLst>
      <p:ext uri="{BB962C8B-B14F-4D97-AF65-F5344CB8AC3E}">
        <p14:creationId xmlns:p14="http://schemas.microsoft.com/office/powerpoint/2010/main" val="169906819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1248950"/>
              </p:ext>
            </p:extLst>
          </p:nvPr>
        </p:nvGraphicFramePr>
        <p:xfrm>
          <a:off x="381000" y="1219200"/>
          <a:ext cx="8458200" cy="5458572"/>
        </p:xfrm>
        <a:graphic>
          <a:graphicData uri="http://schemas.openxmlformats.org/drawingml/2006/table">
            <a:tbl>
              <a:tblPr firstRow="1" bandRow="1">
                <a:tableStyleId>{5C22544A-7EE6-4342-B048-85BDC9FD1C3A}</a:tableStyleId>
              </a:tblPr>
              <a:tblGrid>
                <a:gridCol w="4229100"/>
                <a:gridCol w="4229100"/>
              </a:tblGrid>
              <a:tr h="556617">
                <a:tc>
                  <a:txBody>
                    <a:bodyPr/>
                    <a:lstStyle/>
                    <a:p>
                      <a:pPr marL="0" algn="l" defTabSz="914400" rtl="0" eaLnBrk="1" fontAlgn="ctr" latinLnBrk="0" hangingPunct="1"/>
                      <a:r>
                        <a:rPr lang="ka-GE" sz="1400" b="1" kern="1200" dirty="0" smtClean="0">
                          <a:solidFill>
                            <a:schemeClr val="accent2">
                              <a:lumMod val="50000"/>
                            </a:schemeClr>
                          </a:solidFill>
                          <a:latin typeface="BPG Banner Caps" pitchFamily="18" charset="0"/>
                          <a:ea typeface="+mn-ea"/>
                          <a:cs typeface="+mn-cs"/>
                        </a:rPr>
                        <a:t>აქტივობა</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c>
                  <a:txBody>
                    <a:bodyPr/>
                    <a:lstStyle/>
                    <a:p>
                      <a:pPr marL="0" algn="l" defTabSz="914400" rtl="0" eaLnBrk="1" fontAlgn="ctr" latinLnBrk="0" hangingPunct="1"/>
                      <a:r>
                        <a:rPr lang="ka-GE" sz="1400" b="1" kern="1200" dirty="0" smtClean="0">
                          <a:solidFill>
                            <a:schemeClr val="accent2">
                              <a:lumMod val="50000"/>
                            </a:schemeClr>
                          </a:solidFill>
                          <a:latin typeface="BPG Banner Caps" pitchFamily="18" charset="0"/>
                          <a:ea typeface="+mn-ea"/>
                          <a:cs typeface="+mn-cs"/>
                        </a:rPr>
                        <a:t>თარიღი</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r>
              <a:tr h="476560">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კომენდანტების კონფერენცია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28-30 მაისი</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520635">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უცხო ენის მასწავლებლების ვიზიტი ლიეტუვაში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6-17 მაისი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80952">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აკადემიის წარმომადგენლების ვიზიტის ვიზიტი საბერძნეთის სამხედრო აკადემიაში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20-24 მაისი  </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27-31 მაისი </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80952">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საბერძნეთის სამხედრო აკადემიის პროფესორის საერთაშორისო მობილობა აკადემიაში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20 - 24 მაისი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1041269">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აკადემიის რექტორის მოადგილის ვიზიტი „დისტანციური სწავლების მე-7 ყოველწლიურ კონფერენციაზე“ </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14-16 მაისი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80952">
                <a:tc>
                  <a:txBody>
                    <a:bodyPr/>
                    <a:lstStyle/>
                    <a:p>
                      <a:pPr marL="0" marR="0" algn="l" defTabSz="914400" rtl="0" eaLnBrk="1" fontAlgn="ctr" latinLnBrk="0" hangingPunct="1">
                        <a:lnSpc>
                          <a:spcPct val="115000"/>
                        </a:lnSpc>
                        <a:spcBef>
                          <a:spcPts val="0"/>
                        </a:spcBef>
                        <a:spcAft>
                          <a:spcPts val="0"/>
                        </a:spcAft>
                      </a:pPr>
                      <a:r>
                        <a:rPr lang="ru-RU" sz="1400" b="1" kern="1200">
                          <a:solidFill>
                            <a:schemeClr val="accent2">
                              <a:lumMod val="50000"/>
                            </a:schemeClr>
                          </a:solidFill>
                          <a:latin typeface="BPG Banner Caps" pitchFamily="18" charset="0"/>
                          <a:ea typeface="+mn-ea"/>
                          <a:cs typeface="+mn-cs"/>
                        </a:rPr>
                        <a:t>ევროკავშირის მისიის ხელმძღვანელის ვიზიტი აკადემიაში</a:t>
                      </a:r>
                      <a:endParaRPr lang="en-US" sz="1400" b="1" kern="120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a:solidFill>
                            <a:schemeClr val="accent2">
                              <a:lumMod val="50000"/>
                            </a:schemeClr>
                          </a:solidFill>
                          <a:latin typeface="BPG Banner Caps" pitchFamily="18" charset="0"/>
                          <a:ea typeface="+mn-ea"/>
                          <a:cs typeface="+mn-cs"/>
                        </a:rPr>
                        <a:t> </a:t>
                      </a:r>
                      <a:endParaRPr lang="en-US" sz="1400" b="1" kern="120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17 მაისი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520635">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საჰაერო იერიშის კურსი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27 მაისი-7ივნისი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bl>
          </a:graphicData>
        </a:graphic>
      </p:graphicFrame>
      <p:sp>
        <p:nvSpPr>
          <p:cNvPr id="4" name="Rectangle 3"/>
          <p:cNvSpPr/>
          <p:nvPr/>
        </p:nvSpPr>
        <p:spPr>
          <a:xfrm>
            <a:off x="185782" y="1859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32132" y="228883"/>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G-5 </a:t>
            </a:r>
            <a:r>
              <a:rPr lang="ka-GE" sz="24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400" b="1" dirty="0">
              <a:solidFill>
                <a:schemeClr val="accent2">
                  <a:lumMod val="50000"/>
                </a:schemeClr>
              </a:solidFill>
              <a:latin typeface="BPG Banner Caps" pitchFamily="18"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9502" y="152400"/>
            <a:ext cx="716268" cy="716268"/>
          </a:xfrm>
          <a:prstGeom prst="rect">
            <a:avLst/>
          </a:prstGeom>
        </p:spPr>
      </p:pic>
    </p:spTree>
    <p:extLst>
      <p:ext uri="{BB962C8B-B14F-4D97-AF65-F5344CB8AC3E}">
        <p14:creationId xmlns:p14="http://schemas.microsoft.com/office/powerpoint/2010/main" val="250000979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52400"/>
            <a:ext cx="6705600" cy="369332"/>
          </a:xfrm>
          <a:prstGeom prst="rect">
            <a:avLst/>
          </a:prstGeom>
        </p:spPr>
        <p:txBody>
          <a:bodyPr wrap="square">
            <a:spAutoFit/>
          </a:bodyPr>
          <a:lstStyle/>
          <a:p>
            <a:endParaRPr lang="en-US" dirty="0"/>
          </a:p>
        </p:txBody>
      </p:sp>
      <p:sp>
        <p:nvSpPr>
          <p:cNvPr id="5" name="Text Box 8"/>
          <p:cNvSpPr txBox="1">
            <a:spLocks noChangeArrowheads="1"/>
          </p:cNvSpPr>
          <p:nvPr/>
        </p:nvSpPr>
        <p:spPr bwMode="auto">
          <a:xfrm>
            <a:off x="1600200" y="152400"/>
            <a:ext cx="6019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342900" indent="-342900" algn="ctr" eaLnBrk="1" hangingPunct="1">
              <a:lnSpc>
                <a:spcPct val="150000"/>
              </a:lnSpc>
              <a:spcAft>
                <a:spcPts val="1000"/>
              </a:spcAft>
              <a:buFont typeface="Wingdings" pitchFamily="2" charset="2"/>
              <a:buChar char="Ø"/>
            </a:pPr>
            <a:endParaRPr lang="ka-GE" sz="2400" dirty="0">
              <a:latin typeface="Calibri" pitchFamily="34" charset="0"/>
            </a:endParaRPr>
          </a:p>
        </p:txBody>
      </p:sp>
      <p:sp>
        <p:nvSpPr>
          <p:cNvPr id="7" name="Text Box 8"/>
          <p:cNvSpPr txBox="1">
            <a:spLocks noChangeArrowheads="1"/>
          </p:cNvSpPr>
          <p:nvPr/>
        </p:nvSpPr>
        <p:spPr bwMode="auto">
          <a:xfrm>
            <a:off x="1600200" y="216932"/>
            <a:ext cx="6019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marL="342900" indent="-342900" algn="ctr" eaLnBrk="1" hangingPunct="1">
              <a:lnSpc>
                <a:spcPct val="150000"/>
              </a:lnSpc>
              <a:spcAft>
                <a:spcPts val="1000"/>
              </a:spcAft>
              <a:buFont typeface="Wingdings" pitchFamily="2" charset="2"/>
              <a:buChar char="Ø"/>
            </a:pPr>
            <a:endParaRPr lang="ka-GE" sz="2400" dirty="0">
              <a:latin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871664116"/>
              </p:ext>
            </p:extLst>
          </p:nvPr>
        </p:nvGraphicFramePr>
        <p:xfrm>
          <a:off x="442637" y="1295400"/>
          <a:ext cx="8458200" cy="4631817"/>
        </p:xfrm>
        <a:graphic>
          <a:graphicData uri="http://schemas.openxmlformats.org/drawingml/2006/table">
            <a:tbl>
              <a:tblPr firstRow="1" bandRow="1">
                <a:tableStyleId>{5C22544A-7EE6-4342-B048-85BDC9FD1C3A}</a:tableStyleId>
              </a:tblPr>
              <a:tblGrid>
                <a:gridCol w="4648200"/>
                <a:gridCol w="3810000"/>
              </a:tblGrid>
              <a:tr h="547741">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აქტივობა</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თარიღი</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r>
              <a:tr h="648596">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აკადემიის მასწავლებლების მონაწილეობა რუმინეთში დაგეგმილ სამეცნიერო კონფერენციაზე</a:t>
                      </a:r>
                    </a:p>
                  </a:txBody>
                  <a:tcPr marL="9525" marR="9525" marT="9525" marB="0" anchor="ctr">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10-15 ივნისი</a:t>
                      </a:r>
                    </a:p>
                  </a:txBody>
                  <a:tcPr marL="9525" marR="9525" marT="9525" marB="0" anchor="ctr">
                    <a:solidFill>
                      <a:schemeClr val="bg1">
                        <a:lumMod val="85000"/>
                      </a:schemeClr>
                    </a:solidFill>
                  </a:tcPr>
                </a:tc>
              </a:tr>
              <a:tr h="1036825">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უნგრეთის საჯარო სამსახურის ეროვნული უნივერსიტეტის ინფორმაციული ტექნოლოგიების მასწავლებლის საერთაშორისო მობილობა აკადემიაში </a:t>
                      </a:r>
                      <a:r>
                        <a:rPr lang="en-US" sz="1400" b="1" kern="1200" dirty="0">
                          <a:solidFill>
                            <a:schemeClr val="accent2">
                              <a:lumMod val="50000"/>
                            </a:schemeClr>
                          </a:solidFill>
                          <a:latin typeface="BPG Banner Caps" pitchFamily="18" charset="0"/>
                          <a:ea typeface="+mn-ea"/>
                          <a:cs typeface="+mn-cs"/>
                        </a:rPr>
                        <a:t>Erasmus+ -</a:t>
                      </a:r>
                      <a:r>
                        <a:rPr lang="ka-GE" sz="1400" b="1" kern="1200" dirty="0">
                          <a:solidFill>
                            <a:schemeClr val="accent2">
                              <a:lumMod val="50000"/>
                            </a:schemeClr>
                          </a:solidFill>
                          <a:latin typeface="BPG Banner Caps" pitchFamily="18" charset="0"/>
                          <a:ea typeface="+mn-ea"/>
                          <a:cs typeface="+mn-cs"/>
                        </a:rPr>
                        <a:t>ის პროგრამის ფარგლებში</a:t>
                      </a:r>
                    </a:p>
                  </a:txBody>
                  <a:tcPr marL="9525" marR="9525" marT="9525" marB="0" anchor="ctr">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3-14 ივნისი</a:t>
                      </a:r>
                    </a:p>
                  </a:txBody>
                  <a:tcPr marL="9525" marR="9525" marT="9525" marB="0" anchor="ctr">
                    <a:solidFill>
                      <a:schemeClr val="bg1">
                        <a:lumMod val="85000"/>
                      </a:schemeClr>
                    </a:solidFill>
                  </a:tcPr>
                </a:tc>
              </a:tr>
              <a:tr h="717802">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აკადემიის იუნკერების მონაწილეობა აშშ-ის სამხედრო აკადემიაში დაგეგმილ საჰაერო იერიშის კურსზე</a:t>
                      </a:r>
                    </a:p>
                  </a:txBody>
                  <a:tcPr marL="9525" marR="9525" marT="9525" marB="0" anchor="ctr">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27 მაისი - 7 ივნისი</a:t>
                      </a:r>
                    </a:p>
                  </a:txBody>
                  <a:tcPr marL="9525" marR="9525" marT="9525" marB="0" anchor="ctr">
                    <a:solidFill>
                      <a:schemeClr val="bg1">
                        <a:lumMod val="85000"/>
                      </a:schemeClr>
                    </a:solidFill>
                  </a:tcPr>
                </a:tc>
              </a:tr>
              <a:tr h="935236">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აკადემიის ოფიცერთა საწყისი სამხედრო განათლების </a:t>
                      </a:r>
                      <a:r>
                        <a:rPr lang="ka-GE" sz="1400" b="1" kern="1200" dirty="0" smtClean="0">
                          <a:solidFill>
                            <a:schemeClr val="accent2">
                              <a:lumMod val="50000"/>
                            </a:schemeClr>
                          </a:solidFill>
                          <a:latin typeface="BPG Banner Caps" pitchFamily="18" charset="0"/>
                          <a:ea typeface="+mn-ea"/>
                          <a:cs typeface="+mn-cs"/>
                        </a:rPr>
                        <a:t>მიმართულების </a:t>
                      </a:r>
                      <a:r>
                        <a:rPr lang="ka-GE" sz="1400" b="1" kern="1200" dirty="0">
                          <a:solidFill>
                            <a:schemeClr val="accent2">
                              <a:lumMod val="50000"/>
                            </a:schemeClr>
                          </a:solidFill>
                          <a:latin typeface="BPG Banner Caps" pitchFamily="18" charset="0"/>
                          <a:ea typeface="+mn-ea"/>
                          <a:cs typeface="+mn-cs"/>
                        </a:rPr>
                        <a:t>ინსტრუქტორი დისტანციური სწავლების კურსზე ოსლოში </a:t>
                      </a:r>
                    </a:p>
                  </a:txBody>
                  <a:tcPr marL="9525" marR="9525" marT="9525" marB="0" anchor="ctr">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18-20 ივნისი</a:t>
                      </a:r>
                    </a:p>
                  </a:txBody>
                  <a:tcPr marL="9525" marR="9525" marT="9525" marB="0" anchor="ctr">
                    <a:solidFill>
                      <a:schemeClr val="bg1">
                        <a:lumMod val="85000"/>
                      </a:schemeClr>
                    </a:solidFill>
                  </a:tcPr>
                </a:tc>
              </a:tr>
              <a:tr h="584211">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აკადემიის ფრანგული ენის მასწავლებელი კვალიფიკაციის ამაღლების კურსზე საფრანგეთში, როშფორის ფრანგული ენის სასწავლო ცენტრში</a:t>
                      </a:r>
                    </a:p>
                  </a:txBody>
                  <a:tcPr marL="9525" marR="9525" marT="9525" marB="0" anchor="ctr">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26 ივნისი-24 ივლისი</a:t>
                      </a:r>
                    </a:p>
                  </a:txBody>
                  <a:tcPr marL="9525" marR="9525" marT="9525" marB="0" anchor="ctr">
                    <a:solidFill>
                      <a:schemeClr val="bg1">
                        <a:lumMod val="85000"/>
                      </a:schemeClr>
                    </a:solidFill>
                  </a:tcPr>
                </a:tc>
              </a:tr>
            </a:tbl>
          </a:graphicData>
        </a:graphic>
      </p:graphicFrame>
      <p:sp>
        <p:nvSpPr>
          <p:cNvPr id="8" name="Rectangle 7"/>
          <p:cNvSpPr/>
          <p:nvPr/>
        </p:nvSpPr>
        <p:spPr>
          <a:xfrm>
            <a:off x="185782" y="1859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132132" y="228883"/>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G-5 </a:t>
            </a:r>
            <a:r>
              <a:rPr lang="ka-GE" sz="24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400" b="1" dirty="0">
              <a:solidFill>
                <a:schemeClr val="accent2">
                  <a:lumMod val="50000"/>
                </a:schemeClr>
              </a:solidFill>
              <a:latin typeface="BPG Banner Caps" pitchFamily="18"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502" y="152400"/>
            <a:ext cx="716268" cy="716268"/>
          </a:xfrm>
          <a:prstGeom prst="rect">
            <a:avLst/>
          </a:prstGeom>
        </p:spPr>
      </p:pic>
    </p:spTree>
    <p:extLst>
      <p:ext uri="{BB962C8B-B14F-4D97-AF65-F5344CB8AC3E}">
        <p14:creationId xmlns:p14="http://schemas.microsoft.com/office/powerpoint/2010/main" val="68595085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44430096"/>
              </p:ext>
            </p:extLst>
          </p:nvPr>
        </p:nvGraphicFramePr>
        <p:xfrm>
          <a:off x="381000" y="1295400"/>
          <a:ext cx="8458200" cy="4430311"/>
        </p:xfrm>
        <a:graphic>
          <a:graphicData uri="http://schemas.openxmlformats.org/drawingml/2006/table">
            <a:tbl>
              <a:tblPr firstRow="1" bandRow="1">
                <a:tableStyleId>{5C22544A-7EE6-4342-B048-85BDC9FD1C3A}</a:tableStyleId>
              </a:tblPr>
              <a:tblGrid>
                <a:gridCol w="4229100"/>
                <a:gridCol w="4229100"/>
              </a:tblGrid>
              <a:tr h="632457">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აქტივობა</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თარიღი</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r>
              <a:tr h="793177">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რუსული ენის მასწავლებლის ვიზიტი ამერიკის ჩრდილოეთ ჯორჯიის უნივერსიტეტში, შემოდგომის სემესტრის განმავლობაში რუსული ენის სასწავლებლად</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2 აგვისტო-14 დეკემბერი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94789">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ინგლისური ენის მასწავლებლების ვიზიტი კანადაში, ინგლისურის ენის მასწავლებელთა მოზადების ინტენსიურ კურსზე</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a:solidFill>
                            <a:schemeClr val="accent2">
                              <a:lumMod val="50000"/>
                            </a:schemeClr>
                          </a:solidFill>
                          <a:latin typeface="BPG Banner Caps" pitchFamily="18" charset="0"/>
                          <a:ea typeface="+mn-ea"/>
                          <a:cs typeface="+mn-cs"/>
                        </a:rPr>
                        <a:t>12 აგვისტო - 6 დეკემბერი</a:t>
                      </a:r>
                      <a:endParaRPr lang="en-US" sz="1400" b="1" kern="120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a:solidFill>
                            <a:schemeClr val="accent2">
                              <a:lumMod val="50000"/>
                            </a:schemeClr>
                          </a:solidFill>
                          <a:latin typeface="BPG Banner Caps" pitchFamily="18" charset="0"/>
                          <a:ea typeface="+mn-ea"/>
                          <a:cs typeface="+mn-cs"/>
                        </a:rPr>
                        <a:t> </a:t>
                      </a:r>
                      <a:endParaRPr lang="en-US" sz="1400" b="1" kern="120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94789">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სწავლება - Hybrid Threats Course"</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a:solidFill>
                            <a:schemeClr val="accent2">
                              <a:lumMod val="50000"/>
                            </a:schemeClr>
                          </a:solidFill>
                          <a:latin typeface="BPG Banner Caps" pitchFamily="18" charset="0"/>
                          <a:ea typeface="+mn-ea"/>
                          <a:cs typeface="+mn-cs"/>
                        </a:rPr>
                        <a:t>19-23 აგვისტო</a:t>
                      </a:r>
                      <a:endParaRPr lang="en-US" sz="1400" b="1" kern="120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a:solidFill>
                            <a:schemeClr val="accent2">
                              <a:lumMod val="50000"/>
                            </a:schemeClr>
                          </a:solidFill>
                          <a:latin typeface="BPG Banner Caps" pitchFamily="18" charset="0"/>
                          <a:ea typeface="+mn-ea"/>
                          <a:cs typeface="+mn-cs"/>
                        </a:rPr>
                        <a:t> </a:t>
                      </a:r>
                      <a:endParaRPr lang="en-US" sz="1400" b="1" kern="120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94789">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აკადემიის სამეთაურო საშტაბო კოლეჯის ინსტრუქტორის სასწავლო მივლინება რომში </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19 აგვისტო,2019 - 31 იანვარი,2020</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bl>
          </a:graphicData>
        </a:graphic>
      </p:graphicFrame>
      <p:sp>
        <p:nvSpPr>
          <p:cNvPr id="4" name="Rectangle 3"/>
          <p:cNvSpPr/>
          <p:nvPr/>
        </p:nvSpPr>
        <p:spPr>
          <a:xfrm>
            <a:off x="185782" y="1859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sz="2400" dirty="0"/>
          </a:p>
        </p:txBody>
      </p:sp>
      <p:sp>
        <p:nvSpPr>
          <p:cNvPr id="5" name="TextBox 4"/>
          <p:cNvSpPr txBox="1"/>
          <p:nvPr/>
        </p:nvSpPr>
        <p:spPr>
          <a:xfrm>
            <a:off x="1132132" y="228883"/>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G-5 </a:t>
            </a:r>
            <a:r>
              <a:rPr lang="ka-GE" sz="24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400" b="1" dirty="0">
              <a:solidFill>
                <a:schemeClr val="accent2">
                  <a:lumMod val="50000"/>
                </a:schemeClr>
              </a:solidFill>
              <a:latin typeface="BPG Banner Caps" pitchFamily="18"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502" y="152400"/>
            <a:ext cx="716268" cy="716268"/>
          </a:xfrm>
          <a:prstGeom prst="rect">
            <a:avLst/>
          </a:prstGeom>
        </p:spPr>
      </p:pic>
    </p:spTree>
    <p:extLst>
      <p:ext uri="{BB962C8B-B14F-4D97-AF65-F5344CB8AC3E}">
        <p14:creationId xmlns:p14="http://schemas.microsoft.com/office/powerpoint/2010/main" val="11899340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65387213"/>
              </p:ext>
            </p:extLst>
          </p:nvPr>
        </p:nvGraphicFramePr>
        <p:xfrm>
          <a:off x="381000" y="1295400"/>
          <a:ext cx="8458200" cy="5411767"/>
        </p:xfrm>
        <a:graphic>
          <a:graphicData uri="http://schemas.openxmlformats.org/drawingml/2006/table">
            <a:tbl>
              <a:tblPr firstRow="1" bandRow="1">
                <a:tableStyleId>{5C22544A-7EE6-4342-B048-85BDC9FD1C3A}</a:tableStyleId>
              </a:tblPr>
              <a:tblGrid>
                <a:gridCol w="4229100"/>
                <a:gridCol w="4229100"/>
              </a:tblGrid>
              <a:tr h="632457">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აქტივობა</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თარიღი</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r>
              <a:tr h="793177">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ამერიკის ჩრდილო ჯორჯიის უნივერსიტეტის ინგლისური ენის პედაგოგის სემესტრული გაცვლითი პროგრამა </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31 აგვისტო-14 დეკემბერი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93177">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რუმინეთის სახმელეთო ძალების აკადემიის რექტორის ბრიგადის გენერალ ბარსან გიტას ვიზიტი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18-22 სექტემბერი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94789">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ქართული ენის შემსწავლელი ინტენსიური კურსი თურქი სამხედრო მოსამსახურეებისათვის</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16 სექტემბერი-20 დეკემბერი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94789">
                <a:tc>
                  <a:txBody>
                    <a:bodyPr/>
                    <a:lstStyle/>
                    <a:p>
                      <a:pPr marL="0" marR="0" algn="l" defTabSz="914400" rtl="0" eaLnBrk="1" fontAlgn="ctr" latinLnBrk="0" hangingPunct="1">
                        <a:lnSpc>
                          <a:spcPct val="115000"/>
                        </a:lnSpc>
                        <a:spcBef>
                          <a:spcPts val="0"/>
                        </a:spcBef>
                        <a:spcAft>
                          <a:spcPts val="0"/>
                        </a:spcAft>
                      </a:pPr>
                      <a:r>
                        <a:rPr lang="ru-RU" sz="1400" b="1" kern="1200">
                          <a:solidFill>
                            <a:schemeClr val="accent2">
                              <a:lumMod val="50000"/>
                            </a:schemeClr>
                          </a:solidFill>
                          <a:latin typeface="BPG Banner Caps" pitchFamily="18" charset="0"/>
                          <a:ea typeface="+mn-ea"/>
                          <a:cs typeface="+mn-cs"/>
                        </a:rPr>
                        <a:t>ამერიკელი და ფრანგი მოხალისეების ჩამოსვლა საქართველოში, სწავლების დაწყება აკადემიის იუნკერებთან და ენობრივი მომზადების მსმენელებთან </a:t>
                      </a:r>
                      <a:endParaRPr lang="en-US" sz="1400" b="1" kern="120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a:solidFill>
                            <a:schemeClr val="accent2">
                              <a:lumMod val="50000"/>
                            </a:schemeClr>
                          </a:solidFill>
                          <a:latin typeface="BPG Banner Caps" pitchFamily="18" charset="0"/>
                          <a:ea typeface="+mn-ea"/>
                          <a:cs typeface="+mn-cs"/>
                        </a:rPr>
                        <a:t> </a:t>
                      </a:r>
                      <a:endParaRPr lang="en-US" sz="1400" b="1" kern="120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სექტემბერი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94789">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ეროვნული თავდაცვის აკადემიის  </a:t>
                      </a:r>
                      <a:r>
                        <a:rPr lang="ka-GE" sz="1400" b="1" kern="1200" dirty="0">
                          <a:solidFill>
                            <a:schemeClr val="accent2">
                              <a:lumMod val="50000"/>
                            </a:schemeClr>
                          </a:solidFill>
                          <a:latin typeface="BPG Banner Caps" pitchFamily="18" charset="0"/>
                          <a:ea typeface="+mn-ea"/>
                          <a:cs typeface="+mn-cs"/>
                        </a:rPr>
                        <a:t>განახლებული </a:t>
                      </a:r>
                      <a:r>
                        <a:rPr lang="ru-RU" sz="1400" b="1" kern="1200" dirty="0">
                          <a:solidFill>
                            <a:schemeClr val="accent2">
                              <a:lumMod val="50000"/>
                            </a:schemeClr>
                          </a:solidFill>
                          <a:latin typeface="BPG Banner Caps" pitchFamily="18" charset="0"/>
                          <a:ea typeface="+mn-ea"/>
                          <a:cs typeface="+mn-cs"/>
                        </a:rPr>
                        <a:t>პრეზენტაციის მომზადება </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სექტემბერი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bl>
          </a:graphicData>
        </a:graphic>
      </p:graphicFrame>
      <p:sp>
        <p:nvSpPr>
          <p:cNvPr id="4" name="Rectangle 3"/>
          <p:cNvSpPr/>
          <p:nvPr/>
        </p:nvSpPr>
        <p:spPr>
          <a:xfrm>
            <a:off x="185782" y="1859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32132" y="228883"/>
            <a:ext cx="7785958" cy="461665"/>
          </a:xfrm>
          <a:prstGeom prst="rect">
            <a:avLst/>
          </a:prstGeom>
          <a:noFill/>
        </p:spPr>
        <p:txBody>
          <a:bodyPr wrap="square" rtlCol="0">
            <a:spAutoFit/>
          </a:bodyPr>
          <a:lstStyle/>
          <a:p>
            <a:pPr algn="r"/>
            <a:r>
              <a:rPr lang="en-US" sz="2000" b="1" dirty="0" smtClean="0">
                <a:solidFill>
                  <a:schemeClr val="accent2">
                    <a:lumMod val="50000"/>
                  </a:schemeClr>
                </a:solidFill>
                <a:latin typeface="BPG Banner Caps" pitchFamily="18" charset="0"/>
              </a:rPr>
              <a:t>G-5 </a:t>
            </a:r>
            <a:r>
              <a:rPr lang="ka-GE" sz="2400" b="1" dirty="0" smtClean="0">
                <a:solidFill>
                  <a:schemeClr val="accent2">
                    <a:lumMod val="50000"/>
                  </a:schemeClr>
                </a:solidFill>
                <a:latin typeface="BPG Banner Caps" pitchFamily="18" charset="0"/>
              </a:rPr>
              <a:t>სამსახური/ჩატარებული</a:t>
            </a:r>
            <a:r>
              <a:rPr lang="ka-GE" sz="2000" b="1" dirty="0" smtClean="0">
                <a:solidFill>
                  <a:schemeClr val="accent2">
                    <a:lumMod val="50000"/>
                  </a:schemeClr>
                </a:solidFill>
                <a:latin typeface="BPG Banner Caps" pitchFamily="18" charset="0"/>
              </a:rPr>
              <a:t> ძირითადი ღონისძიებები </a:t>
            </a:r>
            <a:endParaRPr lang="ru-RU" sz="2000" b="1" dirty="0">
              <a:solidFill>
                <a:schemeClr val="accent2">
                  <a:lumMod val="50000"/>
                </a:schemeClr>
              </a:solidFill>
              <a:latin typeface="BPG Banner Caps" pitchFamily="18"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502" y="152400"/>
            <a:ext cx="716268" cy="716268"/>
          </a:xfrm>
          <a:prstGeom prst="rect">
            <a:avLst/>
          </a:prstGeom>
        </p:spPr>
      </p:pic>
    </p:spTree>
    <p:extLst>
      <p:ext uri="{BB962C8B-B14F-4D97-AF65-F5344CB8AC3E}">
        <p14:creationId xmlns:p14="http://schemas.microsoft.com/office/powerpoint/2010/main" val="2740755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sz="2000" dirty="0"/>
          </a:p>
        </p:txBody>
      </p:sp>
      <p:sp>
        <p:nvSpPr>
          <p:cNvPr id="6" name="TextBox 5"/>
          <p:cNvSpPr txBox="1"/>
          <p:nvPr/>
        </p:nvSpPr>
        <p:spPr>
          <a:xfrm>
            <a:off x="1205642" y="283517"/>
            <a:ext cx="7785958" cy="400110"/>
          </a:xfrm>
          <a:prstGeom prst="rect">
            <a:avLst/>
          </a:prstGeom>
          <a:noFill/>
        </p:spPr>
        <p:txBody>
          <a:bodyPr wrap="square" rtlCol="0">
            <a:spAutoFit/>
          </a:bodyPr>
          <a:lstStyle/>
          <a:p>
            <a:pPr algn="r"/>
            <a:r>
              <a:rPr lang="ka-GE" sz="2000" b="1" dirty="0">
                <a:solidFill>
                  <a:schemeClr val="accent2">
                    <a:lumMod val="50000"/>
                  </a:schemeClr>
                </a:solidFill>
                <a:latin typeface="BPG Banner Caps" pitchFamily="18" charset="0"/>
              </a:rPr>
              <a:t>ოფიცერთა საწყისი სამხედრო </a:t>
            </a:r>
            <a:r>
              <a:rPr lang="ka-GE" sz="2000" b="1" dirty="0" smtClean="0">
                <a:solidFill>
                  <a:schemeClr val="accent2">
                    <a:lumMod val="50000"/>
                  </a:schemeClr>
                </a:solidFill>
                <a:latin typeface="BPG Banner Caps" pitchFamily="18" charset="0"/>
              </a:rPr>
              <a:t>განათლების მიმართულება </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8" y="1219200"/>
            <a:ext cx="7828395"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ka-GE" sz="1800" b="1" dirty="0" smtClean="0">
                <a:solidFill>
                  <a:schemeClr val="accent2">
                    <a:lumMod val="50000"/>
                  </a:schemeClr>
                </a:solidFill>
                <a:latin typeface="BPG Banner Caps" pitchFamily="18" charset="0"/>
                <a:cs typeface="Arial" panose="020B0604020202020204" pitchFamily="34" charset="0"/>
              </a:rPr>
              <a:t>2020 </a:t>
            </a:r>
            <a:r>
              <a:rPr lang="ka-GE" sz="1800" b="1" dirty="0">
                <a:solidFill>
                  <a:schemeClr val="accent2">
                    <a:lumMod val="50000"/>
                  </a:schemeClr>
                </a:solidFill>
                <a:latin typeface="BPG Banner Caps" pitchFamily="18" charset="0"/>
                <a:cs typeface="Arial" panose="020B0604020202020204" pitchFamily="34" charset="0"/>
              </a:rPr>
              <a:t>წელს დაგეგმილი მნიშვნელოვანი </a:t>
            </a:r>
            <a:r>
              <a:rPr lang="ka-GE" sz="1800" b="1" dirty="0" smtClean="0">
                <a:solidFill>
                  <a:schemeClr val="accent2">
                    <a:lumMod val="50000"/>
                  </a:schemeClr>
                </a:solidFill>
                <a:latin typeface="BPG Banner Caps" pitchFamily="18" charset="0"/>
                <a:cs typeface="Arial" panose="020B0604020202020204" pitchFamily="34" charset="0"/>
              </a:rPr>
              <a:t> ღონისძიებები</a:t>
            </a:r>
            <a:endParaRPr lang="en-US" sz="1800" b="1" dirty="0">
              <a:solidFill>
                <a:schemeClr val="accent2">
                  <a:lumMod val="50000"/>
                </a:schemeClr>
              </a:solidFill>
              <a:latin typeface="BPG Banner Caps" pitchFamily="18" charset="0"/>
              <a:cs typeface="Arial" panose="020B0604020202020204" pitchFamily="34" charset="0"/>
            </a:endParaRPr>
          </a:p>
          <a:p>
            <a:pPr>
              <a:lnSpc>
                <a:spcPct val="200000"/>
              </a:lnSpc>
              <a:spcBef>
                <a:spcPts val="0"/>
              </a:spcBef>
              <a:buFont typeface="Wingdings" pitchFamily="2" charset="2"/>
              <a:buChar char="q"/>
              <a:defRPr/>
            </a:pPr>
            <a:endParaRPr lang="ka-GE" sz="1800" b="1" dirty="0" smtClean="0">
              <a:solidFill>
                <a:schemeClr val="accent2">
                  <a:lumMod val="50000"/>
                </a:schemeClr>
              </a:solidFill>
              <a:latin typeface="BPG Banner Caps" pitchFamily="18" charset="0"/>
              <a:cs typeface="Arial" panose="020B0604020202020204" pitchFamily="34" charset="0"/>
            </a:endParaRPr>
          </a:p>
          <a:p>
            <a:pPr marL="285750" indent="-285750">
              <a:buFont typeface="Wingdings" panose="05000000000000000000" pitchFamily="2" charset="2"/>
              <a:buChar char="Ø"/>
            </a:pPr>
            <a:r>
              <a:rPr lang="ka-GE" sz="1800" b="1" dirty="0">
                <a:solidFill>
                  <a:schemeClr val="accent2">
                    <a:lumMod val="50000"/>
                  </a:schemeClr>
                </a:solidFill>
                <a:latin typeface="BPG Banner Caps" pitchFamily="18" charset="0"/>
                <a:cs typeface="Arial" panose="020B0604020202020204" pitchFamily="34" charset="0"/>
              </a:rPr>
              <a:t>ივნისი - ივლისი - ბაკალავრიატზე და საკანდიდატო კურსზე მისაღების იუნკერების და მსმენელების ფიზიკური მომზადების დონის დასადგენი ტესტირება;</a:t>
            </a:r>
          </a:p>
          <a:p>
            <a:endParaRPr lang="en-US" sz="1800" b="1" dirty="0">
              <a:solidFill>
                <a:schemeClr val="accent2">
                  <a:lumMod val="50000"/>
                </a:schemeClr>
              </a:solidFill>
              <a:latin typeface="BPG Banner Caps" pitchFamily="18" charset="0"/>
              <a:cs typeface="Arial" panose="020B0604020202020204" pitchFamily="34" charset="0"/>
            </a:endParaRPr>
          </a:p>
          <a:p>
            <a:pPr marL="285750" indent="-285750">
              <a:buFont typeface="Wingdings" panose="05000000000000000000" pitchFamily="2" charset="2"/>
              <a:buChar char="Ø"/>
            </a:pPr>
            <a:r>
              <a:rPr lang="ka-GE" sz="1800" b="1" dirty="0">
                <a:solidFill>
                  <a:schemeClr val="accent2">
                    <a:lumMod val="50000"/>
                  </a:schemeClr>
                </a:solidFill>
                <a:latin typeface="BPG Banner Caps" pitchFamily="18" charset="0"/>
                <a:cs typeface="Arial" panose="020B0604020202020204" pitchFamily="34" charset="0"/>
              </a:rPr>
              <a:t>აგვისტო - სექტემბერი - ო.ს.ს.გ. მიმართულების პირადი შემადგენლობის საპარაშუტო მომზადება;</a:t>
            </a:r>
          </a:p>
          <a:p>
            <a:endParaRPr lang="en-US" sz="1800" b="1" dirty="0">
              <a:solidFill>
                <a:schemeClr val="accent2">
                  <a:lumMod val="50000"/>
                </a:schemeClr>
              </a:solidFill>
              <a:latin typeface="BPG Banner Caps" pitchFamily="18" charset="0"/>
              <a:cs typeface="Arial" panose="020B0604020202020204" pitchFamily="34" charset="0"/>
            </a:endParaRPr>
          </a:p>
          <a:p>
            <a:pPr marL="285750" indent="-285750">
              <a:buFont typeface="Wingdings" panose="05000000000000000000" pitchFamily="2" charset="2"/>
              <a:buChar char="Ø"/>
            </a:pPr>
            <a:r>
              <a:rPr lang="ka-GE" sz="1800" b="1" dirty="0">
                <a:solidFill>
                  <a:schemeClr val="accent2">
                    <a:lumMod val="50000"/>
                  </a:schemeClr>
                </a:solidFill>
                <a:latin typeface="BPG Banner Caps" pitchFamily="18" charset="0"/>
                <a:cs typeface="Arial" panose="020B0604020202020204" pitchFamily="34" charset="0"/>
              </a:rPr>
              <a:t>ოქტომბერი - საქართველოს ტერიტორიული მთლიანობის დაცვისას და საერთაშორისო მისიებში გარდაცვლილი სამხედრო მოსამსახურეების ხსოვნისადმი მიძღვნილი ტურნირი მინი ფეხბურთში;</a:t>
            </a:r>
          </a:p>
          <a:p>
            <a:endParaRPr lang="en-US" sz="1800" b="1" dirty="0">
              <a:solidFill>
                <a:schemeClr val="accent2">
                  <a:lumMod val="50000"/>
                </a:schemeClr>
              </a:solidFill>
              <a:latin typeface="BPG Banner Caps" pitchFamily="18" charset="0"/>
              <a:cs typeface="Arial" panose="020B0604020202020204" pitchFamily="34" charset="0"/>
            </a:endParaRPr>
          </a:p>
          <a:p>
            <a:pPr marL="285750" indent="-285750">
              <a:buFont typeface="Wingdings" panose="05000000000000000000" pitchFamily="2" charset="2"/>
              <a:buChar char="Ø"/>
            </a:pPr>
            <a:r>
              <a:rPr lang="ka-GE" sz="1800" b="1" dirty="0">
                <a:solidFill>
                  <a:schemeClr val="accent2">
                    <a:lumMod val="50000"/>
                  </a:schemeClr>
                </a:solidFill>
                <a:latin typeface="BPG Banner Caps" pitchFamily="18" charset="0"/>
                <a:cs typeface="Arial" panose="020B0604020202020204" pitchFamily="34" charset="0"/>
              </a:rPr>
              <a:t>ნოემბერი - აკადემიის შიდა ჩემპიონატი მაგიდის ჩოგბურთში;</a:t>
            </a:r>
          </a:p>
          <a:p>
            <a:endParaRPr lang="en-US" sz="1800" b="1" dirty="0">
              <a:solidFill>
                <a:schemeClr val="accent2">
                  <a:lumMod val="50000"/>
                </a:schemeClr>
              </a:solidFill>
              <a:latin typeface="BPG Banner Caps" pitchFamily="18" charset="0"/>
              <a:cs typeface="Arial" panose="020B0604020202020204" pitchFamily="34" charset="0"/>
            </a:endParaRPr>
          </a:p>
          <a:p>
            <a:pPr marL="285750" indent="-285750">
              <a:buFont typeface="Wingdings" panose="05000000000000000000" pitchFamily="2" charset="2"/>
              <a:buChar char="Ø"/>
            </a:pPr>
            <a:r>
              <a:rPr lang="ka-GE" sz="1800" b="1" dirty="0">
                <a:solidFill>
                  <a:schemeClr val="accent2">
                    <a:lumMod val="50000"/>
                  </a:schemeClr>
                </a:solidFill>
                <a:latin typeface="BPG Banner Caps" pitchFamily="18" charset="0"/>
                <a:cs typeface="Arial" panose="020B0604020202020204" pitchFamily="34" charset="0"/>
              </a:rPr>
              <a:t>დეკემბერი - აკადემიის შიდა ჩემპიონატი ბილიარდში.</a:t>
            </a:r>
          </a:p>
          <a:p>
            <a:pPr>
              <a:lnSpc>
                <a:spcPct val="200000"/>
              </a:lnSpc>
              <a:spcBef>
                <a:spcPts val="0"/>
              </a:spcBef>
              <a:buFont typeface="Wingdings" pitchFamily="2" charset="2"/>
              <a:buChar char="q"/>
              <a:defRPr/>
            </a:pPr>
            <a:endParaRPr lang="ka-GE" sz="18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99833466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8518987"/>
              </p:ext>
            </p:extLst>
          </p:nvPr>
        </p:nvGraphicFramePr>
        <p:xfrm>
          <a:off x="381000" y="1295400"/>
          <a:ext cx="8458200" cy="4495798"/>
        </p:xfrm>
        <a:graphic>
          <a:graphicData uri="http://schemas.openxmlformats.org/drawingml/2006/table">
            <a:tbl>
              <a:tblPr firstRow="1" bandRow="1">
                <a:tableStyleId>{5C22544A-7EE6-4342-B048-85BDC9FD1C3A}</a:tableStyleId>
              </a:tblPr>
              <a:tblGrid>
                <a:gridCol w="4229100"/>
                <a:gridCol w="4229100"/>
              </a:tblGrid>
              <a:tr h="459389">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აქტივობა</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თარიღი</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r>
              <a:tr h="576128">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შვედეთის თავდაცვის უნივერსიტეტის უმაღლესი ოფიცერთა კურსის სასწავლო ვიზიტი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7-11 </a:t>
                      </a:r>
                      <a:r>
                        <a:rPr lang="ka-GE" sz="1400" b="1" kern="1200" dirty="0" smtClean="0">
                          <a:solidFill>
                            <a:schemeClr val="accent2">
                              <a:lumMod val="50000"/>
                            </a:schemeClr>
                          </a:solidFill>
                          <a:latin typeface="BPG Banner Caps" pitchFamily="18" charset="0"/>
                          <a:ea typeface="+mn-ea"/>
                          <a:cs typeface="+mn-cs"/>
                        </a:rPr>
                        <a:t>ოქტომბერი</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576128">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შვედეთის თავდაცვის უნივერსიტეტის ვიცე კანცლერის ვიზიტი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7-11 ოქტომბრის  პერიოდში (2 დღე)</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576128">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კურსი - "დასახლებულ ტერიტორიაზე ბრძოლა"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13-26 ოქტომბერი</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576128">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ვიზიტი სომხეთის ვაზგენ სარგსიანის სამხედრო უნივერსიტეტში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28-30 ოქტომბერი</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577299">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"On job training" - კურსი ლიეტუვას სამხედრო აკადემიაში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7-11 ოქტომბერი</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577299">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სამაგისტრო პროგრამის ანალიზი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15-18 ოქტომბერი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577299">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აკადემიის გზამკვლევის დაბეჭდვა და გავრცელება</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ოქტომბერი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bl>
          </a:graphicData>
        </a:graphic>
      </p:graphicFrame>
      <p:sp>
        <p:nvSpPr>
          <p:cNvPr id="4" name="Rectangle 3"/>
          <p:cNvSpPr/>
          <p:nvPr/>
        </p:nvSpPr>
        <p:spPr>
          <a:xfrm>
            <a:off x="185782" y="1859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sz="2400" dirty="0"/>
          </a:p>
        </p:txBody>
      </p:sp>
      <p:sp>
        <p:nvSpPr>
          <p:cNvPr id="5" name="TextBox 4"/>
          <p:cNvSpPr txBox="1"/>
          <p:nvPr/>
        </p:nvSpPr>
        <p:spPr>
          <a:xfrm>
            <a:off x="1132132" y="228883"/>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G-5 </a:t>
            </a:r>
            <a:r>
              <a:rPr lang="ka-GE" sz="24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400" b="1" dirty="0">
              <a:solidFill>
                <a:schemeClr val="accent2">
                  <a:lumMod val="50000"/>
                </a:schemeClr>
              </a:solidFill>
              <a:latin typeface="BPG Banner Caps" pitchFamily="18"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502" y="152400"/>
            <a:ext cx="716268" cy="716268"/>
          </a:xfrm>
          <a:prstGeom prst="rect">
            <a:avLst/>
          </a:prstGeom>
        </p:spPr>
      </p:pic>
    </p:spTree>
    <p:extLst>
      <p:ext uri="{BB962C8B-B14F-4D97-AF65-F5344CB8AC3E}">
        <p14:creationId xmlns:p14="http://schemas.microsoft.com/office/powerpoint/2010/main" val="318685893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11193518"/>
              </p:ext>
            </p:extLst>
          </p:nvPr>
        </p:nvGraphicFramePr>
        <p:xfrm>
          <a:off x="381000" y="1295400"/>
          <a:ext cx="8458200" cy="4603178"/>
        </p:xfrm>
        <a:graphic>
          <a:graphicData uri="http://schemas.openxmlformats.org/drawingml/2006/table">
            <a:tbl>
              <a:tblPr firstRow="1" bandRow="1">
                <a:tableStyleId>{5C22544A-7EE6-4342-B048-85BDC9FD1C3A}</a:tableStyleId>
              </a:tblPr>
              <a:tblGrid>
                <a:gridCol w="4229100"/>
                <a:gridCol w="4229100"/>
              </a:tblGrid>
              <a:tr h="632457">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აქტივობა</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თარიღი</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r>
              <a:tr h="793177">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აშშ-ს ეროვნული გვარდიის კაპელანების ვიზიტი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11-15 ნოემბერი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93177">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ორი ფრანგი კადეტის ვიზიტი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12-15 ნოემბერი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94789">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ჩრდილოეთ ჯორჯიის უნივერსიტეტში სიმპოზიუმზე აკადემიის იუნკერის მივლინება</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9-16 ნოემბერი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94789">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უნგრეთის საჯარო სამსახურის უნივერსიტეტში აკადემიის წარმომადგენლების ვიზიტი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25 ნოემბერი-8 დეკემბერი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94789">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გერმანიაში დისტანციური სწავლების კურსზე აკადემიის წარმომადგენლის მივლინება</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4-7 ნოემბერი</a:t>
                      </a:r>
                      <a:endParaRPr lang="en-US" sz="1400" b="1" kern="1200" dirty="0">
                        <a:solidFill>
                          <a:schemeClr val="accent2">
                            <a:lumMod val="50000"/>
                          </a:schemeClr>
                        </a:solidFill>
                        <a:latin typeface="BPG Banner Caps" pitchFamily="18" charset="0"/>
                        <a:ea typeface="+mn-ea"/>
                        <a:cs typeface="+mn-cs"/>
                      </a:endParaRPr>
                    </a:p>
                    <a:p>
                      <a:pPr marL="0" marR="0" algn="l" defTabSz="914400" rtl="0" eaLnBrk="1" fontAlgn="ctr" latinLnBrk="0" hangingPunct="1">
                        <a:lnSpc>
                          <a:spcPct val="115000"/>
                        </a:lnSpc>
                        <a:spcBef>
                          <a:spcPts val="0"/>
                        </a:spcBef>
                        <a:spcAft>
                          <a:spcPts val="0"/>
                        </a:spcAft>
                      </a:pPr>
                      <a:r>
                        <a:rPr lang="ru-RU" sz="1400" b="1" kern="1200" dirty="0">
                          <a:solidFill>
                            <a:schemeClr val="accent2">
                              <a:lumMod val="50000"/>
                            </a:schemeClr>
                          </a:solidFill>
                          <a:latin typeface="BPG Banner Caps" pitchFamily="18" charset="0"/>
                          <a:ea typeface="+mn-ea"/>
                          <a:cs typeface="+mn-cs"/>
                        </a:rPr>
                        <a:t>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bl>
          </a:graphicData>
        </a:graphic>
      </p:graphicFrame>
      <p:sp>
        <p:nvSpPr>
          <p:cNvPr id="4" name="Rectangle 3"/>
          <p:cNvSpPr/>
          <p:nvPr/>
        </p:nvSpPr>
        <p:spPr>
          <a:xfrm>
            <a:off x="185782" y="1859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32132" y="228883"/>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G-5 </a:t>
            </a:r>
            <a:r>
              <a:rPr lang="ka-GE" sz="2400" b="1" dirty="0" smtClean="0">
                <a:solidFill>
                  <a:schemeClr val="accent2">
                    <a:lumMod val="50000"/>
                  </a:schemeClr>
                </a:solidFill>
                <a:latin typeface="BPG Banner Caps" pitchFamily="18" charset="0"/>
              </a:rPr>
              <a:t>სამსახური/ჩატარებული ძირითადი ღონისძიებები </a:t>
            </a:r>
            <a:endParaRPr lang="ru-RU" sz="2400" b="1" dirty="0">
              <a:solidFill>
                <a:schemeClr val="accent2">
                  <a:lumMod val="50000"/>
                </a:schemeClr>
              </a:solidFill>
              <a:latin typeface="BPG Banner Caps" pitchFamily="18"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502" y="152400"/>
            <a:ext cx="716268" cy="716268"/>
          </a:xfrm>
          <a:prstGeom prst="rect">
            <a:avLst/>
          </a:prstGeom>
        </p:spPr>
      </p:pic>
    </p:spTree>
    <p:extLst>
      <p:ext uri="{BB962C8B-B14F-4D97-AF65-F5344CB8AC3E}">
        <p14:creationId xmlns:p14="http://schemas.microsoft.com/office/powerpoint/2010/main" val="225267426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782" y="1859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32132" y="228883"/>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G-5 </a:t>
            </a:r>
            <a:r>
              <a:rPr lang="ka-GE" sz="2400" b="1" dirty="0" smtClean="0">
                <a:solidFill>
                  <a:schemeClr val="accent2">
                    <a:lumMod val="50000"/>
                  </a:schemeClr>
                </a:solidFill>
                <a:latin typeface="BPG Banner Caps" pitchFamily="18" charset="0"/>
              </a:rPr>
              <a:t>სამსახური/</a:t>
            </a:r>
            <a:r>
              <a:rPr lang="en-US" sz="2400" b="1" dirty="0" smtClean="0">
                <a:solidFill>
                  <a:schemeClr val="accent2">
                    <a:lumMod val="50000"/>
                  </a:schemeClr>
                </a:solidFill>
                <a:latin typeface="BPG Banner Caps" pitchFamily="18" charset="0"/>
              </a:rPr>
              <a:t> 2020</a:t>
            </a:r>
            <a:r>
              <a:rPr lang="ka-GE" sz="2400" b="1" dirty="0" smtClean="0">
                <a:solidFill>
                  <a:schemeClr val="accent2">
                    <a:lumMod val="50000"/>
                  </a:schemeClr>
                </a:solidFill>
                <a:latin typeface="BPG Banner Caps" pitchFamily="18" charset="0"/>
              </a:rPr>
              <a:t> წლის გეგმა</a:t>
            </a:r>
            <a:r>
              <a:rPr lang="en-US" sz="2400" b="1" dirty="0" smtClean="0">
                <a:solidFill>
                  <a:schemeClr val="accent2">
                    <a:lumMod val="50000"/>
                  </a:schemeClr>
                </a:solidFill>
                <a:latin typeface="BPG Banner Caps" pitchFamily="18" charset="0"/>
              </a:rPr>
              <a:t> </a:t>
            </a:r>
            <a:endParaRPr lang="ru-RU" sz="2400" b="1" dirty="0">
              <a:solidFill>
                <a:schemeClr val="accent2">
                  <a:lumMod val="50000"/>
                </a:schemeClr>
              </a:solidFill>
              <a:latin typeface="BPG Banner Caps" pitchFamily="18"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502" y="152400"/>
            <a:ext cx="716268" cy="716268"/>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1044738808"/>
              </p:ext>
            </p:extLst>
          </p:nvPr>
        </p:nvGraphicFramePr>
        <p:xfrm>
          <a:off x="457200" y="1524000"/>
          <a:ext cx="8458200" cy="4953000"/>
        </p:xfrm>
        <a:graphic>
          <a:graphicData uri="http://schemas.openxmlformats.org/drawingml/2006/table">
            <a:tbl>
              <a:tblPr firstRow="1" bandRow="1">
                <a:tableStyleId>{5C22544A-7EE6-4342-B048-85BDC9FD1C3A}</a:tableStyleId>
              </a:tblPr>
              <a:tblGrid>
                <a:gridCol w="4229100"/>
                <a:gridCol w="4229100"/>
              </a:tblGrid>
              <a:tr h="513460">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აქტივობა</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თარიღი</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r>
              <a:tr h="643941">
                <a:tc>
                  <a:txBody>
                    <a:bodyPr/>
                    <a:lstStyle/>
                    <a:p>
                      <a:pPr marL="0" marR="0" algn="l">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ფრანგი (რუსულენოვანი და ინგლისურენოვანი) კადეტების ვიზიტი აკადემიაში</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13 იანვარი - 7 თებერვალი, 2020</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643941">
                <a:tc>
                  <a:txBody>
                    <a:bodyPr/>
                    <a:lstStyle/>
                    <a:p>
                      <a:pPr marL="0" marR="0" algn="l">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კადეტთა მეექვსე საერთაშორისო კვირეული</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აპრილი</a:t>
                      </a:r>
                      <a:r>
                        <a:rPr lang="en-US" sz="1400" b="1" kern="1200" dirty="0">
                          <a:solidFill>
                            <a:schemeClr val="accent2">
                              <a:lumMod val="50000"/>
                            </a:schemeClr>
                          </a:solidFill>
                          <a:latin typeface="BPG Banner Caps" pitchFamily="18" charset="0"/>
                          <a:ea typeface="+mn-ea"/>
                          <a:cs typeface="+mn-cs"/>
                        </a:rPr>
                        <a:t>, </a:t>
                      </a:r>
                      <a:r>
                        <a:rPr lang="ka-GE" sz="1400" b="1" kern="1200" dirty="0">
                          <a:solidFill>
                            <a:schemeClr val="accent2">
                              <a:lumMod val="50000"/>
                            </a:schemeClr>
                          </a:solidFill>
                          <a:latin typeface="BPG Banner Caps" pitchFamily="18" charset="0"/>
                          <a:ea typeface="+mn-ea"/>
                          <a:cs typeface="+mn-cs"/>
                        </a:rPr>
                        <a:t>2020</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784384">
                <a:tc>
                  <a:txBody>
                    <a:bodyPr/>
                    <a:lstStyle/>
                    <a:p>
                      <a:pPr marL="0" marR="0" algn="l">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რექტორების სამმხრივი შეხვედრა (თურქეთი, აზერბაიჯანი, საქართველო) და კადეტთა სამმხრივი სპორტული შეჯიბრი</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სავარაუდოდ: მაისი, 2020</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1050553">
                <a:tc>
                  <a:txBody>
                    <a:bodyPr/>
                    <a:lstStyle/>
                    <a:p>
                      <a:pPr marL="0" marR="0" algn="l">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აშშ არმიის ევროპის სარდლობის გაერთიანებული მრავალეროვნული მზადყოფნის ცენტრის მიერ სტაბილურობის შენარჩუნებისა და საქმოქალაქო მხარდაჭერის ოპერაციების კურსის ჩატარება</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30 მარტი-10 აპრილი, 2020</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1316721">
                <a:tc>
                  <a:txBody>
                    <a:bodyPr/>
                    <a:lstStyle/>
                    <a:p>
                      <a:pPr marL="0" marR="0" algn="l">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იუნკერების მონაწილეობა სამხედრო და სამეცნიერო გაცვლით პროექტებში შემდეგ ქვეყნებში: ამერიკა, კანადა, რუმინეთი, ლიეტუვა, ლატვია, თურქეთი, იტალია, </a:t>
                      </a:r>
                      <a:r>
                        <a:rPr lang="ka-GE" sz="1400" b="1" kern="1200" dirty="0" smtClean="0">
                          <a:solidFill>
                            <a:schemeClr val="accent2">
                              <a:lumMod val="50000"/>
                            </a:schemeClr>
                          </a:solidFill>
                          <a:latin typeface="BPG Banner Caps" pitchFamily="18" charset="0"/>
                          <a:ea typeface="+mn-ea"/>
                          <a:cs typeface="+mn-cs"/>
                        </a:rPr>
                        <a:t>საფრანგეთი</a:t>
                      </a:r>
                      <a:r>
                        <a:rPr lang="en-US" sz="1400" b="1" kern="1200" dirty="0" smtClean="0">
                          <a:solidFill>
                            <a:schemeClr val="accent2">
                              <a:lumMod val="50000"/>
                            </a:schemeClr>
                          </a:solidFill>
                          <a:latin typeface="BPG Banner Caps" pitchFamily="18" charset="0"/>
                          <a:ea typeface="+mn-ea"/>
                          <a:cs typeface="+mn-cs"/>
                        </a:rPr>
                        <a:t>, </a:t>
                      </a:r>
                      <a:r>
                        <a:rPr lang="ka-GE" sz="1400" b="1" kern="1200" dirty="0" smtClean="0">
                          <a:solidFill>
                            <a:schemeClr val="accent2">
                              <a:lumMod val="50000"/>
                            </a:schemeClr>
                          </a:solidFill>
                          <a:latin typeface="BPG Banner Caps" pitchFamily="18" charset="0"/>
                          <a:ea typeface="+mn-ea"/>
                          <a:cs typeface="+mn-cs"/>
                        </a:rPr>
                        <a:t>გერმანია</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a:lnSpc>
                          <a:spcPct val="115000"/>
                        </a:lnSpc>
                        <a:spcBef>
                          <a:spcPts val="0"/>
                        </a:spcBef>
                        <a:spcAft>
                          <a:spcPts val="0"/>
                        </a:spcAft>
                      </a:pPr>
                      <a:r>
                        <a:rPr lang="en-US" sz="1400" b="1" kern="1200" dirty="0">
                          <a:solidFill>
                            <a:schemeClr val="accent2">
                              <a:lumMod val="50000"/>
                            </a:schemeClr>
                          </a:solidFill>
                          <a:latin typeface="BPG Banner Caps" pitchFamily="18" charset="0"/>
                          <a:ea typeface="+mn-ea"/>
                          <a:cs typeface="+mn-cs"/>
                        </a:rPr>
                        <a:t>II-III </a:t>
                      </a:r>
                      <a:r>
                        <a:rPr lang="ka-GE" sz="1400" b="1" kern="1200" dirty="0">
                          <a:solidFill>
                            <a:schemeClr val="accent2">
                              <a:lumMod val="50000"/>
                            </a:schemeClr>
                          </a:solidFill>
                          <a:latin typeface="BPG Banner Caps" pitchFamily="18" charset="0"/>
                          <a:ea typeface="+mn-ea"/>
                          <a:cs typeface="+mn-cs"/>
                        </a:rPr>
                        <a:t>კვატალი, 2020</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bl>
          </a:graphicData>
        </a:graphic>
      </p:graphicFrame>
    </p:spTree>
    <p:extLst>
      <p:ext uri="{BB962C8B-B14F-4D97-AF65-F5344CB8AC3E}">
        <p14:creationId xmlns:p14="http://schemas.microsoft.com/office/powerpoint/2010/main" val="203559980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782" y="1859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32132" y="228883"/>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G-5 </a:t>
            </a:r>
            <a:r>
              <a:rPr lang="ka-GE" sz="2400" b="1" dirty="0" smtClean="0">
                <a:solidFill>
                  <a:schemeClr val="accent2">
                    <a:lumMod val="50000"/>
                  </a:schemeClr>
                </a:solidFill>
                <a:latin typeface="BPG Banner Caps" pitchFamily="18" charset="0"/>
              </a:rPr>
              <a:t>სამსახური/</a:t>
            </a:r>
            <a:r>
              <a:rPr lang="en-US" sz="2400" b="1" dirty="0" smtClean="0">
                <a:solidFill>
                  <a:schemeClr val="accent2">
                    <a:lumMod val="50000"/>
                  </a:schemeClr>
                </a:solidFill>
                <a:latin typeface="BPG Banner Caps" pitchFamily="18" charset="0"/>
              </a:rPr>
              <a:t> 2020</a:t>
            </a:r>
            <a:r>
              <a:rPr lang="ka-GE" sz="2400" b="1" dirty="0" smtClean="0">
                <a:solidFill>
                  <a:schemeClr val="accent2">
                    <a:lumMod val="50000"/>
                  </a:schemeClr>
                </a:solidFill>
                <a:latin typeface="BPG Banner Caps" pitchFamily="18" charset="0"/>
              </a:rPr>
              <a:t> წლის გეგმა</a:t>
            </a:r>
            <a:r>
              <a:rPr lang="en-US" sz="2400" b="1" dirty="0" smtClean="0">
                <a:solidFill>
                  <a:schemeClr val="accent2">
                    <a:lumMod val="50000"/>
                  </a:schemeClr>
                </a:solidFill>
                <a:latin typeface="BPG Banner Caps" pitchFamily="18" charset="0"/>
              </a:rPr>
              <a:t> </a:t>
            </a:r>
            <a:endParaRPr lang="ru-RU" sz="2400" b="1" dirty="0">
              <a:solidFill>
                <a:schemeClr val="accent2">
                  <a:lumMod val="50000"/>
                </a:schemeClr>
              </a:solidFill>
              <a:latin typeface="BPG Banner Caps" pitchFamily="18"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502" y="152400"/>
            <a:ext cx="716268" cy="716268"/>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3289939636"/>
              </p:ext>
            </p:extLst>
          </p:nvPr>
        </p:nvGraphicFramePr>
        <p:xfrm>
          <a:off x="457200" y="1447800"/>
          <a:ext cx="8458200" cy="4438161"/>
        </p:xfrm>
        <a:graphic>
          <a:graphicData uri="http://schemas.openxmlformats.org/drawingml/2006/table">
            <a:tbl>
              <a:tblPr firstRow="1" bandRow="1">
                <a:tableStyleId>{5C22544A-7EE6-4342-B048-85BDC9FD1C3A}</a:tableStyleId>
              </a:tblPr>
              <a:tblGrid>
                <a:gridCol w="4229100"/>
                <a:gridCol w="4229100"/>
              </a:tblGrid>
              <a:tr h="549527">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აქტივობა</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თარიღი</a:t>
                      </a:r>
                      <a:endParaRPr lang="en-US" sz="1400" b="1" kern="1200" dirty="0">
                        <a:solidFill>
                          <a:schemeClr val="accent2">
                            <a:lumMod val="50000"/>
                          </a:schemeClr>
                        </a:solidFill>
                        <a:latin typeface="BPG Banner Caps" pitchFamily="18" charset="0"/>
                        <a:ea typeface="+mn-ea"/>
                        <a:cs typeface="+mn-cs"/>
                      </a:endParaRPr>
                    </a:p>
                  </a:txBody>
                  <a:tcPr>
                    <a:solidFill>
                      <a:schemeClr val="tx1">
                        <a:lumMod val="50000"/>
                        <a:lumOff val="50000"/>
                      </a:schemeClr>
                    </a:solidFill>
                  </a:tcPr>
                </a:tc>
              </a:tr>
              <a:tr h="593609">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იუნკერების ჩარიცხვა აშშ-ს, საფრანგეთის, გერმანიის, თურქეთის სამხედრო სასწავლებლებში.</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სექტემბერი-ოქტომბერი. 2020</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593609">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გერმანიის ბუნდესვერის სპორტის სკოლის ინსტრუქტორების ვიზიტი გამოცდილების გაზიარების მიზნით</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სასურველი თარიღია: მარტი-აპრილი, 2020</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593609">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ენების  სწავლების განვითარების მიმართულებით თანამშრომლობა შვედეთის თავდაცვის უნივერსიტეტთან და  საერთაშორისო ენების კოორდინაციის ბიუროსთან (ევროპის პარტნიორი ენების ტრენინგ ცენტრთან (</a:t>
                      </a:r>
                      <a:r>
                        <a:rPr lang="en-US" sz="1400" b="1" kern="1200" dirty="0" smtClean="0">
                          <a:solidFill>
                            <a:schemeClr val="accent2">
                              <a:lumMod val="50000"/>
                            </a:schemeClr>
                          </a:solidFill>
                          <a:latin typeface="BPG Banner Caps" pitchFamily="18" charset="0"/>
                          <a:ea typeface="+mn-ea"/>
                          <a:cs typeface="+mn-cs"/>
                        </a:rPr>
                        <a:t>PLTCE)</a:t>
                      </a:r>
                      <a:r>
                        <a:rPr lang="ka-GE" sz="1400" b="1" kern="1200" dirty="0" smtClean="0">
                          <a:solidFill>
                            <a:schemeClr val="accent2">
                              <a:lumMod val="50000"/>
                            </a:schemeClr>
                          </a:solidFill>
                          <a:latin typeface="BPG Banner Caps" pitchFamily="18" charset="0"/>
                          <a:ea typeface="+mn-ea"/>
                          <a:cs typeface="+mn-cs"/>
                        </a:rPr>
                        <a:t>)</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en-US" sz="1400" b="1" kern="1200" dirty="0">
                          <a:solidFill>
                            <a:schemeClr val="accent2">
                              <a:lumMod val="50000"/>
                            </a:schemeClr>
                          </a:solidFill>
                          <a:latin typeface="BPG Banner Caps" pitchFamily="18" charset="0"/>
                          <a:ea typeface="+mn-ea"/>
                          <a:cs typeface="+mn-cs"/>
                        </a:rPr>
                        <a:t>II </a:t>
                      </a:r>
                      <a:r>
                        <a:rPr lang="ka-GE" sz="1400" b="1" kern="1200" dirty="0">
                          <a:solidFill>
                            <a:schemeClr val="accent2">
                              <a:lumMod val="50000"/>
                            </a:schemeClr>
                          </a:solidFill>
                          <a:latin typeface="BPG Banner Caps" pitchFamily="18" charset="0"/>
                          <a:ea typeface="+mn-ea"/>
                          <a:cs typeface="+mn-cs"/>
                        </a:rPr>
                        <a:t>კვარტალი, 2020</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594815">
                <a:tc>
                  <a:txBody>
                    <a:bodyPr/>
                    <a:lstStyle/>
                    <a:p>
                      <a:pPr marL="0" marR="0" algn="l" defTabSz="914400" rtl="0" eaLnBrk="1" fontAlgn="ctr" latinLnBrk="0" hangingPunct="1">
                        <a:lnSpc>
                          <a:spcPct val="115000"/>
                        </a:lnSpc>
                        <a:spcBef>
                          <a:spcPts val="0"/>
                        </a:spcBef>
                        <a:spcAft>
                          <a:spcPts val="0"/>
                        </a:spcAft>
                      </a:pPr>
                      <a:r>
                        <a:rPr lang="ka-GE" sz="1400" b="1" kern="1200" dirty="0" smtClean="0">
                          <a:solidFill>
                            <a:schemeClr val="accent2">
                              <a:lumMod val="50000"/>
                            </a:schemeClr>
                          </a:solidFill>
                          <a:latin typeface="BPG Banner Caps" pitchFamily="18" charset="0"/>
                          <a:ea typeface="+mn-ea"/>
                          <a:cs typeface="+mn-cs"/>
                        </a:rPr>
                        <a:t>აკადემია -</a:t>
                      </a:r>
                      <a:r>
                        <a:rPr lang="en-US" sz="1400" b="1" kern="1200" dirty="0" smtClean="0">
                          <a:solidFill>
                            <a:schemeClr val="accent2">
                              <a:lumMod val="50000"/>
                            </a:schemeClr>
                          </a:solidFill>
                          <a:latin typeface="BPG Banner Caps" pitchFamily="18" charset="0"/>
                          <a:ea typeface="+mn-ea"/>
                          <a:cs typeface="+mn-cs"/>
                        </a:rPr>
                        <a:t>DEEP </a:t>
                      </a:r>
                      <a:r>
                        <a:rPr lang="ka-GE" sz="1400" b="1" kern="1200" dirty="0" smtClean="0">
                          <a:solidFill>
                            <a:schemeClr val="accent2">
                              <a:lumMod val="50000"/>
                            </a:schemeClr>
                          </a:solidFill>
                          <a:latin typeface="BPG Banner Caps" pitchFamily="18" charset="0"/>
                          <a:ea typeface="+mn-ea"/>
                          <a:cs typeface="+mn-cs"/>
                        </a:rPr>
                        <a:t>წლიური პროგრამის გადახედვა</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en-US" sz="1400" b="1" kern="1200" dirty="0" smtClean="0">
                          <a:solidFill>
                            <a:schemeClr val="accent2">
                              <a:lumMod val="50000"/>
                            </a:schemeClr>
                          </a:solidFill>
                          <a:latin typeface="BPG Banner Caps" pitchFamily="18" charset="0"/>
                          <a:ea typeface="+mn-ea"/>
                          <a:cs typeface="+mn-cs"/>
                        </a:rPr>
                        <a:t>16 </a:t>
                      </a:r>
                      <a:r>
                        <a:rPr lang="ka-GE" sz="1400" b="1" kern="1200" dirty="0" smtClean="0">
                          <a:solidFill>
                            <a:schemeClr val="accent2">
                              <a:lumMod val="50000"/>
                            </a:schemeClr>
                          </a:solidFill>
                          <a:latin typeface="BPG Banner Caps" pitchFamily="18" charset="0"/>
                          <a:ea typeface="+mn-ea"/>
                          <a:cs typeface="+mn-cs"/>
                        </a:rPr>
                        <a:t>მარტის კვირა</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r h="594815">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ლიდერობის სემინარი </a:t>
                      </a:r>
                      <a:r>
                        <a:rPr lang="en-US" sz="1400" b="1" kern="1200" dirty="0">
                          <a:solidFill>
                            <a:schemeClr val="accent2">
                              <a:lumMod val="50000"/>
                            </a:schemeClr>
                          </a:solidFill>
                          <a:latin typeface="BPG Banner Caps" pitchFamily="18" charset="0"/>
                          <a:ea typeface="+mn-ea"/>
                          <a:cs typeface="+mn-cs"/>
                        </a:rPr>
                        <a:t>(NATO)</a:t>
                      </a:r>
                    </a:p>
                  </a:txBody>
                  <a:tcPr marL="68580" marR="68580" marT="0" marB="0">
                    <a:solidFill>
                      <a:schemeClr val="bg1">
                        <a:lumMod val="85000"/>
                      </a:schemeClr>
                    </a:solidFill>
                  </a:tcPr>
                </a:tc>
                <a:tc>
                  <a:txBody>
                    <a:bodyPr/>
                    <a:lstStyle/>
                    <a:p>
                      <a:pPr marL="0" marR="0" algn="l" defTabSz="914400" rtl="0" eaLnBrk="1" fontAlgn="ctr" latinLnBrk="0" hangingPunct="1">
                        <a:lnSpc>
                          <a:spcPct val="115000"/>
                        </a:lnSpc>
                        <a:spcBef>
                          <a:spcPts val="0"/>
                        </a:spcBef>
                        <a:spcAft>
                          <a:spcPts val="0"/>
                        </a:spcAft>
                      </a:pPr>
                      <a:r>
                        <a:rPr lang="ka-GE" sz="1400" b="1" kern="1200" dirty="0">
                          <a:solidFill>
                            <a:schemeClr val="accent2">
                              <a:lumMod val="50000"/>
                            </a:schemeClr>
                          </a:solidFill>
                          <a:latin typeface="BPG Banner Caps" pitchFamily="18" charset="0"/>
                          <a:ea typeface="+mn-ea"/>
                          <a:cs typeface="+mn-cs"/>
                        </a:rPr>
                        <a:t>24-28 თებერვალი, 2020 </a:t>
                      </a:r>
                      <a:endParaRPr lang="en-US" sz="1400" b="1" kern="1200" dirty="0">
                        <a:solidFill>
                          <a:schemeClr val="accent2">
                            <a:lumMod val="50000"/>
                          </a:schemeClr>
                        </a:solidFill>
                        <a:latin typeface="BPG Banner Caps" pitchFamily="18" charset="0"/>
                        <a:ea typeface="+mn-ea"/>
                        <a:cs typeface="+mn-cs"/>
                      </a:endParaRPr>
                    </a:p>
                  </a:txBody>
                  <a:tcPr marL="68580" marR="68580" marT="0" marB="0">
                    <a:solidFill>
                      <a:schemeClr val="bg1">
                        <a:lumMod val="85000"/>
                      </a:schemeClr>
                    </a:solidFill>
                  </a:tcPr>
                </a:tc>
              </a:tr>
            </a:tbl>
          </a:graphicData>
        </a:graphic>
      </p:graphicFrame>
    </p:spTree>
    <p:extLst>
      <p:ext uri="{BB962C8B-B14F-4D97-AF65-F5344CB8AC3E}">
        <p14:creationId xmlns:p14="http://schemas.microsoft.com/office/powerpoint/2010/main" val="89924753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381000" y="1247298"/>
            <a:ext cx="8621486" cy="674300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lgn="just">
              <a:lnSpc>
                <a:spcPct val="150000"/>
              </a:lnSpc>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მიმდინარეობს </a:t>
            </a:r>
            <a:r>
              <a:rPr lang="ka-GE" sz="2000" b="1" dirty="0">
                <a:solidFill>
                  <a:schemeClr val="accent2">
                    <a:lumMod val="50000"/>
                  </a:schemeClr>
                </a:solidFill>
                <a:latin typeface="BPG Banner Caps" pitchFamily="18" charset="0"/>
                <a:cs typeface="Arial" panose="020B0604020202020204" pitchFamily="34" charset="0"/>
              </a:rPr>
              <a:t>თავდაცვის სამინისტროს შიდა ქსელის </a:t>
            </a:r>
            <a:r>
              <a:rPr lang="ka-GE" sz="2000" b="1" dirty="0" smtClean="0">
                <a:solidFill>
                  <a:schemeClr val="accent2">
                    <a:lumMod val="50000"/>
                  </a:schemeClr>
                </a:solidFill>
                <a:latin typeface="BPG Banner Caps" pitchFamily="18" charset="0"/>
                <a:cs typeface="Arial" panose="020B0604020202020204" pitchFamily="34" charset="0"/>
              </a:rPr>
              <a:t>კომპიუტერების </a:t>
            </a:r>
            <a:r>
              <a:rPr lang="en-US" sz="2000" b="1" dirty="0">
                <a:solidFill>
                  <a:schemeClr val="accent2">
                    <a:lumMod val="50000"/>
                  </a:schemeClr>
                </a:solidFill>
                <a:latin typeface="BPG Banner Caps" pitchFamily="18" charset="0"/>
                <a:cs typeface="Arial" panose="020B0604020202020204" pitchFamily="34" charset="0"/>
              </a:rPr>
              <a:t>WIN 10 </a:t>
            </a:r>
            <a:r>
              <a:rPr lang="ka-GE" sz="2000" b="1" dirty="0">
                <a:solidFill>
                  <a:schemeClr val="accent2">
                    <a:lumMod val="50000"/>
                  </a:schemeClr>
                </a:solidFill>
                <a:latin typeface="BPG Banner Caps" pitchFamily="18" charset="0"/>
                <a:cs typeface="Arial" panose="020B0604020202020204" pitchFamily="34" charset="0"/>
              </a:rPr>
              <a:t>გადაყვანა და დომეინში </a:t>
            </a:r>
            <a:r>
              <a:rPr lang="ka-GE" sz="2000" b="1" dirty="0" smtClean="0">
                <a:solidFill>
                  <a:schemeClr val="accent2">
                    <a:lumMod val="50000"/>
                  </a:schemeClr>
                </a:solidFill>
                <a:latin typeface="BPG Banner Caps" pitchFamily="18" charset="0"/>
                <a:cs typeface="Arial" panose="020B0604020202020204" pitchFamily="34" charset="0"/>
              </a:rPr>
              <a:t>გაწევრიანება</a:t>
            </a:r>
            <a:r>
              <a:rPr lang="ka-GE" sz="2000" b="1" dirty="0" smtClean="0">
                <a:solidFill>
                  <a:schemeClr val="accent2">
                    <a:lumMod val="50000"/>
                  </a:schemeClr>
                </a:solidFill>
                <a:latin typeface="BPG Banner Caps" pitchFamily="18" charset="0"/>
                <a:cs typeface="Arial" panose="020B0604020202020204" pitchFamily="34" charset="0"/>
              </a:rPr>
              <a:t>;</a:t>
            </a:r>
            <a:endParaRPr lang="en-US" sz="2000" b="1" dirty="0">
              <a:solidFill>
                <a:schemeClr val="accent2">
                  <a:lumMod val="50000"/>
                </a:schemeClr>
              </a:solidFill>
              <a:latin typeface="BPG Banner Caps" pitchFamily="18" charset="0"/>
              <a:cs typeface="Arial" panose="020B0604020202020204" pitchFamily="34" charset="0"/>
            </a:endParaRPr>
          </a:p>
          <a:p>
            <a:pPr marL="457200" indent="-457200" algn="just">
              <a:lnSpc>
                <a:spcPct val="150000"/>
              </a:lnSpc>
              <a:buFont typeface="Wingdings" pitchFamily="2" charset="2"/>
              <a:buChar char="Ø"/>
            </a:pPr>
            <a:r>
              <a:rPr lang="ka-GE" sz="2000" b="1" dirty="0">
                <a:solidFill>
                  <a:schemeClr val="accent2">
                    <a:lumMod val="50000"/>
                  </a:schemeClr>
                </a:solidFill>
                <a:latin typeface="BPG Banner Caps" pitchFamily="18" charset="0"/>
                <a:cs typeface="Arial" panose="020B0604020202020204" pitchFamily="34" charset="0"/>
              </a:rPr>
              <a:t> გაკეთდა ფიზიკის საკლასო </a:t>
            </a:r>
            <a:r>
              <a:rPr lang="ka-GE" sz="2000" b="1" dirty="0" smtClean="0">
                <a:solidFill>
                  <a:schemeClr val="accent2">
                    <a:lumMod val="50000"/>
                  </a:schemeClr>
                </a:solidFill>
                <a:latin typeface="BPG Banner Caps" pitchFamily="18" charset="0"/>
                <a:cs typeface="Arial" panose="020B0604020202020204" pitchFamily="34" charset="0"/>
              </a:rPr>
              <a:t>ოთახი;</a:t>
            </a:r>
            <a:endParaRPr lang="en-US" sz="2000" b="1" dirty="0">
              <a:solidFill>
                <a:schemeClr val="accent2">
                  <a:lumMod val="50000"/>
                </a:schemeClr>
              </a:solidFill>
              <a:latin typeface="BPG Banner Caps" pitchFamily="18" charset="0"/>
              <a:cs typeface="Arial" panose="020B0604020202020204" pitchFamily="34" charset="0"/>
            </a:endParaRPr>
          </a:p>
          <a:p>
            <a:pPr marL="457200" indent="-457200" algn="just">
              <a:lnSpc>
                <a:spcPct val="150000"/>
              </a:lnSpc>
              <a:buFont typeface="Wingdings" pitchFamily="2" charset="2"/>
              <a:buChar char="Ø"/>
            </a:pPr>
            <a:r>
              <a:rPr lang="ka-GE" sz="2000" b="1" dirty="0">
                <a:solidFill>
                  <a:schemeClr val="accent2">
                    <a:lumMod val="50000"/>
                  </a:schemeClr>
                </a:solidFill>
                <a:latin typeface="BPG Banner Caps" pitchFamily="18" charset="0"/>
                <a:cs typeface="Arial" panose="020B0604020202020204" pitchFamily="34" charset="0"/>
              </a:rPr>
              <a:t> </a:t>
            </a:r>
            <a:r>
              <a:rPr lang="ka-GE" sz="2000" b="1" dirty="0" smtClean="0">
                <a:solidFill>
                  <a:schemeClr val="accent2">
                    <a:lumMod val="50000"/>
                  </a:schemeClr>
                </a:solidFill>
                <a:latin typeface="BPG Banner Caps" pitchFamily="18" charset="0"/>
                <a:cs typeface="Arial" panose="020B0604020202020204" pitchFamily="34" charset="0"/>
              </a:rPr>
              <a:t>მე-8 </a:t>
            </a:r>
            <a:r>
              <a:rPr lang="ka-GE" sz="2000" b="1" dirty="0">
                <a:solidFill>
                  <a:schemeClr val="accent2">
                    <a:lumMod val="50000"/>
                  </a:schemeClr>
                </a:solidFill>
                <a:latin typeface="BPG Banner Caps" pitchFamily="18" charset="0"/>
                <a:cs typeface="Arial" panose="020B0604020202020204" pitchFamily="34" charset="0"/>
              </a:rPr>
              <a:t>შენობიდან </a:t>
            </a:r>
            <a:r>
              <a:rPr lang="ka-GE" sz="2000" b="1" dirty="0" smtClean="0">
                <a:solidFill>
                  <a:schemeClr val="accent2">
                    <a:lumMod val="50000"/>
                  </a:schemeClr>
                </a:solidFill>
                <a:latin typeface="BPG Banner Caps" pitchFamily="18" charset="0"/>
                <a:cs typeface="Arial" panose="020B0604020202020204" pitchFamily="34" charset="0"/>
              </a:rPr>
              <a:t>მე-6 შენობაში </a:t>
            </a:r>
            <a:r>
              <a:rPr lang="ka-GE" sz="2000" b="1" dirty="0">
                <a:solidFill>
                  <a:schemeClr val="accent2">
                    <a:lumMod val="50000"/>
                  </a:schemeClr>
                </a:solidFill>
                <a:latin typeface="BPG Banner Caps" pitchFamily="18" charset="0"/>
                <a:cs typeface="Arial" panose="020B0604020202020204" pitchFamily="34" charset="0"/>
              </a:rPr>
              <a:t>კომპიუტერული კლასის </a:t>
            </a:r>
            <a:r>
              <a:rPr lang="ka-GE" sz="2000" b="1" dirty="0" smtClean="0">
                <a:solidFill>
                  <a:schemeClr val="accent2">
                    <a:lumMod val="50000"/>
                  </a:schemeClr>
                </a:solidFill>
                <a:latin typeface="BPG Banner Caps" pitchFamily="18" charset="0"/>
                <a:cs typeface="Arial" panose="020B0604020202020204" pitchFamily="34" charset="0"/>
              </a:rPr>
              <a:t>გადატანა;</a:t>
            </a:r>
            <a:endParaRPr lang="en-US" sz="2000" b="1" dirty="0">
              <a:solidFill>
                <a:schemeClr val="accent2">
                  <a:lumMod val="50000"/>
                </a:schemeClr>
              </a:solidFill>
              <a:latin typeface="BPG Banner Caps" pitchFamily="18" charset="0"/>
              <a:cs typeface="Arial" panose="020B0604020202020204" pitchFamily="34" charset="0"/>
            </a:endParaRPr>
          </a:p>
          <a:p>
            <a:pPr marL="457200" indent="-457200" algn="just">
              <a:lnSpc>
                <a:spcPct val="150000"/>
              </a:lnSpc>
              <a:buFont typeface="Wingdings" pitchFamily="2" charset="2"/>
              <a:buChar char="Ø"/>
            </a:pPr>
            <a:r>
              <a:rPr lang="ka-GE" sz="2000" b="1" dirty="0">
                <a:solidFill>
                  <a:schemeClr val="accent2">
                    <a:lumMod val="50000"/>
                  </a:schemeClr>
                </a:solidFill>
                <a:latin typeface="BPG Banner Caps" pitchFamily="18" charset="0"/>
                <a:cs typeface="Arial" panose="020B0604020202020204" pitchFamily="34" charset="0"/>
              </a:rPr>
              <a:t> </a:t>
            </a:r>
            <a:r>
              <a:rPr lang="ka-GE" sz="2000" b="1" dirty="0" smtClean="0">
                <a:solidFill>
                  <a:schemeClr val="accent2">
                    <a:lumMod val="50000"/>
                  </a:schemeClr>
                </a:solidFill>
                <a:latin typeface="BPG Banner Caps" pitchFamily="18" charset="0"/>
                <a:cs typeface="Arial" panose="020B0604020202020204" pitchFamily="34" charset="0"/>
              </a:rPr>
              <a:t>მე-5 </a:t>
            </a:r>
            <a:r>
              <a:rPr lang="ka-GE" sz="2000" b="1" dirty="0">
                <a:solidFill>
                  <a:schemeClr val="accent2">
                    <a:lumMod val="50000"/>
                  </a:schemeClr>
                </a:solidFill>
                <a:latin typeface="BPG Banner Caps" pitchFamily="18" charset="0"/>
                <a:cs typeface="Arial" panose="020B0604020202020204" pitchFamily="34" charset="0"/>
              </a:rPr>
              <a:t>შენობაში ლინგაფონის კაბინეტის </a:t>
            </a:r>
            <a:r>
              <a:rPr lang="ka-GE" sz="2000" b="1" dirty="0" smtClean="0">
                <a:solidFill>
                  <a:schemeClr val="accent2">
                    <a:lumMod val="50000"/>
                  </a:schemeClr>
                </a:solidFill>
                <a:latin typeface="BPG Banner Caps" pitchFamily="18" charset="0"/>
                <a:cs typeface="Arial" panose="020B0604020202020204" pitchFamily="34" charset="0"/>
              </a:rPr>
              <a:t>მოწყობა;</a:t>
            </a:r>
            <a:endParaRPr lang="en-US" sz="2000" b="1" dirty="0">
              <a:solidFill>
                <a:schemeClr val="accent2">
                  <a:lumMod val="50000"/>
                </a:schemeClr>
              </a:solidFill>
              <a:latin typeface="BPG Banner Caps" pitchFamily="18" charset="0"/>
              <a:cs typeface="Arial" panose="020B0604020202020204" pitchFamily="34" charset="0"/>
            </a:endParaRPr>
          </a:p>
          <a:p>
            <a:pPr marL="457200" indent="-457200" algn="just">
              <a:lnSpc>
                <a:spcPct val="150000"/>
              </a:lnSpc>
              <a:buFont typeface="Wingdings" pitchFamily="2" charset="2"/>
              <a:buChar char="Ø"/>
            </a:pPr>
            <a:r>
              <a:rPr lang="ka-GE" sz="2000" b="1" dirty="0">
                <a:solidFill>
                  <a:schemeClr val="accent2">
                    <a:lumMod val="50000"/>
                  </a:schemeClr>
                </a:solidFill>
                <a:latin typeface="BPG Banner Caps" pitchFamily="18" charset="0"/>
                <a:cs typeface="Arial" panose="020B0604020202020204" pitchFamily="34" charset="0"/>
              </a:rPr>
              <a:t> მოეწყო კავშირგაბმულობის საკლასო </a:t>
            </a:r>
            <a:r>
              <a:rPr lang="ka-GE" sz="2000" b="1" dirty="0" smtClean="0">
                <a:solidFill>
                  <a:schemeClr val="accent2">
                    <a:lumMod val="50000"/>
                  </a:schemeClr>
                </a:solidFill>
                <a:latin typeface="BPG Banner Caps" pitchFamily="18" charset="0"/>
                <a:cs typeface="Arial" panose="020B0604020202020204" pitchFamily="34" charset="0"/>
              </a:rPr>
              <a:t>ოთახი.</a:t>
            </a:r>
            <a:endParaRPr lang="ka-GE" sz="2000" b="1" dirty="0">
              <a:solidFill>
                <a:schemeClr val="accent2">
                  <a:lumMod val="50000"/>
                </a:schemeClr>
              </a:solidFill>
              <a:latin typeface="BPG Banner Caps" pitchFamily="18" charset="0"/>
              <a:cs typeface="Arial" panose="020B0604020202020204" pitchFamily="34" charset="0"/>
            </a:endParaRPr>
          </a:p>
        </p:txBody>
      </p:sp>
      <p:sp>
        <p:nvSpPr>
          <p:cNvPr id="8" name="TextBox 7"/>
          <p:cNvSpPr txBox="1"/>
          <p:nvPr/>
        </p:nvSpPr>
        <p:spPr>
          <a:xfrm>
            <a:off x="1132132" y="228883"/>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a:t>
            </a:r>
            <a:r>
              <a:rPr lang="ka-GE" sz="2400" b="1" dirty="0" smtClean="0">
                <a:solidFill>
                  <a:schemeClr val="accent2">
                    <a:lumMod val="50000"/>
                  </a:schemeClr>
                </a:solidFill>
                <a:latin typeface="BPG Banner Caps" pitchFamily="18" charset="0"/>
              </a:rPr>
              <a:t>6</a:t>
            </a:r>
            <a:r>
              <a:rPr lang="en-US" sz="2400" b="1" dirty="0" smtClean="0">
                <a:solidFill>
                  <a:schemeClr val="accent2">
                    <a:lumMod val="50000"/>
                  </a:schemeClr>
                </a:solidFill>
                <a:latin typeface="BPG Banner Caps" pitchFamily="18" charset="0"/>
              </a:rPr>
              <a:t> </a:t>
            </a:r>
            <a:r>
              <a:rPr lang="ka-GE" sz="2400" b="1" dirty="0" smtClean="0">
                <a:solidFill>
                  <a:schemeClr val="accent2">
                    <a:lumMod val="50000"/>
                  </a:schemeClr>
                </a:solidFill>
                <a:latin typeface="BPG Banner Caps" pitchFamily="18" charset="0"/>
              </a:rPr>
              <a:t>სამსახური/ ღონისძიებები</a:t>
            </a:r>
            <a:endParaRPr lang="ru-RU" sz="2400" b="1" dirty="0">
              <a:solidFill>
                <a:schemeClr val="accent2">
                  <a:lumMod val="50000"/>
                </a:schemeClr>
              </a:solidFill>
              <a:latin typeface="BPG Banner Caps" pitchFamily="18" charset="0"/>
            </a:endParaRPr>
          </a:p>
        </p:txBody>
      </p:sp>
    </p:spTree>
    <p:extLst>
      <p:ext uri="{BB962C8B-B14F-4D97-AF65-F5344CB8AC3E}">
        <p14:creationId xmlns:p14="http://schemas.microsoft.com/office/powerpoint/2010/main" val="87751058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0886" y="6728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152400" y="1029394"/>
            <a:ext cx="8850086" cy="537140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lgn="just">
              <a:lnSpc>
                <a:spcPct val="150000"/>
              </a:lnSpc>
              <a:buFont typeface="Wingdings" pitchFamily="2" charset="2"/>
              <a:buChar char="Ø"/>
            </a:pPr>
            <a:r>
              <a:rPr lang="ka-GE" sz="2000" b="1" dirty="0" smtClean="0">
                <a:solidFill>
                  <a:schemeClr val="accent2">
                    <a:lumMod val="50000"/>
                  </a:schemeClr>
                </a:solidFill>
                <a:latin typeface="BPG Banner Caps" pitchFamily="18" charset="0"/>
                <a:cs typeface="Arial" panose="020B0604020202020204" pitchFamily="34" charset="0"/>
              </a:rPr>
              <a:t>მთავარ </a:t>
            </a:r>
            <a:r>
              <a:rPr lang="ka-GE" sz="2000" b="1" dirty="0">
                <a:solidFill>
                  <a:schemeClr val="accent2">
                    <a:lumMod val="50000"/>
                  </a:schemeClr>
                </a:solidFill>
                <a:latin typeface="BPG Banner Caps" pitchFamily="18" charset="0"/>
                <a:cs typeface="Arial" panose="020B0604020202020204" pitchFamily="34" charset="0"/>
              </a:rPr>
              <a:t>რეკში დამონტაჟდა ავტომატური სატელეფონო სადგური და მიმდინარეობს აბონენტების </a:t>
            </a:r>
            <a:r>
              <a:rPr lang="ka-GE" sz="2000" b="1" dirty="0" smtClean="0">
                <a:solidFill>
                  <a:schemeClr val="accent2">
                    <a:lumMod val="50000"/>
                  </a:schemeClr>
                </a:solidFill>
                <a:latin typeface="BPG Banner Caps" pitchFamily="18" charset="0"/>
                <a:cs typeface="Arial" panose="020B0604020202020204" pitchFamily="34" charset="0"/>
              </a:rPr>
              <a:t>გადართვა;</a:t>
            </a:r>
            <a:endParaRPr lang="ka-GE" sz="2000" b="1" dirty="0">
              <a:solidFill>
                <a:schemeClr val="accent2">
                  <a:lumMod val="50000"/>
                </a:schemeClr>
              </a:solidFill>
              <a:latin typeface="BPG Banner Caps" pitchFamily="18" charset="0"/>
              <a:cs typeface="Arial" panose="020B0604020202020204" pitchFamily="34" charset="0"/>
            </a:endParaRPr>
          </a:p>
          <a:p>
            <a:pPr marL="457200" indent="-457200" algn="just">
              <a:lnSpc>
                <a:spcPct val="150000"/>
              </a:lnSpc>
              <a:buFont typeface="Wingdings" pitchFamily="2" charset="2"/>
              <a:buChar char="Ø"/>
            </a:pPr>
            <a:r>
              <a:rPr lang="ka-GE" sz="2000" b="1" dirty="0">
                <a:solidFill>
                  <a:schemeClr val="accent2">
                    <a:lumMod val="50000"/>
                  </a:schemeClr>
                </a:solidFill>
                <a:latin typeface="BPG Banner Caps" pitchFamily="18" charset="0"/>
                <a:cs typeface="Arial" panose="020B0604020202020204" pitchFamily="34" charset="0"/>
              </a:rPr>
              <a:t>მიმდინარეობს სატელეფონო ცნობარის </a:t>
            </a:r>
            <a:r>
              <a:rPr lang="ka-GE" sz="2000" b="1" dirty="0" smtClean="0">
                <a:solidFill>
                  <a:schemeClr val="accent2">
                    <a:lumMod val="50000"/>
                  </a:schemeClr>
                </a:solidFill>
                <a:latin typeface="BPG Banner Caps" pitchFamily="18" charset="0"/>
                <a:cs typeface="Arial" panose="020B0604020202020204" pitchFamily="34" charset="0"/>
              </a:rPr>
              <a:t>განახლება;</a:t>
            </a:r>
            <a:endParaRPr lang="ka-GE" sz="2000" b="1" dirty="0">
              <a:solidFill>
                <a:schemeClr val="accent2">
                  <a:lumMod val="50000"/>
                </a:schemeClr>
              </a:solidFill>
              <a:latin typeface="BPG Banner Caps" pitchFamily="18" charset="0"/>
              <a:cs typeface="Arial" panose="020B0604020202020204" pitchFamily="34" charset="0"/>
            </a:endParaRPr>
          </a:p>
          <a:p>
            <a:pPr marL="457200" indent="-457200" algn="just">
              <a:lnSpc>
                <a:spcPct val="150000"/>
              </a:lnSpc>
              <a:buFont typeface="Wingdings" pitchFamily="2" charset="2"/>
              <a:buChar char="Ø"/>
            </a:pPr>
            <a:r>
              <a:rPr lang="ka-GE" sz="2000" b="1" dirty="0">
                <a:solidFill>
                  <a:schemeClr val="accent2">
                    <a:lumMod val="50000"/>
                  </a:schemeClr>
                </a:solidFill>
                <a:latin typeface="BPG Banner Caps" pitchFamily="18" charset="0"/>
                <a:cs typeface="Arial" panose="020B0604020202020204" pitchFamily="34" charset="0"/>
              </a:rPr>
              <a:t>მონაწილეობას ვიღებთ კავშირგაბმულობის და </a:t>
            </a:r>
            <a:r>
              <a:rPr lang="ka-GE" sz="2000" b="1" dirty="0" smtClean="0">
                <a:solidFill>
                  <a:schemeClr val="accent2">
                    <a:lumMod val="50000"/>
                  </a:schemeClr>
                </a:solidFill>
                <a:latin typeface="BPG Banner Caps" pitchFamily="18" charset="0"/>
                <a:cs typeface="Arial" panose="020B0604020202020204" pitchFamily="34" charset="0"/>
              </a:rPr>
              <a:t>ორგტექნიკის </a:t>
            </a:r>
            <a:r>
              <a:rPr lang="ka-GE" sz="2000" b="1" dirty="0">
                <a:solidFill>
                  <a:schemeClr val="accent2">
                    <a:lumMod val="50000"/>
                  </a:schemeClr>
                </a:solidFill>
                <a:latin typeface="BPG Banner Caps" pitchFamily="18" charset="0"/>
                <a:cs typeface="Arial" panose="020B0604020202020204" pitchFamily="34" charset="0"/>
              </a:rPr>
              <a:t>აღრიცხვიანობის </a:t>
            </a:r>
            <a:r>
              <a:rPr lang="ka-GE" sz="2000" b="1" dirty="0" smtClean="0">
                <a:solidFill>
                  <a:schemeClr val="accent2">
                    <a:lumMod val="50000"/>
                  </a:schemeClr>
                </a:solidFill>
                <a:latin typeface="BPG Banner Caps" pitchFamily="18" charset="0"/>
                <a:cs typeface="Arial" panose="020B0604020202020204" pitchFamily="34" charset="0"/>
              </a:rPr>
              <a:t>კომისიაში;</a:t>
            </a:r>
            <a:endParaRPr lang="ka-GE" sz="2000" b="1" dirty="0">
              <a:solidFill>
                <a:schemeClr val="accent2">
                  <a:lumMod val="50000"/>
                </a:schemeClr>
              </a:solidFill>
              <a:latin typeface="BPG Banner Caps" pitchFamily="18" charset="0"/>
              <a:cs typeface="Arial" panose="020B0604020202020204" pitchFamily="34" charset="0"/>
            </a:endParaRPr>
          </a:p>
          <a:p>
            <a:pPr marL="457200" indent="-457200" algn="just">
              <a:lnSpc>
                <a:spcPct val="150000"/>
              </a:lnSpc>
              <a:buFont typeface="Wingdings" pitchFamily="2" charset="2"/>
              <a:buChar char="Ø"/>
            </a:pPr>
            <a:r>
              <a:rPr lang="ka-GE" sz="2000" b="1" dirty="0">
                <a:solidFill>
                  <a:schemeClr val="accent2">
                    <a:lumMod val="50000"/>
                  </a:schemeClr>
                </a:solidFill>
                <a:latin typeface="BPG Banner Caps" pitchFamily="18" charset="0"/>
                <a:cs typeface="Arial" panose="020B0604020202020204" pitchFamily="34" charset="0"/>
              </a:rPr>
              <a:t>მუზეუმში ჩაირთო 2 </a:t>
            </a:r>
            <a:r>
              <a:rPr lang="ka-GE" sz="2000" b="1" dirty="0" smtClean="0">
                <a:solidFill>
                  <a:schemeClr val="accent2">
                    <a:lumMod val="50000"/>
                  </a:schemeClr>
                </a:solidFill>
                <a:latin typeface="BPG Banner Caps" pitchFamily="18" charset="0"/>
                <a:cs typeface="Arial" panose="020B0604020202020204" pitchFamily="34" charset="0"/>
              </a:rPr>
              <a:t>ვიდეოკამერა;</a:t>
            </a:r>
            <a:endParaRPr lang="ka-GE" sz="2000" b="1" dirty="0">
              <a:solidFill>
                <a:schemeClr val="accent2">
                  <a:lumMod val="50000"/>
                </a:schemeClr>
              </a:solidFill>
              <a:latin typeface="BPG Banner Caps" pitchFamily="18" charset="0"/>
              <a:cs typeface="Arial" panose="020B0604020202020204" pitchFamily="34" charset="0"/>
            </a:endParaRPr>
          </a:p>
          <a:p>
            <a:pPr marL="457200" indent="-457200" algn="just">
              <a:lnSpc>
                <a:spcPct val="150000"/>
              </a:lnSpc>
              <a:buFont typeface="Wingdings" pitchFamily="2" charset="2"/>
              <a:buChar char="Ø"/>
            </a:pPr>
            <a:r>
              <a:rPr lang="ka-GE" sz="2000" b="1" dirty="0">
                <a:solidFill>
                  <a:schemeClr val="accent2">
                    <a:lumMod val="50000"/>
                  </a:schemeClr>
                </a:solidFill>
                <a:latin typeface="BPG Banner Caps" pitchFamily="18" charset="0"/>
                <a:cs typeface="Arial" panose="020B0604020202020204" pitchFamily="34" charset="0"/>
              </a:rPr>
              <a:t>შეიარაღების საწყობში დამონტაჟდა 2 სათვალთვალო კამერა და ჩაირთო სიგნალიზაცია.</a:t>
            </a:r>
          </a:p>
        </p:txBody>
      </p:sp>
      <p:sp>
        <p:nvSpPr>
          <p:cNvPr id="8" name="TextBox 7"/>
          <p:cNvSpPr txBox="1"/>
          <p:nvPr/>
        </p:nvSpPr>
        <p:spPr>
          <a:xfrm>
            <a:off x="1132132" y="228883"/>
            <a:ext cx="7785958" cy="461665"/>
          </a:xfrm>
          <a:prstGeom prst="rect">
            <a:avLst/>
          </a:prstGeom>
          <a:noFill/>
        </p:spPr>
        <p:txBody>
          <a:bodyPr wrap="square" rtlCol="0">
            <a:spAutoFit/>
          </a:bodyPr>
          <a:lstStyle/>
          <a:p>
            <a:pPr algn="r"/>
            <a:r>
              <a:rPr lang="en-US" sz="2400" b="1" dirty="0" smtClean="0">
                <a:solidFill>
                  <a:schemeClr val="accent2">
                    <a:lumMod val="50000"/>
                  </a:schemeClr>
                </a:solidFill>
                <a:latin typeface="BPG Banner Caps" pitchFamily="18" charset="0"/>
              </a:rPr>
              <a:t>G-</a:t>
            </a:r>
            <a:r>
              <a:rPr lang="ka-GE" sz="2400" b="1" dirty="0" smtClean="0">
                <a:solidFill>
                  <a:schemeClr val="accent2">
                    <a:lumMod val="50000"/>
                  </a:schemeClr>
                </a:solidFill>
                <a:latin typeface="BPG Banner Caps" pitchFamily="18" charset="0"/>
              </a:rPr>
              <a:t>6</a:t>
            </a:r>
            <a:r>
              <a:rPr lang="en-US" sz="2400" b="1" dirty="0" smtClean="0">
                <a:solidFill>
                  <a:schemeClr val="accent2">
                    <a:lumMod val="50000"/>
                  </a:schemeClr>
                </a:solidFill>
                <a:latin typeface="BPG Banner Caps" pitchFamily="18" charset="0"/>
              </a:rPr>
              <a:t> </a:t>
            </a:r>
            <a:r>
              <a:rPr lang="ka-GE" sz="2400" b="1" dirty="0" smtClean="0">
                <a:solidFill>
                  <a:schemeClr val="accent2">
                    <a:lumMod val="50000"/>
                  </a:schemeClr>
                </a:solidFill>
                <a:latin typeface="BPG Banner Caps" pitchFamily="18" charset="0"/>
              </a:rPr>
              <a:t>სამსახური/ ღონისძიებები</a:t>
            </a:r>
            <a:endParaRPr lang="ru-RU" sz="2400" b="1" dirty="0">
              <a:solidFill>
                <a:schemeClr val="accent2">
                  <a:lumMod val="50000"/>
                </a:schemeClr>
              </a:solidFill>
              <a:latin typeface="BPG Banner Caps" pitchFamily="18" charset="0"/>
            </a:endParaRPr>
          </a:p>
        </p:txBody>
      </p:sp>
    </p:spTree>
    <p:extLst>
      <p:ext uri="{BB962C8B-B14F-4D97-AF65-F5344CB8AC3E}">
        <p14:creationId xmlns:p14="http://schemas.microsoft.com/office/powerpoint/2010/main" val="7250034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0" y="15240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283517"/>
            <a:ext cx="7785958" cy="461665"/>
          </a:xfrm>
          <a:prstGeom prst="rect">
            <a:avLst/>
          </a:prstGeom>
          <a:noFill/>
        </p:spPr>
        <p:txBody>
          <a:bodyPr wrap="square" rtlCol="0">
            <a:spAutoFit/>
          </a:bodyPr>
          <a:lstStyle/>
          <a:p>
            <a:pPr algn="r"/>
            <a:r>
              <a:rPr lang="ka-GE" sz="2400" b="1" dirty="0" smtClean="0">
                <a:solidFill>
                  <a:schemeClr val="accent2">
                    <a:lumMod val="50000"/>
                  </a:schemeClr>
                </a:solidFill>
                <a:latin typeface="BPG Banner Caps" pitchFamily="18" charset="0"/>
              </a:rPr>
              <a:t>სამეთაურო-საშტაბო კოლეჯი</a:t>
            </a:r>
            <a:endParaRPr lang="en-US" sz="2400" b="1" dirty="0">
              <a:solidFill>
                <a:schemeClr val="accent2">
                  <a:lumMod val="50000"/>
                </a:schemeClr>
              </a:solidFill>
              <a:latin typeface="BPG Banner Caps"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331310" y="1108763"/>
            <a:ext cx="8473014" cy="3175228"/>
          </a:xfrm>
          <a:prstGeom prst="rect">
            <a:avLst/>
          </a:prstGeom>
        </p:spPr>
        <p:txBody>
          <a:bodyPr wrap="square">
            <a:spAutoFit/>
          </a:bodyPr>
          <a:lstStyle/>
          <a:p>
            <a:pPr fontAlgn="ctr">
              <a:lnSpc>
                <a:spcPct val="200000"/>
              </a:lnSpc>
            </a:pPr>
            <a:r>
              <a:rPr lang="ka-GE" sz="1600" b="1" dirty="0">
                <a:solidFill>
                  <a:schemeClr val="accent2">
                    <a:lumMod val="50000"/>
                  </a:schemeClr>
                </a:solidFill>
                <a:latin typeface="BPG Banner Caps" pitchFamily="18" charset="0"/>
                <a:cs typeface="Arial" panose="020B0604020202020204" pitchFamily="34" charset="0"/>
              </a:rPr>
              <a:t>ძირითადი ამოცანები</a:t>
            </a:r>
            <a:endParaRPr lang="en-US" sz="1600" b="1" dirty="0">
              <a:solidFill>
                <a:schemeClr val="accent2">
                  <a:lumMod val="50000"/>
                </a:schemeClr>
              </a:solidFill>
              <a:latin typeface="BPG Banner Caps" pitchFamily="18" charset="0"/>
              <a:cs typeface="Arial" panose="020B0604020202020204" pitchFamily="34" charset="0"/>
            </a:endParaRPr>
          </a:p>
          <a:p>
            <a:pPr indent="-285750" fontAlgn="ctr">
              <a:lnSpc>
                <a:spcPct val="200000"/>
              </a:lnSpc>
              <a:spcBef>
                <a:spcPts val="1000"/>
              </a:spcBef>
              <a:buFont typeface="Wingdings" panose="05000000000000000000"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კოლეჯის მისიაა აკადემიური უმაღლესი განათლების მეორე საფეხურის (მაგისტრატურის) და შუალედური სამხედრო  (ოპერატიულ-ტაქტიკური) დონის საგანმანათლებლო პროგრამების შემუშავება და განხორციელება, ასევე უმაღლესი სამხედრო (სტრატეგიული) დონის საგანმანათლებლო პროგრამის განხორციელებისათვის მზადყოფნა</a:t>
            </a:r>
            <a:r>
              <a:rPr lang="ka-GE" sz="1600" b="1" dirty="0" smtClean="0">
                <a:solidFill>
                  <a:schemeClr val="accent2">
                    <a:lumMod val="50000"/>
                  </a:schemeClr>
                </a:solidFill>
                <a:latin typeface="BPG Banner Caps" pitchFamily="18" charset="0"/>
                <a:cs typeface="Arial" panose="020B0604020202020204" pitchFamily="34" charset="0"/>
              </a:rPr>
              <a:t>;</a:t>
            </a:r>
            <a:endParaRPr lang="en-US" sz="16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13222343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0" y="15240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283517"/>
            <a:ext cx="7785958" cy="461665"/>
          </a:xfrm>
          <a:prstGeom prst="rect">
            <a:avLst/>
          </a:prstGeom>
          <a:noFill/>
        </p:spPr>
        <p:txBody>
          <a:bodyPr wrap="square" rtlCol="0">
            <a:spAutoFit/>
          </a:bodyPr>
          <a:lstStyle/>
          <a:p>
            <a:pPr algn="r"/>
            <a:r>
              <a:rPr lang="ka-GE" sz="2400" b="1" dirty="0" smtClean="0">
                <a:solidFill>
                  <a:schemeClr val="accent2">
                    <a:lumMod val="50000"/>
                  </a:schemeClr>
                </a:solidFill>
                <a:latin typeface="BPG Banner Caps" pitchFamily="18" charset="0"/>
              </a:rPr>
              <a:t>სამეთაურო-საშტაბო კოლეჯი</a:t>
            </a:r>
            <a:endParaRPr lang="en-US" sz="2400" b="1" dirty="0">
              <a:solidFill>
                <a:schemeClr val="accent2">
                  <a:lumMod val="50000"/>
                </a:schemeClr>
              </a:solidFill>
              <a:latin typeface="BPG Banner Caps"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331310" y="1108763"/>
            <a:ext cx="8473014" cy="5791329"/>
          </a:xfrm>
          <a:prstGeom prst="rect">
            <a:avLst/>
          </a:prstGeom>
        </p:spPr>
        <p:txBody>
          <a:bodyPr wrap="square">
            <a:spAutoFit/>
          </a:bodyPr>
          <a:lstStyle/>
          <a:p>
            <a:pPr indent="-285750" fontAlgn="ctr">
              <a:lnSpc>
                <a:spcPct val="150000"/>
              </a:lnSpc>
              <a:spcBef>
                <a:spcPts val="1000"/>
              </a:spcBef>
              <a:buFont typeface="Wingdings" panose="05000000000000000000" pitchFamily="2" charset="2"/>
              <a:buChar char="Ø"/>
            </a:pPr>
            <a:r>
              <a:rPr lang="ka-GE" sz="1600" b="1" dirty="0" smtClean="0">
                <a:solidFill>
                  <a:schemeClr val="accent2">
                    <a:lumMod val="50000"/>
                  </a:schemeClr>
                </a:solidFill>
                <a:latin typeface="BPG Banner Caps" pitchFamily="18" charset="0"/>
                <a:cs typeface="Arial" panose="020B0604020202020204" pitchFamily="34" charset="0"/>
              </a:rPr>
              <a:t>კოლეჯის </a:t>
            </a:r>
            <a:r>
              <a:rPr lang="ka-GE" sz="1600" b="1" dirty="0">
                <a:solidFill>
                  <a:schemeClr val="accent2">
                    <a:lumMod val="50000"/>
                  </a:schemeClr>
                </a:solidFill>
                <a:latin typeface="BPG Banner Caps" pitchFamily="18" charset="0"/>
                <a:cs typeface="Arial" panose="020B0604020202020204" pitchFamily="34" charset="0"/>
              </a:rPr>
              <a:t>ძირითადი ამოცანები და ფუნქციებია:</a:t>
            </a:r>
          </a:p>
          <a:p>
            <a:pPr fontAlgn="ctr">
              <a:lnSpc>
                <a:spcPct val="150000"/>
              </a:lnSpc>
              <a:spcBef>
                <a:spcPts val="1000"/>
              </a:spcBef>
            </a:pPr>
            <a:r>
              <a:rPr lang="ka-GE" sz="1600" b="1" dirty="0">
                <a:solidFill>
                  <a:schemeClr val="accent2">
                    <a:lumMod val="50000"/>
                  </a:schemeClr>
                </a:solidFill>
                <a:latin typeface="BPG Banner Caps" pitchFamily="18" charset="0"/>
                <a:cs typeface="Arial" panose="020B0604020202020204" pitchFamily="34" charset="0"/>
              </a:rPr>
              <a:t>ა) იუნკერთა </a:t>
            </a:r>
            <a:r>
              <a:rPr lang="en-US" sz="1600" b="1" dirty="0">
                <a:solidFill>
                  <a:schemeClr val="accent2">
                    <a:lumMod val="50000"/>
                  </a:schemeClr>
                </a:solidFill>
                <a:latin typeface="BPG Banner Caps" pitchFamily="18" charset="0"/>
                <a:cs typeface="Arial" panose="020B0604020202020204" pitchFamily="34" charset="0"/>
              </a:rPr>
              <a:t>/</a:t>
            </a:r>
            <a:r>
              <a:rPr lang="ka-GE" sz="1600" b="1" dirty="0">
                <a:solidFill>
                  <a:schemeClr val="accent2">
                    <a:lumMod val="50000"/>
                  </a:schemeClr>
                </a:solidFill>
                <a:latin typeface="BPG Banner Caps" pitchFamily="18" charset="0"/>
                <a:cs typeface="Arial" panose="020B0604020202020204" pitchFamily="34" charset="0"/>
              </a:rPr>
              <a:t>მსმენელთა მომზადება, მათთვის შესაბამისი აკადემიური ხარისხის მინიჭება და  სამხედრო პროფესიული განათლების მაღალი ხარისხის უზრუნველყოფა;</a:t>
            </a:r>
          </a:p>
          <a:p>
            <a:pPr fontAlgn="ctr">
              <a:lnSpc>
                <a:spcPct val="150000"/>
              </a:lnSpc>
              <a:spcBef>
                <a:spcPts val="1000"/>
              </a:spcBef>
            </a:pPr>
            <a:r>
              <a:rPr lang="ka-GE" sz="1600" b="1" dirty="0">
                <a:solidFill>
                  <a:schemeClr val="accent2">
                    <a:lumMod val="50000"/>
                  </a:schemeClr>
                </a:solidFill>
                <a:latin typeface="BPG Banner Caps" pitchFamily="18" charset="0"/>
                <a:cs typeface="Arial" panose="020B0604020202020204" pitchFamily="34" charset="0"/>
              </a:rPr>
              <a:t>ბ) თავდაცვის ძალებში არსებული მოთხოვნების მიხედვით სასწავლო  პროცესის დაგეგმვა, ორგანიზება და კონტროლი;</a:t>
            </a:r>
          </a:p>
          <a:p>
            <a:pPr fontAlgn="ctr">
              <a:lnSpc>
                <a:spcPct val="150000"/>
              </a:lnSpc>
              <a:spcBef>
                <a:spcPts val="1000"/>
              </a:spcBef>
            </a:pPr>
            <a:r>
              <a:rPr lang="ka-GE" sz="1600" b="1" dirty="0">
                <a:solidFill>
                  <a:schemeClr val="accent2">
                    <a:lumMod val="50000"/>
                  </a:schemeClr>
                </a:solidFill>
                <a:latin typeface="BPG Banner Caps" pitchFamily="18" charset="0"/>
                <a:cs typeface="Arial" panose="020B0604020202020204" pitchFamily="34" charset="0"/>
              </a:rPr>
              <a:t>გ) სწავლების/სწავლის ხარისხის დახვეწა და თავდაცვის ძალების მოთხოვნებთან  შესაბამისობაში  მოყვანა;</a:t>
            </a:r>
          </a:p>
          <a:p>
            <a:pPr fontAlgn="ctr">
              <a:lnSpc>
                <a:spcPct val="150000"/>
              </a:lnSpc>
              <a:spcBef>
                <a:spcPts val="1000"/>
              </a:spcBef>
            </a:pPr>
            <a:r>
              <a:rPr lang="ka-GE" sz="1600" b="1" dirty="0">
                <a:solidFill>
                  <a:schemeClr val="accent2">
                    <a:lumMod val="50000"/>
                  </a:schemeClr>
                </a:solidFill>
                <a:latin typeface="BPG Banner Caps" pitchFamily="18" charset="0"/>
                <a:cs typeface="Arial" panose="020B0604020202020204" pitchFamily="34" charset="0"/>
              </a:rPr>
              <a:t>დ) აკადემიის საგანმანათლებლო და სამეცნიერო პროცესის განვითარების ხელშეწყობა;</a:t>
            </a:r>
          </a:p>
          <a:p>
            <a:pPr lvl="0" fontAlgn="ctr">
              <a:lnSpc>
                <a:spcPct val="150000"/>
              </a:lnSpc>
              <a:spcBef>
                <a:spcPts val="1000"/>
              </a:spcBef>
            </a:pPr>
            <a:r>
              <a:rPr lang="ka-GE" sz="1600" b="1" dirty="0">
                <a:solidFill>
                  <a:schemeClr val="accent2">
                    <a:lumMod val="50000"/>
                  </a:schemeClr>
                </a:solidFill>
                <a:latin typeface="BPG Banner Caps" pitchFamily="18" charset="0"/>
                <a:cs typeface="Arial" panose="020B0604020202020204" pitchFamily="34" charset="0"/>
              </a:rPr>
              <a:t>ე) ინსტრუქტორთა შემადგენლობის და დამხმარე პერსონალის პროფესიული დონის ამაღლება;</a:t>
            </a:r>
          </a:p>
          <a:p>
            <a:pPr lvl="0" indent="-285750" fontAlgn="ctr">
              <a:lnSpc>
                <a:spcPct val="150000"/>
              </a:lnSpc>
              <a:spcBef>
                <a:spcPts val="1000"/>
              </a:spcBef>
              <a:buFont typeface="Wingdings" panose="05000000000000000000"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ვ) იუნკერთა/მსმენელთა პიროვნული, ზნეობრივი, პროფესიული და ინტელექტუალური დონის ამაღლება;</a:t>
            </a:r>
          </a:p>
          <a:p>
            <a:pPr lvl="0" indent="-285750" fontAlgn="ctr">
              <a:lnSpc>
                <a:spcPct val="150000"/>
              </a:lnSpc>
              <a:spcBef>
                <a:spcPts val="1000"/>
              </a:spcBef>
              <a:buFont typeface="Wingdings" panose="05000000000000000000" pitchFamily="2" charset="2"/>
              <a:buChar char="Ø"/>
            </a:pPr>
            <a:endParaRPr lang="ru-RU" sz="16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81778227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p:nvPr/>
        </p:nvSpPr>
        <p:spPr>
          <a:xfrm>
            <a:off x="127361" y="2275654"/>
            <a:ext cx="8988242" cy="17145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US" sz="1350">
              <a:solidFill>
                <a:prstClr val="white"/>
              </a:solidFill>
            </a:endParaRPr>
          </a:p>
        </p:txBody>
      </p:sp>
      <p:sp>
        <p:nvSpPr>
          <p:cNvPr id="63" name="Rectangle 62"/>
          <p:cNvSpPr/>
          <p:nvPr/>
        </p:nvSpPr>
        <p:spPr>
          <a:xfrm>
            <a:off x="127361" y="4544629"/>
            <a:ext cx="8984432" cy="2313371"/>
          </a:xfrm>
          <a:prstGeom prst="rect">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US" sz="1350">
              <a:solidFill>
                <a:prstClr val="white"/>
              </a:solidFill>
            </a:endParaRPr>
          </a:p>
        </p:txBody>
      </p:sp>
      <p:sp>
        <p:nvSpPr>
          <p:cNvPr id="64" name="Rectangle 63"/>
          <p:cNvSpPr/>
          <p:nvPr/>
        </p:nvSpPr>
        <p:spPr>
          <a:xfrm>
            <a:off x="305395" y="3700625"/>
            <a:ext cx="8840284" cy="1179194"/>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580" tIns="34290" rIns="68580" bIns="34290" numCol="1" spcCol="0" rtlCol="0" fromWordArt="0" anchor="ctr" anchorCtr="0" forceAA="0" compatLnSpc="1">
            <a:prstTxWarp prst="textNoShape">
              <a:avLst/>
            </a:prstTxWarp>
            <a:noAutofit/>
          </a:bodyPr>
          <a:lstStyle/>
          <a:p>
            <a:endParaRPr lang="en-US" sz="1350">
              <a:solidFill>
                <a:prstClr val="white"/>
              </a:solidFill>
            </a:endParaRPr>
          </a:p>
        </p:txBody>
      </p:sp>
      <p:sp>
        <p:nvSpPr>
          <p:cNvPr id="4" name="TextBox 3"/>
          <p:cNvSpPr txBox="1"/>
          <p:nvPr/>
        </p:nvSpPr>
        <p:spPr>
          <a:xfrm>
            <a:off x="990601" y="1178004"/>
            <a:ext cx="2133599" cy="1107996"/>
          </a:xfrm>
          <a:prstGeom prst="rect">
            <a:avLst/>
          </a:prstGeom>
          <a:noFill/>
        </p:spPr>
        <p:txBody>
          <a:bodyPr wrap="square" rtlCol="0">
            <a:spAutoFit/>
          </a:bodyPr>
          <a:lstStyle/>
          <a:p>
            <a:pPr fontAlgn="base">
              <a:lnSpc>
                <a:spcPct val="150000"/>
              </a:lnSpc>
              <a:spcBef>
                <a:spcPct val="0"/>
              </a:spcBef>
              <a:spcAft>
                <a:spcPct val="0"/>
              </a:spcAft>
            </a:pPr>
            <a:r>
              <a:rPr lang="ka-GE" sz="1200" b="1" dirty="0">
                <a:solidFill>
                  <a:prstClr val="black"/>
                </a:solidFill>
                <a:latin typeface="Sylfaen" pitchFamily="18" charset="0"/>
              </a:rPr>
              <a:t>პირადი შემადგენლობა:    50</a:t>
            </a:r>
            <a:endParaRPr lang="en-US" sz="1200" b="1" dirty="0">
              <a:solidFill>
                <a:prstClr val="black"/>
              </a:solidFill>
              <a:latin typeface="Sylfaen" pitchFamily="18" charset="0"/>
            </a:endParaRPr>
          </a:p>
          <a:p>
            <a:pPr fontAlgn="base">
              <a:spcBef>
                <a:spcPct val="0"/>
              </a:spcBef>
              <a:spcAft>
                <a:spcPct val="0"/>
              </a:spcAft>
            </a:pPr>
            <a:r>
              <a:rPr lang="ka-GE" sz="1200" b="1" dirty="0">
                <a:solidFill>
                  <a:prstClr val="black"/>
                </a:solidFill>
                <a:latin typeface="Sylfaen" pitchFamily="18" charset="0"/>
              </a:rPr>
              <a:t>სამხედრო:</a:t>
            </a:r>
            <a:r>
              <a:rPr lang="en-US" sz="1200" b="1" dirty="0">
                <a:solidFill>
                  <a:prstClr val="black"/>
                </a:solidFill>
                <a:latin typeface="Sylfaen" pitchFamily="18" charset="0"/>
              </a:rPr>
              <a:t> 3</a:t>
            </a:r>
            <a:r>
              <a:rPr lang="ka-GE" sz="1200" b="1" dirty="0">
                <a:solidFill>
                  <a:prstClr val="black"/>
                </a:solidFill>
                <a:latin typeface="Sylfaen" pitchFamily="18" charset="0"/>
              </a:rPr>
              <a:t>1</a:t>
            </a:r>
            <a:r>
              <a:rPr lang="en-US" sz="1200" b="1" dirty="0">
                <a:solidFill>
                  <a:prstClr val="black"/>
                </a:solidFill>
                <a:latin typeface="Sylfaen" pitchFamily="18" charset="0"/>
              </a:rPr>
              <a:t>         - </a:t>
            </a:r>
            <a:r>
              <a:rPr lang="ka-GE" sz="1200" b="1" dirty="0">
                <a:solidFill>
                  <a:prstClr val="black"/>
                </a:solidFill>
                <a:latin typeface="Sylfaen" pitchFamily="18" charset="0"/>
              </a:rPr>
              <a:t> სიით 24</a:t>
            </a:r>
            <a:endParaRPr lang="en-US" sz="1200" b="1" dirty="0">
              <a:solidFill>
                <a:prstClr val="black"/>
              </a:solidFill>
              <a:latin typeface="Sylfaen" pitchFamily="18" charset="0"/>
            </a:endParaRPr>
          </a:p>
          <a:p>
            <a:pPr fontAlgn="base">
              <a:spcBef>
                <a:spcPct val="0"/>
              </a:spcBef>
              <a:spcAft>
                <a:spcPct val="0"/>
              </a:spcAft>
            </a:pPr>
            <a:r>
              <a:rPr lang="ka-GE" sz="1200" b="1" dirty="0">
                <a:solidFill>
                  <a:prstClr val="black"/>
                </a:solidFill>
                <a:latin typeface="Sylfaen" pitchFamily="18" charset="0"/>
              </a:rPr>
              <a:t>სამოქალაქო:</a:t>
            </a:r>
            <a:r>
              <a:rPr lang="en-US" sz="1200" b="1" dirty="0">
                <a:solidFill>
                  <a:prstClr val="black"/>
                </a:solidFill>
                <a:latin typeface="Sylfaen" pitchFamily="18" charset="0"/>
              </a:rPr>
              <a:t> 1</a:t>
            </a:r>
            <a:r>
              <a:rPr lang="ka-GE" sz="1200" b="1" dirty="0">
                <a:solidFill>
                  <a:prstClr val="black"/>
                </a:solidFill>
                <a:latin typeface="Sylfaen" pitchFamily="18" charset="0"/>
              </a:rPr>
              <a:t>9      - სიით 16</a:t>
            </a:r>
          </a:p>
          <a:p>
            <a:pPr algn="r" fontAlgn="base">
              <a:spcBef>
                <a:spcPct val="0"/>
              </a:spcBef>
              <a:spcAft>
                <a:spcPct val="0"/>
              </a:spcAft>
            </a:pPr>
            <a:r>
              <a:rPr lang="ka-GE" sz="1200" b="1" dirty="0">
                <a:solidFill>
                  <a:prstClr val="black"/>
                </a:solidFill>
                <a:latin typeface="Sylfaen" pitchFamily="18" charset="0"/>
              </a:rPr>
              <a:t>დაკომპლ. 80%</a:t>
            </a:r>
            <a:endParaRPr lang="en-US" sz="1200" b="1" dirty="0">
              <a:solidFill>
                <a:prstClr val="black"/>
              </a:solidFill>
              <a:latin typeface="Sylfaen" pitchFamily="18" charset="0"/>
            </a:endParaRPr>
          </a:p>
        </p:txBody>
      </p:sp>
      <p:grpSp>
        <p:nvGrpSpPr>
          <p:cNvPr id="6" name="Group 5"/>
          <p:cNvGrpSpPr/>
          <p:nvPr/>
        </p:nvGrpSpPr>
        <p:grpSpPr>
          <a:xfrm>
            <a:off x="3294703" y="1203527"/>
            <a:ext cx="2798915" cy="3916134"/>
            <a:chOff x="-271163" y="-160757"/>
            <a:chExt cx="2798992" cy="5221600"/>
          </a:xfrm>
        </p:grpSpPr>
        <p:sp>
          <p:nvSpPr>
            <p:cNvPr id="58" name="Text Box 2"/>
            <p:cNvSpPr txBox="1">
              <a:spLocks noChangeArrowheads="1"/>
            </p:cNvSpPr>
            <p:nvPr/>
          </p:nvSpPr>
          <p:spPr bwMode="auto">
            <a:xfrm>
              <a:off x="-271163" y="-160757"/>
              <a:ext cx="2798992" cy="804575"/>
            </a:xfrm>
            <a:prstGeom prst="rect">
              <a:avLst/>
            </a:prstGeom>
            <a:solidFill>
              <a:schemeClr val="accent6">
                <a:lumMod val="20000"/>
                <a:lumOff val="80000"/>
              </a:schemeClr>
            </a:solidFill>
            <a:ln w="28575">
              <a:solidFill>
                <a:srgbClr val="000000"/>
              </a:solidFill>
              <a:miter lim="800000"/>
              <a:headEnd/>
              <a:tailEnd/>
            </a:ln>
          </p:spPr>
          <p:txBody>
            <a:bodyPr rot="0" vert="horz" wrap="square" lIns="68580" tIns="34290" rIns="68580" bIns="34290" anchor="ctr" anchorCtr="0">
              <a:noAutofit/>
            </a:bodyPr>
            <a:lstStyle/>
            <a:p>
              <a:pPr algn="ctr">
                <a:lnSpc>
                  <a:spcPct val="115000"/>
                </a:lnSpc>
                <a:spcAft>
                  <a:spcPts val="750"/>
                </a:spcAft>
              </a:pPr>
              <a:r>
                <a:rPr lang="ka-GE" sz="1500" b="1" dirty="0">
                  <a:solidFill>
                    <a:prstClr val="black"/>
                  </a:solidFill>
                  <a:latin typeface="Sylfaen"/>
                  <a:ea typeface="Calibri"/>
                  <a:cs typeface="Times New Roman"/>
                </a:rPr>
                <a:t>სამეთაურო-საშტაბო კოლეჯის სტრუქტურა</a:t>
              </a:r>
              <a:endParaRPr lang="en-US" sz="1200" dirty="0">
                <a:solidFill>
                  <a:prstClr val="black"/>
                </a:solidFill>
                <a:ea typeface="Calibri"/>
                <a:cs typeface="Times New Roman"/>
              </a:endParaRPr>
            </a:p>
          </p:txBody>
        </p:sp>
        <p:cxnSp>
          <p:nvCxnSpPr>
            <p:cNvPr id="59" name="Straight Connector 58"/>
            <p:cNvCxnSpPr/>
            <p:nvPr/>
          </p:nvCxnSpPr>
          <p:spPr>
            <a:xfrm>
              <a:off x="1021278" y="1626920"/>
              <a:ext cx="0" cy="343392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0" name="Group 59"/>
            <p:cNvGrpSpPr/>
            <p:nvPr/>
          </p:nvGrpSpPr>
          <p:grpSpPr>
            <a:xfrm>
              <a:off x="285007" y="965593"/>
              <a:ext cx="1776730" cy="720000"/>
              <a:chOff x="0" y="45859"/>
              <a:chExt cx="1777041" cy="720525"/>
            </a:xfrm>
          </p:grpSpPr>
          <p:sp>
            <p:nvSpPr>
              <p:cNvPr id="61" name="Text Box 2"/>
              <p:cNvSpPr txBox="1">
                <a:spLocks noChangeArrowheads="1"/>
              </p:cNvSpPr>
              <p:nvPr/>
            </p:nvSpPr>
            <p:spPr bwMode="auto">
              <a:xfrm>
                <a:off x="0" y="45859"/>
                <a:ext cx="1449069" cy="720525"/>
              </a:xfrm>
              <a:prstGeom prst="rect">
                <a:avLst/>
              </a:prstGeom>
              <a:solidFill>
                <a:schemeClr val="accent3">
                  <a:lumMod val="20000"/>
                  <a:lumOff val="80000"/>
                </a:schemeClr>
              </a:solidFill>
              <a:ln w="28575">
                <a:solidFill>
                  <a:srgbClr val="000000"/>
                </a:solidFill>
                <a:miter lim="800000"/>
                <a:headEnd/>
                <a:tailEnd/>
              </a:ln>
            </p:spPr>
            <p:txBody>
              <a:bodyPr rot="0" vert="horz" wrap="square" lIns="68580" tIns="34290" rIns="68580" bIns="34290" anchor="ctr" anchorCtr="0">
                <a:noAutofit/>
              </a:bodyPr>
              <a:lstStyle/>
              <a:p>
                <a:pPr algn="ctr">
                  <a:lnSpc>
                    <a:spcPct val="115000"/>
                  </a:lnSpc>
                  <a:spcAft>
                    <a:spcPts val="750"/>
                  </a:spcAft>
                </a:pPr>
                <a:r>
                  <a:rPr lang="ka-GE" sz="1050" b="1" dirty="0">
                    <a:solidFill>
                      <a:prstClr val="black"/>
                    </a:solidFill>
                    <a:latin typeface="Sylfaen"/>
                    <a:ea typeface="Calibri"/>
                    <a:cs typeface="Times New Roman"/>
                  </a:rPr>
                  <a:t>სამეთაურო-საშტაბო  კოლეჯის მეთაური</a:t>
                </a:r>
                <a:endParaRPr lang="en-US" sz="1050" dirty="0">
                  <a:solidFill>
                    <a:prstClr val="black"/>
                  </a:solidFill>
                  <a:ea typeface="Calibri"/>
                  <a:cs typeface="Times New Roman"/>
                </a:endParaRPr>
              </a:p>
            </p:txBody>
          </p:sp>
          <p:pic>
            <p:nvPicPr>
              <p:cNvPr id="62" name="Picture 61" descr="C:\Users\User\Desktop\polkovniki.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8249" y="189781"/>
                <a:ext cx="258792" cy="362309"/>
              </a:xfrm>
              <a:prstGeom prst="rect">
                <a:avLst/>
              </a:prstGeom>
              <a:noFill/>
              <a:ln>
                <a:noFill/>
              </a:ln>
            </p:spPr>
          </p:pic>
        </p:grpSp>
      </p:grpSp>
      <p:grpSp>
        <p:nvGrpSpPr>
          <p:cNvPr id="7" name="Group 6"/>
          <p:cNvGrpSpPr/>
          <p:nvPr/>
        </p:nvGrpSpPr>
        <p:grpSpPr>
          <a:xfrm>
            <a:off x="296128" y="2737966"/>
            <a:ext cx="8090060" cy="780053"/>
            <a:chOff x="130075" y="0"/>
            <a:chExt cx="8090281" cy="1040089"/>
          </a:xfrm>
        </p:grpSpPr>
        <p:cxnSp>
          <p:nvCxnSpPr>
            <p:cNvPr id="38" name="Straight Connector 37"/>
            <p:cNvCxnSpPr/>
            <p:nvPr/>
          </p:nvCxnSpPr>
          <p:spPr>
            <a:xfrm flipH="1">
              <a:off x="711916" y="11875"/>
              <a:ext cx="486931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 Box 9"/>
            <p:cNvSpPr txBox="1">
              <a:spLocks noChangeArrowheads="1"/>
            </p:cNvSpPr>
            <p:nvPr/>
          </p:nvSpPr>
          <p:spPr bwMode="auto">
            <a:xfrm>
              <a:off x="6780811" y="320634"/>
              <a:ext cx="1439545" cy="719455"/>
            </a:xfrm>
            <a:prstGeom prst="rect">
              <a:avLst/>
            </a:prstGeom>
            <a:solidFill>
              <a:schemeClr val="accent5">
                <a:lumMod val="60000"/>
                <a:lumOff val="40000"/>
              </a:schemeClr>
            </a:solidFill>
            <a:ln w="28575">
              <a:solidFill>
                <a:srgbClr val="000000"/>
              </a:solidFill>
              <a:miter lim="800000"/>
              <a:headEnd/>
              <a:tailEnd/>
            </a:ln>
          </p:spPr>
          <p:txBody>
            <a:bodyPr rot="0" vert="horz" wrap="square" lIns="68580" tIns="34290" rIns="68580" bIns="34290" anchor="t" anchorCtr="0">
              <a:noAutofit/>
            </a:bodyPr>
            <a:lstStyle/>
            <a:p>
              <a:pPr algn="ctr">
                <a:lnSpc>
                  <a:spcPct val="115000"/>
                </a:lnSpc>
              </a:pPr>
              <a:r>
                <a:rPr lang="ka-GE" sz="900" b="1">
                  <a:solidFill>
                    <a:prstClr val="black"/>
                  </a:solidFill>
                  <a:latin typeface="Sylfaen"/>
                  <a:ea typeface="Calibri"/>
                  <a:cs typeface="Times New Roman"/>
                </a:rPr>
                <a:t>აშშ სამხედრო მრჩეველთა ჯგუფი</a:t>
              </a:r>
              <a:r>
                <a:rPr lang="en-US" sz="900" b="1">
                  <a:solidFill>
                    <a:prstClr val="black"/>
                  </a:solidFill>
                  <a:latin typeface="Sylfaen"/>
                  <a:ea typeface="Calibri"/>
                  <a:cs typeface="Times New Roman"/>
                </a:rPr>
                <a:t> “Valiant Int. Service”</a:t>
              </a:r>
              <a:r>
                <a:rPr lang="ka-GE" sz="900" b="1">
                  <a:solidFill>
                    <a:prstClr val="black"/>
                  </a:solidFill>
                  <a:latin typeface="Sylfaen"/>
                  <a:ea typeface="Calibri"/>
                  <a:cs typeface="Times New Roman"/>
                </a:rPr>
                <a:t>  </a:t>
              </a:r>
              <a:endParaRPr lang="en-US" sz="900">
                <a:solidFill>
                  <a:prstClr val="black"/>
                </a:solidFill>
                <a:ea typeface="Calibri"/>
                <a:cs typeface="Times New Roman"/>
              </a:endParaRPr>
            </a:p>
          </p:txBody>
        </p:sp>
        <p:cxnSp>
          <p:nvCxnSpPr>
            <p:cNvPr id="40" name="Straight Connector 39"/>
            <p:cNvCxnSpPr/>
            <p:nvPr/>
          </p:nvCxnSpPr>
          <p:spPr>
            <a:xfrm>
              <a:off x="711966" y="23751"/>
              <a:ext cx="0" cy="2863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184607" y="23751"/>
              <a:ext cx="0" cy="2863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502615" y="23751"/>
              <a:ext cx="0" cy="2866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5605154" y="23751"/>
              <a:ext cx="0" cy="2866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7540832" y="0"/>
              <a:ext cx="0" cy="286603"/>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5593278" y="11875"/>
              <a:ext cx="1937972"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a:xfrm>
              <a:off x="130075" y="320634"/>
              <a:ext cx="1310640" cy="719455"/>
              <a:chOff x="130130" y="0"/>
              <a:chExt cx="1311173" cy="719455"/>
            </a:xfrm>
          </p:grpSpPr>
          <p:sp>
            <p:nvSpPr>
              <p:cNvPr id="56" name="Text Box 6"/>
              <p:cNvSpPr txBox="1">
                <a:spLocks noChangeArrowheads="1"/>
              </p:cNvSpPr>
              <p:nvPr/>
            </p:nvSpPr>
            <p:spPr bwMode="auto">
              <a:xfrm>
                <a:off x="130130" y="0"/>
                <a:ext cx="1007745" cy="719455"/>
              </a:xfrm>
              <a:prstGeom prst="rect">
                <a:avLst/>
              </a:prstGeom>
              <a:solidFill>
                <a:schemeClr val="accent3">
                  <a:lumMod val="20000"/>
                  <a:lumOff val="80000"/>
                </a:schemeClr>
              </a:solidFill>
              <a:ln w="28575">
                <a:solidFill>
                  <a:srgbClr val="000000"/>
                </a:solidFill>
                <a:miter lim="800000"/>
                <a:headEnd/>
                <a:tailEnd/>
              </a:ln>
            </p:spPr>
            <p:txBody>
              <a:bodyPr rot="0" vert="horz" wrap="square" lIns="68580" tIns="34290" rIns="68580" bIns="34290" anchor="t" anchorCtr="0">
                <a:noAutofit/>
              </a:bodyPr>
              <a:lstStyle/>
              <a:p>
                <a:pPr algn="ctr">
                  <a:lnSpc>
                    <a:spcPct val="115000"/>
                  </a:lnSpc>
                </a:pPr>
                <a:r>
                  <a:rPr lang="ka-GE" sz="900" b="1">
                    <a:solidFill>
                      <a:prstClr val="black"/>
                    </a:solidFill>
                    <a:latin typeface="Sylfaen"/>
                    <a:ea typeface="Calibri"/>
                    <a:cs typeface="Times New Roman"/>
                  </a:rPr>
                  <a:t>ს.ს.კოლეჯის მეთაურის მოადგილე</a:t>
                </a:r>
                <a:endParaRPr lang="en-US" sz="1200">
                  <a:solidFill>
                    <a:prstClr val="black"/>
                  </a:solidFill>
                  <a:ea typeface="Calibri"/>
                  <a:cs typeface="Times New Roman"/>
                </a:endParaRPr>
              </a:p>
            </p:txBody>
          </p:sp>
          <p:pic>
            <p:nvPicPr>
              <p:cNvPr id="57" name="Picture 56" descr="C:\Users\User\Desktop\polkovniki.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85600" y="82885"/>
                <a:ext cx="255703" cy="360000"/>
              </a:xfrm>
              <a:prstGeom prst="rect">
                <a:avLst/>
              </a:prstGeom>
              <a:noFill/>
              <a:ln>
                <a:noFill/>
              </a:ln>
            </p:spPr>
          </p:pic>
        </p:grpSp>
        <p:grpSp>
          <p:nvGrpSpPr>
            <p:cNvPr id="47" name="Group 46"/>
            <p:cNvGrpSpPr/>
            <p:nvPr/>
          </p:nvGrpSpPr>
          <p:grpSpPr>
            <a:xfrm>
              <a:off x="1555215" y="320634"/>
              <a:ext cx="1310640" cy="503555"/>
              <a:chOff x="106470" y="0"/>
              <a:chExt cx="1311215" cy="504000"/>
            </a:xfrm>
          </p:grpSpPr>
          <p:sp>
            <p:nvSpPr>
              <p:cNvPr id="54" name="Text Box 8"/>
              <p:cNvSpPr txBox="1">
                <a:spLocks noChangeArrowheads="1"/>
              </p:cNvSpPr>
              <p:nvPr/>
            </p:nvSpPr>
            <p:spPr bwMode="auto">
              <a:xfrm>
                <a:off x="106470" y="0"/>
                <a:ext cx="1008000" cy="504000"/>
              </a:xfrm>
              <a:prstGeom prst="rect">
                <a:avLst/>
              </a:prstGeom>
              <a:solidFill>
                <a:schemeClr val="accent3">
                  <a:lumMod val="20000"/>
                  <a:lumOff val="80000"/>
                </a:schemeClr>
              </a:solidFill>
              <a:ln w="28575">
                <a:solidFill>
                  <a:srgbClr val="000000"/>
                </a:solidFill>
                <a:miter lim="800000"/>
                <a:headEnd/>
                <a:tailEnd/>
              </a:ln>
            </p:spPr>
            <p:txBody>
              <a:bodyPr rot="0" vert="horz" wrap="square" lIns="68580" tIns="34290" rIns="68580" bIns="34290" anchor="t" anchorCtr="0">
                <a:noAutofit/>
              </a:bodyPr>
              <a:lstStyle/>
              <a:p>
                <a:pPr algn="ctr">
                  <a:lnSpc>
                    <a:spcPct val="115000"/>
                  </a:lnSpc>
                </a:pPr>
                <a:r>
                  <a:rPr lang="ka-GE" sz="900" b="1" dirty="0">
                    <a:solidFill>
                      <a:prstClr val="black"/>
                    </a:solidFill>
                    <a:latin typeface="Sylfaen"/>
                    <a:ea typeface="Calibri"/>
                    <a:cs typeface="Times New Roman"/>
                  </a:rPr>
                  <a:t>ს.ს.კოლეჯის სერჟანტი</a:t>
                </a:r>
                <a:endParaRPr lang="en-US" sz="1200" dirty="0">
                  <a:solidFill>
                    <a:prstClr val="black"/>
                  </a:solidFill>
                  <a:ea typeface="Calibri"/>
                  <a:cs typeface="Times New Roman"/>
                </a:endParaRPr>
              </a:p>
            </p:txBody>
          </p:sp>
          <p:pic>
            <p:nvPicPr>
              <p:cNvPr id="55" name="Picture 54" descr="C:\Users\User\Desktop\მთ. სერჟანტი.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58892" y="86264"/>
                <a:ext cx="258793" cy="362309"/>
              </a:xfrm>
              <a:prstGeom prst="rect">
                <a:avLst/>
              </a:prstGeom>
              <a:noFill/>
              <a:ln>
                <a:noFill/>
              </a:ln>
            </p:spPr>
          </p:pic>
        </p:grpSp>
        <p:sp>
          <p:nvSpPr>
            <p:cNvPr id="52" name="Text Box 10"/>
            <p:cNvSpPr txBox="1">
              <a:spLocks noChangeArrowheads="1"/>
            </p:cNvSpPr>
            <p:nvPr/>
          </p:nvSpPr>
          <p:spPr bwMode="auto">
            <a:xfrm>
              <a:off x="3015528" y="320634"/>
              <a:ext cx="1007709" cy="719455"/>
            </a:xfrm>
            <a:prstGeom prst="rect">
              <a:avLst/>
            </a:prstGeom>
            <a:solidFill>
              <a:schemeClr val="accent3">
                <a:lumMod val="20000"/>
                <a:lumOff val="80000"/>
              </a:schemeClr>
            </a:solidFill>
            <a:ln w="28575">
              <a:solidFill>
                <a:srgbClr val="000000"/>
              </a:solidFill>
              <a:miter lim="800000"/>
              <a:headEnd/>
              <a:tailEnd/>
            </a:ln>
          </p:spPr>
          <p:txBody>
            <a:bodyPr rot="0" vert="horz" wrap="square" lIns="68580" tIns="34290" rIns="68580" bIns="34290" anchor="t" anchorCtr="0">
              <a:noAutofit/>
            </a:bodyPr>
            <a:lstStyle/>
            <a:p>
              <a:pPr algn="ctr">
                <a:lnSpc>
                  <a:spcPct val="115000"/>
                </a:lnSpc>
              </a:pPr>
              <a:r>
                <a:rPr lang="ka-GE" sz="900" b="1" dirty="0">
                  <a:solidFill>
                    <a:prstClr val="black"/>
                  </a:solidFill>
                  <a:latin typeface="Sylfaen"/>
                  <a:ea typeface="Calibri"/>
                  <a:cs typeface="Times New Roman"/>
                </a:rPr>
                <a:t>ს.ს.კოლეჯის საქმისწ.არ სპეციალისტი</a:t>
              </a:r>
              <a:endParaRPr lang="en-US" sz="1200" dirty="0">
                <a:solidFill>
                  <a:prstClr val="black"/>
                </a:solidFill>
                <a:ea typeface="Calibri"/>
                <a:cs typeface="Times New Roman"/>
              </a:endParaRPr>
            </a:p>
          </p:txBody>
        </p:sp>
        <p:grpSp>
          <p:nvGrpSpPr>
            <p:cNvPr id="49" name="Group 48"/>
            <p:cNvGrpSpPr/>
            <p:nvPr/>
          </p:nvGrpSpPr>
          <p:grpSpPr>
            <a:xfrm>
              <a:off x="4726380" y="320634"/>
              <a:ext cx="1759585" cy="719455"/>
              <a:chOff x="0" y="0"/>
              <a:chExt cx="1759788" cy="720000"/>
            </a:xfrm>
          </p:grpSpPr>
          <p:sp>
            <p:nvSpPr>
              <p:cNvPr id="50" name="Text Box 7"/>
              <p:cNvSpPr txBox="1">
                <a:spLocks noChangeArrowheads="1"/>
              </p:cNvSpPr>
              <p:nvPr/>
            </p:nvSpPr>
            <p:spPr bwMode="auto">
              <a:xfrm>
                <a:off x="0" y="0"/>
                <a:ext cx="1440000" cy="720000"/>
              </a:xfrm>
              <a:prstGeom prst="rect">
                <a:avLst/>
              </a:prstGeom>
              <a:solidFill>
                <a:schemeClr val="accent2">
                  <a:lumMod val="40000"/>
                  <a:lumOff val="60000"/>
                </a:schemeClr>
              </a:solidFill>
              <a:ln w="28575">
                <a:solidFill>
                  <a:srgbClr val="000000"/>
                </a:solidFill>
                <a:miter lim="800000"/>
                <a:headEnd/>
                <a:tailEnd/>
              </a:ln>
            </p:spPr>
            <p:txBody>
              <a:bodyPr rot="0" vert="horz" wrap="square" lIns="68580" tIns="34290" rIns="68580" bIns="34290" anchor="t" anchorCtr="0">
                <a:noAutofit/>
              </a:bodyPr>
              <a:lstStyle/>
              <a:p>
                <a:pPr algn="ctr">
                  <a:lnSpc>
                    <a:spcPct val="115000"/>
                  </a:lnSpc>
                </a:pPr>
                <a:r>
                  <a:rPr lang="ka-GE" sz="900" b="1" dirty="0">
                    <a:solidFill>
                      <a:prstClr val="black"/>
                    </a:solidFill>
                    <a:latin typeface="Sylfaen"/>
                    <a:ea typeface="Calibri"/>
                    <a:cs typeface="Times New Roman"/>
                  </a:rPr>
                  <a:t>სასწავლო  პროცესის უზრუნველყოფის სამმართველო </a:t>
                </a:r>
                <a:endParaRPr lang="en-US" sz="1200" dirty="0">
                  <a:solidFill>
                    <a:prstClr val="black"/>
                  </a:solidFill>
                  <a:ea typeface="Calibri"/>
                  <a:cs typeface="Times New Roman"/>
                </a:endParaRPr>
              </a:p>
            </p:txBody>
          </p:sp>
          <p:pic>
            <p:nvPicPr>
              <p:cNvPr id="51" name="Picture 50" descr="C:\Users\User\Desktop\polkovniki.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00996" y="68958"/>
                <a:ext cx="258792" cy="362310"/>
              </a:xfrm>
              <a:prstGeom prst="rect">
                <a:avLst/>
              </a:prstGeom>
              <a:noFill/>
              <a:ln>
                <a:noFill/>
              </a:ln>
            </p:spPr>
          </p:pic>
        </p:grpSp>
      </p:grpSp>
      <p:grpSp>
        <p:nvGrpSpPr>
          <p:cNvPr id="8" name="Group 7"/>
          <p:cNvGrpSpPr/>
          <p:nvPr/>
        </p:nvGrpSpPr>
        <p:grpSpPr>
          <a:xfrm>
            <a:off x="425572" y="3859517"/>
            <a:ext cx="8745407" cy="825439"/>
            <a:chOff x="0" y="0"/>
            <a:chExt cx="8745649" cy="1100604"/>
          </a:xfrm>
        </p:grpSpPr>
        <p:cxnSp>
          <p:nvCxnSpPr>
            <p:cNvPr id="17" name="Straight Connector 16"/>
            <p:cNvCxnSpPr/>
            <p:nvPr/>
          </p:nvCxnSpPr>
          <p:spPr>
            <a:xfrm flipH="1">
              <a:off x="546265" y="0"/>
              <a:ext cx="722893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0" y="308759"/>
              <a:ext cx="1656271" cy="791845"/>
              <a:chOff x="0" y="0"/>
              <a:chExt cx="1656271" cy="791845"/>
            </a:xfrm>
          </p:grpSpPr>
          <p:sp>
            <p:nvSpPr>
              <p:cNvPr id="36" name="Text Box 19"/>
              <p:cNvSpPr txBox="1">
                <a:spLocks noChangeArrowheads="1"/>
              </p:cNvSpPr>
              <p:nvPr/>
            </p:nvSpPr>
            <p:spPr bwMode="auto">
              <a:xfrm>
                <a:off x="0" y="0"/>
                <a:ext cx="1331595" cy="791845"/>
              </a:xfrm>
              <a:prstGeom prst="rect">
                <a:avLst/>
              </a:prstGeom>
              <a:solidFill>
                <a:schemeClr val="bg2">
                  <a:lumMod val="75000"/>
                </a:schemeClr>
              </a:solidFill>
              <a:ln w="28575">
                <a:solidFill>
                  <a:srgbClr val="000000"/>
                </a:solidFill>
                <a:miter lim="800000"/>
                <a:headEnd/>
                <a:tailEnd/>
              </a:ln>
            </p:spPr>
            <p:txBody>
              <a:bodyPr rot="0" vert="horz" wrap="square" lIns="68580" tIns="34290" rIns="68580" bIns="34290" anchor="t" anchorCtr="0">
                <a:noAutofit/>
              </a:bodyPr>
              <a:lstStyle/>
              <a:p>
                <a:pPr algn="ctr">
                  <a:lnSpc>
                    <a:spcPct val="115000"/>
                  </a:lnSpc>
                </a:pPr>
                <a:r>
                  <a:rPr lang="ka-GE" sz="900" b="1" dirty="0">
                    <a:solidFill>
                      <a:prstClr val="black"/>
                    </a:solidFill>
                    <a:latin typeface="Sylfaen"/>
                    <a:ea typeface="Calibri"/>
                    <a:cs typeface="Times New Roman"/>
                  </a:rPr>
                  <a:t>სამხედრო ოპერაციების პრინციპების კურსი</a:t>
                </a:r>
                <a:endParaRPr lang="en-US" sz="900" dirty="0">
                  <a:solidFill>
                    <a:prstClr val="black"/>
                  </a:solidFill>
                  <a:ea typeface="Calibri"/>
                  <a:cs typeface="Times New Roman"/>
                </a:endParaRPr>
              </a:p>
            </p:txBody>
          </p:sp>
          <p:pic>
            <p:nvPicPr>
              <p:cNvPr id="37" name="Picture 36" descr="C:\Users\User\Desktop\ვიცე-პოლკოვნიკი.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97479" y="120770"/>
                <a:ext cx="258792" cy="362310"/>
              </a:xfrm>
              <a:prstGeom prst="rect">
                <a:avLst/>
              </a:prstGeom>
              <a:noFill/>
              <a:ln>
                <a:noFill/>
              </a:ln>
            </p:spPr>
          </p:pic>
        </p:grpSp>
        <p:grpSp>
          <p:nvGrpSpPr>
            <p:cNvPr id="19" name="Group 18"/>
            <p:cNvGrpSpPr/>
            <p:nvPr/>
          </p:nvGrpSpPr>
          <p:grpSpPr>
            <a:xfrm>
              <a:off x="1757548" y="308759"/>
              <a:ext cx="1656272" cy="791845"/>
              <a:chOff x="0" y="0"/>
              <a:chExt cx="1656272" cy="791845"/>
            </a:xfrm>
          </p:grpSpPr>
          <p:sp>
            <p:nvSpPr>
              <p:cNvPr id="34" name="Text Box 20"/>
              <p:cNvSpPr txBox="1">
                <a:spLocks noChangeArrowheads="1"/>
              </p:cNvSpPr>
              <p:nvPr/>
            </p:nvSpPr>
            <p:spPr bwMode="auto">
              <a:xfrm>
                <a:off x="0" y="0"/>
                <a:ext cx="1332000" cy="791845"/>
              </a:xfrm>
              <a:prstGeom prst="rect">
                <a:avLst/>
              </a:prstGeom>
              <a:solidFill>
                <a:schemeClr val="tx2">
                  <a:lumMod val="40000"/>
                  <a:lumOff val="60000"/>
                </a:schemeClr>
              </a:solidFill>
              <a:ln w="28575">
                <a:solidFill>
                  <a:srgbClr val="000000"/>
                </a:solidFill>
                <a:miter lim="800000"/>
                <a:headEnd/>
                <a:tailEnd/>
              </a:ln>
            </p:spPr>
            <p:txBody>
              <a:bodyPr rot="0" vert="horz" wrap="square" lIns="68580" tIns="34290" rIns="68580" bIns="34290" anchor="ctr" anchorCtr="0">
                <a:noAutofit/>
              </a:bodyPr>
              <a:lstStyle/>
              <a:p>
                <a:pPr algn="ctr">
                  <a:lnSpc>
                    <a:spcPct val="115000"/>
                  </a:lnSpc>
                </a:pPr>
                <a:r>
                  <a:rPr lang="ka-GE" sz="900" b="1" dirty="0">
                    <a:solidFill>
                      <a:prstClr val="black"/>
                    </a:solidFill>
                    <a:latin typeface="Sylfaen"/>
                    <a:ea typeface="Calibri"/>
                    <a:cs typeface="Times New Roman"/>
                  </a:rPr>
                  <a:t>გაერთიანებული და ერთობლივი ოპერაციების კურსი</a:t>
                </a:r>
                <a:r>
                  <a:rPr lang="en-US" sz="900" b="1" dirty="0">
                    <a:solidFill>
                      <a:prstClr val="black"/>
                    </a:solidFill>
                    <a:ea typeface="Calibri"/>
                    <a:cs typeface="Times New Roman"/>
                  </a:rPr>
                  <a:t> </a:t>
                </a:r>
                <a:endParaRPr lang="en-US" sz="900" dirty="0">
                  <a:solidFill>
                    <a:prstClr val="black"/>
                  </a:solidFill>
                  <a:ea typeface="Calibri"/>
                  <a:cs typeface="Times New Roman"/>
                </a:endParaRPr>
              </a:p>
            </p:txBody>
          </p:sp>
          <p:pic>
            <p:nvPicPr>
              <p:cNvPr id="35" name="Picture 34" descr="C:\Users\User\Desktop\ვიცე-პოლკოვნიკი.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97479" y="120770"/>
                <a:ext cx="258793" cy="362310"/>
              </a:xfrm>
              <a:prstGeom prst="rect">
                <a:avLst/>
              </a:prstGeom>
              <a:noFill/>
              <a:ln>
                <a:noFill/>
              </a:ln>
            </p:spPr>
          </p:pic>
        </p:grpSp>
        <p:grpSp>
          <p:nvGrpSpPr>
            <p:cNvPr id="20" name="Group 19"/>
            <p:cNvGrpSpPr/>
            <p:nvPr/>
          </p:nvGrpSpPr>
          <p:grpSpPr>
            <a:xfrm>
              <a:off x="3526971" y="308759"/>
              <a:ext cx="1673225" cy="791845"/>
              <a:chOff x="0" y="0"/>
              <a:chExt cx="1673525" cy="791845"/>
            </a:xfrm>
          </p:grpSpPr>
          <p:sp>
            <p:nvSpPr>
              <p:cNvPr id="32" name="Text Box 21"/>
              <p:cNvSpPr txBox="1">
                <a:spLocks noChangeArrowheads="1"/>
              </p:cNvSpPr>
              <p:nvPr/>
            </p:nvSpPr>
            <p:spPr bwMode="auto">
              <a:xfrm>
                <a:off x="0" y="0"/>
                <a:ext cx="1332000" cy="791845"/>
              </a:xfrm>
              <a:prstGeom prst="rect">
                <a:avLst/>
              </a:prstGeom>
              <a:solidFill>
                <a:schemeClr val="accent3">
                  <a:lumMod val="60000"/>
                  <a:lumOff val="40000"/>
                </a:schemeClr>
              </a:solidFill>
              <a:ln w="28575">
                <a:solidFill>
                  <a:srgbClr val="000000"/>
                </a:solidFill>
                <a:miter lim="800000"/>
                <a:headEnd/>
                <a:tailEnd/>
              </a:ln>
            </p:spPr>
            <p:txBody>
              <a:bodyPr rot="0" vert="horz" wrap="square" lIns="68580" tIns="34290" rIns="68580" bIns="34290" anchor="ctr" anchorCtr="0">
                <a:noAutofit/>
              </a:bodyPr>
              <a:lstStyle/>
              <a:p>
                <a:pPr algn="ctr">
                  <a:lnSpc>
                    <a:spcPct val="115000"/>
                  </a:lnSpc>
                </a:pPr>
                <a:r>
                  <a:rPr lang="ka-GE" sz="900" b="1" dirty="0">
                    <a:solidFill>
                      <a:prstClr val="black"/>
                    </a:solidFill>
                    <a:latin typeface="Sylfaen"/>
                    <a:ea typeface="Calibri"/>
                    <a:cs typeface="Times New Roman"/>
                  </a:rPr>
                  <a:t>ლიდერობისა და მენეჯმენტის კურსი</a:t>
                </a:r>
                <a:endParaRPr lang="en-US" sz="900" dirty="0">
                  <a:solidFill>
                    <a:prstClr val="black"/>
                  </a:solidFill>
                  <a:ea typeface="Calibri"/>
                  <a:cs typeface="Times New Roman"/>
                </a:endParaRPr>
              </a:p>
            </p:txBody>
          </p:sp>
          <p:pic>
            <p:nvPicPr>
              <p:cNvPr id="33" name="Picture 32" descr="C:\Users\User\Desktop\ვიცე-პოლკოვნიკი.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14732" y="103517"/>
                <a:ext cx="258793" cy="362310"/>
              </a:xfrm>
              <a:prstGeom prst="rect">
                <a:avLst/>
              </a:prstGeom>
              <a:noFill/>
              <a:ln>
                <a:noFill/>
              </a:ln>
            </p:spPr>
          </p:pic>
        </p:grpSp>
        <p:grpSp>
          <p:nvGrpSpPr>
            <p:cNvPr id="21" name="Group 20"/>
            <p:cNvGrpSpPr/>
            <p:nvPr/>
          </p:nvGrpSpPr>
          <p:grpSpPr>
            <a:xfrm>
              <a:off x="5320145" y="308759"/>
              <a:ext cx="1656081" cy="791845"/>
              <a:chOff x="0" y="0"/>
              <a:chExt cx="1656272" cy="791845"/>
            </a:xfrm>
          </p:grpSpPr>
          <p:sp>
            <p:nvSpPr>
              <p:cNvPr id="30" name="Text Box 23"/>
              <p:cNvSpPr txBox="1">
                <a:spLocks noChangeArrowheads="1"/>
              </p:cNvSpPr>
              <p:nvPr/>
            </p:nvSpPr>
            <p:spPr bwMode="auto">
              <a:xfrm>
                <a:off x="0" y="0"/>
                <a:ext cx="1332000" cy="791845"/>
              </a:xfrm>
              <a:prstGeom prst="rect">
                <a:avLst/>
              </a:prstGeom>
              <a:solidFill>
                <a:schemeClr val="accent5">
                  <a:lumMod val="40000"/>
                  <a:lumOff val="60000"/>
                </a:schemeClr>
              </a:solidFill>
              <a:ln w="28575">
                <a:solidFill>
                  <a:srgbClr val="000000"/>
                </a:solidFill>
                <a:miter lim="800000"/>
                <a:headEnd/>
                <a:tailEnd/>
              </a:ln>
            </p:spPr>
            <p:txBody>
              <a:bodyPr rot="0" vert="horz" wrap="square" lIns="68580" tIns="34290" rIns="68580" bIns="34290" anchor="ctr" anchorCtr="0">
                <a:noAutofit/>
              </a:bodyPr>
              <a:lstStyle/>
              <a:p>
                <a:pPr algn="ctr">
                  <a:lnSpc>
                    <a:spcPct val="115000"/>
                  </a:lnSpc>
                </a:pPr>
                <a:r>
                  <a:rPr lang="ka-GE" sz="900" b="1" dirty="0">
                    <a:solidFill>
                      <a:prstClr val="black"/>
                    </a:solidFill>
                    <a:latin typeface="Sylfaen"/>
                    <a:ea typeface="Calibri"/>
                    <a:cs typeface="Times New Roman"/>
                  </a:rPr>
                  <a:t>თავდაც./ ეროვნული უსაფრთხოების კურსი</a:t>
                </a:r>
                <a:r>
                  <a:rPr lang="en-US" sz="900" b="1" dirty="0">
                    <a:solidFill>
                      <a:prstClr val="black"/>
                    </a:solidFill>
                    <a:ea typeface="Calibri"/>
                    <a:cs typeface="Times New Roman"/>
                  </a:rPr>
                  <a:t> </a:t>
                </a:r>
                <a:endParaRPr lang="en-US" sz="900" dirty="0">
                  <a:solidFill>
                    <a:prstClr val="black"/>
                  </a:solidFill>
                  <a:ea typeface="Calibri"/>
                  <a:cs typeface="Times New Roman"/>
                </a:endParaRPr>
              </a:p>
            </p:txBody>
          </p:sp>
          <p:pic>
            <p:nvPicPr>
              <p:cNvPr id="31" name="Picture 30" descr="C:\Users\User\Desktop\ვიცე-პოლკოვნიკი.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97479" y="103517"/>
                <a:ext cx="258793" cy="362310"/>
              </a:xfrm>
              <a:prstGeom prst="rect">
                <a:avLst/>
              </a:prstGeom>
              <a:noFill/>
              <a:ln>
                <a:noFill/>
              </a:ln>
            </p:spPr>
          </p:pic>
        </p:grpSp>
        <p:grpSp>
          <p:nvGrpSpPr>
            <p:cNvPr id="22" name="Group 21"/>
            <p:cNvGrpSpPr/>
            <p:nvPr/>
          </p:nvGrpSpPr>
          <p:grpSpPr>
            <a:xfrm>
              <a:off x="7089569" y="308759"/>
              <a:ext cx="1656080" cy="791845"/>
              <a:chOff x="0" y="0"/>
              <a:chExt cx="1656271" cy="791845"/>
            </a:xfrm>
          </p:grpSpPr>
          <p:sp>
            <p:nvSpPr>
              <p:cNvPr id="28" name="Text Box 22"/>
              <p:cNvSpPr txBox="1">
                <a:spLocks noChangeArrowheads="1"/>
              </p:cNvSpPr>
              <p:nvPr/>
            </p:nvSpPr>
            <p:spPr bwMode="auto">
              <a:xfrm>
                <a:off x="0" y="0"/>
                <a:ext cx="1332000" cy="791845"/>
              </a:xfrm>
              <a:prstGeom prst="rect">
                <a:avLst/>
              </a:prstGeom>
              <a:solidFill>
                <a:schemeClr val="accent4">
                  <a:lumMod val="60000"/>
                  <a:lumOff val="40000"/>
                </a:schemeClr>
              </a:solidFill>
              <a:ln w="28575">
                <a:solidFill>
                  <a:srgbClr val="000000"/>
                </a:solidFill>
                <a:miter lim="800000"/>
                <a:headEnd/>
                <a:tailEnd/>
              </a:ln>
            </p:spPr>
            <p:txBody>
              <a:bodyPr rot="0" vert="horz" wrap="square" lIns="68580" tIns="34290" rIns="68580" bIns="34290" anchor="t" anchorCtr="0">
                <a:noAutofit/>
              </a:bodyPr>
              <a:lstStyle/>
              <a:p>
                <a:pPr algn="ctr">
                  <a:lnSpc>
                    <a:spcPct val="115000"/>
                  </a:lnSpc>
                </a:pPr>
                <a:r>
                  <a:rPr lang="ka-GE" sz="900" b="1" dirty="0">
                    <a:solidFill>
                      <a:prstClr val="black"/>
                    </a:solidFill>
                    <a:latin typeface="Sylfaen"/>
                    <a:ea typeface="Calibri"/>
                    <a:cs typeface="Times New Roman"/>
                  </a:rPr>
                  <a:t>ომის თეორიისა და სამხედრო ხელოვნების კურსი</a:t>
                </a:r>
                <a:r>
                  <a:rPr lang="en-US" sz="900" b="1" dirty="0">
                    <a:solidFill>
                      <a:prstClr val="black"/>
                    </a:solidFill>
                    <a:ea typeface="Calibri"/>
                    <a:cs typeface="Times New Roman"/>
                  </a:rPr>
                  <a:t> </a:t>
                </a:r>
                <a:endParaRPr lang="en-US" sz="900" dirty="0">
                  <a:solidFill>
                    <a:prstClr val="black"/>
                  </a:solidFill>
                  <a:ea typeface="Calibri"/>
                  <a:cs typeface="Times New Roman"/>
                </a:endParaRPr>
              </a:p>
            </p:txBody>
          </p:sp>
          <p:pic>
            <p:nvPicPr>
              <p:cNvPr id="29" name="Picture 28" descr="C:\Users\User\Desktop\ვიცე-პოლკოვნიკი.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97479" y="120770"/>
                <a:ext cx="258792" cy="362309"/>
              </a:xfrm>
              <a:prstGeom prst="rect">
                <a:avLst/>
              </a:prstGeom>
              <a:noFill/>
              <a:ln>
                <a:noFill/>
              </a:ln>
            </p:spPr>
          </p:pic>
        </p:grpSp>
        <p:cxnSp>
          <p:nvCxnSpPr>
            <p:cNvPr id="23" name="Straight Connector 22"/>
            <p:cNvCxnSpPr/>
            <p:nvPr/>
          </p:nvCxnSpPr>
          <p:spPr>
            <a:xfrm>
              <a:off x="558140" y="11875"/>
              <a:ext cx="0" cy="2863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446317" y="11875"/>
              <a:ext cx="0" cy="2863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168239" y="11875"/>
              <a:ext cx="0" cy="2866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973288" y="11875"/>
              <a:ext cx="0" cy="2863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7766462" y="11875"/>
              <a:ext cx="0" cy="2866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oup 8"/>
          <p:cNvGrpSpPr/>
          <p:nvPr/>
        </p:nvGrpSpPr>
        <p:grpSpPr>
          <a:xfrm>
            <a:off x="1236832" y="4908348"/>
            <a:ext cx="6762950" cy="645083"/>
            <a:chOff x="0" y="0"/>
            <a:chExt cx="6763137" cy="860125"/>
          </a:xfrm>
        </p:grpSpPr>
        <p:sp>
          <p:nvSpPr>
            <p:cNvPr id="10" name="Text Box 24"/>
            <p:cNvSpPr txBox="1">
              <a:spLocks noChangeArrowheads="1"/>
            </p:cNvSpPr>
            <p:nvPr/>
          </p:nvSpPr>
          <p:spPr bwMode="auto">
            <a:xfrm>
              <a:off x="2481943" y="285008"/>
              <a:ext cx="1727835" cy="498915"/>
            </a:xfrm>
            <a:prstGeom prst="rect">
              <a:avLst/>
            </a:prstGeom>
            <a:solidFill>
              <a:srgbClr val="FFC000"/>
            </a:solidFill>
            <a:ln w="28575">
              <a:solidFill>
                <a:srgbClr val="000000"/>
              </a:solidFill>
              <a:prstDash val="dash"/>
              <a:miter lim="800000"/>
              <a:headEnd/>
              <a:tailEnd/>
            </a:ln>
          </p:spPr>
          <p:txBody>
            <a:bodyPr rot="0" vert="horz" wrap="square" lIns="68580" tIns="34290" rIns="68580" bIns="34290" anchor="t" anchorCtr="0">
              <a:noAutofit/>
            </a:bodyPr>
            <a:lstStyle/>
            <a:p>
              <a:pPr algn="ctr">
                <a:lnSpc>
                  <a:spcPct val="115000"/>
                </a:lnSpc>
              </a:pPr>
              <a:r>
                <a:rPr lang="ka-GE" sz="900" b="1" dirty="0">
                  <a:solidFill>
                    <a:prstClr val="black"/>
                  </a:solidFill>
                  <a:latin typeface="Sylfaen"/>
                  <a:ea typeface="Calibri"/>
                  <a:cs typeface="Times New Roman"/>
                </a:rPr>
                <a:t>უსაფრთხოების კვლევების სამაგისტრო მიმართულება</a:t>
              </a:r>
              <a:endParaRPr lang="en-US" sz="900" dirty="0">
                <a:solidFill>
                  <a:prstClr val="black"/>
                </a:solidFill>
                <a:ea typeface="Calibri"/>
                <a:cs typeface="Times New Roman"/>
              </a:endParaRPr>
            </a:p>
            <a:p>
              <a:pPr algn="ctr">
                <a:lnSpc>
                  <a:spcPct val="115000"/>
                </a:lnSpc>
              </a:pPr>
              <a:r>
                <a:rPr lang="en-US" sz="900" b="1" dirty="0">
                  <a:solidFill>
                    <a:prstClr val="black"/>
                  </a:solidFill>
                  <a:ea typeface="Calibri"/>
                  <a:cs typeface="Times New Roman"/>
                </a:rPr>
                <a:t> </a:t>
              </a:r>
              <a:endParaRPr lang="en-US" sz="900" dirty="0">
                <a:solidFill>
                  <a:prstClr val="black"/>
                </a:solidFill>
                <a:ea typeface="Calibri"/>
                <a:cs typeface="Times New Roman"/>
              </a:endParaRPr>
            </a:p>
          </p:txBody>
        </p:sp>
        <p:sp>
          <p:nvSpPr>
            <p:cNvPr id="11" name="Text Box 25"/>
            <p:cNvSpPr txBox="1">
              <a:spLocks noChangeArrowheads="1"/>
            </p:cNvSpPr>
            <p:nvPr/>
          </p:nvSpPr>
          <p:spPr bwMode="auto">
            <a:xfrm>
              <a:off x="0" y="296883"/>
              <a:ext cx="1727835" cy="487040"/>
            </a:xfrm>
            <a:prstGeom prst="rect">
              <a:avLst/>
            </a:prstGeom>
            <a:solidFill>
              <a:schemeClr val="accent6">
                <a:lumMod val="60000"/>
                <a:lumOff val="40000"/>
              </a:schemeClr>
            </a:solidFill>
            <a:ln w="28575">
              <a:solidFill>
                <a:srgbClr val="000000"/>
              </a:solidFill>
              <a:miter lim="800000"/>
              <a:headEnd/>
              <a:tailEnd/>
            </a:ln>
          </p:spPr>
          <p:txBody>
            <a:bodyPr rot="0" vert="horz" wrap="square" lIns="68580" tIns="34290" rIns="68580" bIns="34290" anchor="t" anchorCtr="0">
              <a:noAutofit/>
            </a:bodyPr>
            <a:lstStyle/>
            <a:p>
              <a:pPr algn="ctr">
                <a:lnSpc>
                  <a:spcPct val="115000"/>
                </a:lnSpc>
              </a:pPr>
              <a:r>
                <a:rPr lang="ka-GE" sz="900" b="1" dirty="0">
                  <a:solidFill>
                    <a:prstClr val="black"/>
                  </a:solidFill>
                  <a:latin typeface="Sylfaen"/>
                  <a:ea typeface="Calibri"/>
                  <a:cs typeface="Times New Roman"/>
                </a:rPr>
                <a:t>თავდაცვის ანალიზის სამაგისტრო მიმართულება</a:t>
              </a:r>
              <a:endParaRPr lang="en-US" sz="1200" dirty="0">
                <a:solidFill>
                  <a:prstClr val="black"/>
                </a:solidFill>
                <a:ea typeface="Calibri"/>
                <a:cs typeface="Times New Roman"/>
              </a:endParaRPr>
            </a:p>
          </p:txBody>
        </p:sp>
        <p:sp>
          <p:nvSpPr>
            <p:cNvPr id="12" name="Text Box 26"/>
            <p:cNvSpPr txBox="1">
              <a:spLocks noChangeArrowheads="1"/>
            </p:cNvSpPr>
            <p:nvPr/>
          </p:nvSpPr>
          <p:spPr bwMode="auto">
            <a:xfrm>
              <a:off x="4902894" y="285008"/>
              <a:ext cx="1860243" cy="575117"/>
            </a:xfrm>
            <a:prstGeom prst="rect">
              <a:avLst/>
            </a:prstGeom>
            <a:solidFill>
              <a:schemeClr val="accent2"/>
            </a:solidFill>
            <a:ln w="28575">
              <a:solidFill>
                <a:srgbClr val="000000"/>
              </a:solidFill>
              <a:prstDash val="dash"/>
              <a:miter lim="800000"/>
              <a:headEnd/>
              <a:tailEnd/>
            </a:ln>
          </p:spPr>
          <p:txBody>
            <a:bodyPr rot="0" vert="horz" wrap="square" lIns="68580" tIns="34290" rIns="68580" bIns="34290" anchor="t" anchorCtr="0">
              <a:noAutofit/>
            </a:bodyPr>
            <a:lstStyle/>
            <a:p>
              <a:pPr algn="ctr">
                <a:lnSpc>
                  <a:spcPct val="115000"/>
                </a:lnSpc>
              </a:pPr>
              <a:r>
                <a:rPr lang="ka-GE" sz="900" b="1" dirty="0">
                  <a:solidFill>
                    <a:prstClr val="black"/>
                  </a:solidFill>
                  <a:latin typeface="Sylfaen"/>
                  <a:ea typeface="Calibri"/>
                  <a:cs typeface="Times New Roman"/>
                </a:rPr>
                <a:t>თავდაცვის რესურსების მართვის სამაგისტრო მიმართულება</a:t>
              </a:r>
              <a:endParaRPr lang="en-US" sz="900" dirty="0">
                <a:solidFill>
                  <a:prstClr val="black"/>
                </a:solidFill>
                <a:ea typeface="Calibri"/>
                <a:cs typeface="Times New Roman"/>
              </a:endParaRPr>
            </a:p>
            <a:p>
              <a:pPr algn="ctr">
                <a:lnSpc>
                  <a:spcPct val="115000"/>
                </a:lnSpc>
              </a:pPr>
              <a:r>
                <a:rPr lang="en-US" sz="900" b="1" dirty="0">
                  <a:solidFill>
                    <a:prstClr val="black"/>
                  </a:solidFill>
                  <a:ea typeface="Calibri"/>
                  <a:cs typeface="Times New Roman"/>
                </a:rPr>
                <a:t> </a:t>
              </a:r>
              <a:endParaRPr lang="en-US" sz="900" dirty="0">
                <a:solidFill>
                  <a:prstClr val="black"/>
                </a:solidFill>
                <a:ea typeface="Calibri"/>
                <a:cs typeface="Times New Roman"/>
              </a:endParaRPr>
            </a:p>
          </p:txBody>
        </p:sp>
        <p:cxnSp>
          <p:nvCxnSpPr>
            <p:cNvPr id="13" name="Straight Connector 12"/>
            <p:cNvCxnSpPr/>
            <p:nvPr/>
          </p:nvCxnSpPr>
          <p:spPr>
            <a:xfrm flipH="1">
              <a:off x="878774" y="0"/>
              <a:ext cx="489980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771408" y="0"/>
              <a:ext cx="0" cy="2866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396343" y="0"/>
              <a:ext cx="0" cy="28638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890649" y="11875"/>
              <a:ext cx="0" cy="2866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6" name="Text Box 318"/>
          <p:cNvSpPr txBox="1"/>
          <p:nvPr/>
        </p:nvSpPr>
        <p:spPr>
          <a:xfrm>
            <a:off x="296128" y="4629150"/>
            <a:ext cx="2828072" cy="2647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ctr">
              <a:lnSpc>
                <a:spcPct val="115000"/>
              </a:lnSpc>
              <a:spcAft>
                <a:spcPts val="750"/>
              </a:spcAft>
            </a:pPr>
            <a:r>
              <a:rPr lang="ka-GE" sz="1200" b="1" dirty="0">
                <a:solidFill>
                  <a:prstClr val="black"/>
                </a:solidFill>
                <a:latin typeface="Sylfaen"/>
                <a:ea typeface="Calibri"/>
                <a:cs typeface="Times New Roman"/>
              </a:rPr>
              <a:t>სამეთაურო-საშტაბო პროგრამა</a:t>
            </a:r>
            <a:endParaRPr lang="en-US" sz="900" dirty="0">
              <a:solidFill>
                <a:prstClr val="black"/>
              </a:solidFill>
              <a:ea typeface="Calibri"/>
              <a:cs typeface="Times New Roman"/>
            </a:endParaRPr>
          </a:p>
        </p:txBody>
      </p:sp>
      <p:sp>
        <p:nvSpPr>
          <p:cNvPr id="67" name="Text Box 318"/>
          <p:cNvSpPr txBox="1"/>
          <p:nvPr/>
        </p:nvSpPr>
        <p:spPr>
          <a:xfrm>
            <a:off x="318031" y="2214868"/>
            <a:ext cx="2828072" cy="2647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ctr">
              <a:lnSpc>
                <a:spcPct val="115000"/>
              </a:lnSpc>
              <a:spcAft>
                <a:spcPts val="750"/>
              </a:spcAft>
            </a:pPr>
            <a:r>
              <a:rPr lang="ka-GE" sz="1200" b="1" dirty="0">
                <a:solidFill>
                  <a:prstClr val="black"/>
                </a:solidFill>
                <a:latin typeface="Sylfaen"/>
                <a:ea typeface="Calibri"/>
                <a:cs typeface="Times New Roman"/>
              </a:rPr>
              <a:t>ადმინისტრაცია</a:t>
            </a:r>
            <a:endParaRPr lang="en-US" sz="900" dirty="0">
              <a:solidFill>
                <a:prstClr val="black"/>
              </a:solidFill>
              <a:ea typeface="Calibri"/>
              <a:cs typeface="Times New Roman"/>
            </a:endParaRPr>
          </a:p>
        </p:txBody>
      </p:sp>
      <p:sp>
        <p:nvSpPr>
          <p:cNvPr id="68" name="Text Box 318"/>
          <p:cNvSpPr txBox="1"/>
          <p:nvPr/>
        </p:nvSpPr>
        <p:spPr>
          <a:xfrm>
            <a:off x="402570" y="6039995"/>
            <a:ext cx="3892037" cy="26479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8580" tIns="34290" rIns="68580" bIns="34290" numCol="1" spcCol="0" rtlCol="0" fromWordArt="0" anchor="t" anchorCtr="0" forceAA="0" compatLnSpc="1">
            <a:prstTxWarp prst="textNoShape">
              <a:avLst/>
            </a:prstTxWarp>
            <a:noAutofit/>
          </a:bodyPr>
          <a:lstStyle/>
          <a:p>
            <a:pPr algn="ctr">
              <a:lnSpc>
                <a:spcPct val="115000"/>
              </a:lnSpc>
              <a:spcAft>
                <a:spcPts val="750"/>
              </a:spcAft>
            </a:pPr>
            <a:r>
              <a:rPr lang="ka-GE" sz="1200" b="1" dirty="0">
                <a:solidFill>
                  <a:prstClr val="black"/>
                </a:solidFill>
                <a:latin typeface="Sylfaen"/>
                <a:ea typeface="Calibri"/>
                <a:cs typeface="Times New Roman"/>
              </a:rPr>
              <a:t>თავდაცვის ანალიზის სამაგისტრო პროგრამა</a:t>
            </a:r>
            <a:endParaRPr lang="en-US" sz="900" dirty="0">
              <a:solidFill>
                <a:prstClr val="black"/>
              </a:solidFill>
              <a:ea typeface="Calibri"/>
              <a:cs typeface="Times New Roman"/>
            </a:endParaRPr>
          </a:p>
        </p:txBody>
      </p:sp>
      <p:sp>
        <p:nvSpPr>
          <p:cNvPr id="69" name="Rectangle 68"/>
          <p:cNvSpPr/>
          <p:nvPr/>
        </p:nvSpPr>
        <p:spPr>
          <a:xfrm>
            <a:off x="0" y="82807"/>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pic>
        <p:nvPicPr>
          <p:cNvPr id="70" name="Picture 6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71" name="TextBox 70"/>
          <p:cNvSpPr txBox="1"/>
          <p:nvPr/>
        </p:nvSpPr>
        <p:spPr>
          <a:xfrm>
            <a:off x="1205642" y="283517"/>
            <a:ext cx="7785958" cy="461665"/>
          </a:xfrm>
          <a:prstGeom prst="rect">
            <a:avLst/>
          </a:prstGeom>
          <a:noFill/>
        </p:spPr>
        <p:txBody>
          <a:bodyPr wrap="square" rtlCol="0">
            <a:spAutoFit/>
          </a:bodyPr>
          <a:lstStyle/>
          <a:p>
            <a:pPr algn="r"/>
            <a:r>
              <a:rPr lang="ka-GE" sz="2400" b="1" dirty="0" smtClean="0">
                <a:solidFill>
                  <a:schemeClr val="accent2">
                    <a:lumMod val="50000"/>
                  </a:schemeClr>
                </a:solidFill>
                <a:latin typeface="BPG Banner Caps" pitchFamily="18" charset="0"/>
              </a:rPr>
              <a:t>სამეთაურო-საშტაბო კოლეჯი</a:t>
            </a:r>
            <a:endParaRPr lang="en-US" sz="2400" b="1" dirty="0">
              <a:solidFill>
                <a:schemeClr val="accent2">
                  <a:lumMod val="50000"/>
                </a:schemeClr>
              </a:solidFill>
              <a:latin typeface="BPG Banner Caps" pitchFamily="18" charset="0"/>
            </a:endParaRPr>
          </a:p>
        </p:txBody>
      </p:sp>
    </p:spTree>
    <p:extLst>
      <p:ext uri="{BB962C8B-B14F-4D97-AF65-F5344CB8AC3E}">
        <p14:creationId xmlns:p14="http://schemas.microsoft.com/office/powerpoint/2010/main" val="386882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2" name="Straight Connector 41"/>
          <p:cNvCxnSpPr/>
          <p:nvPr/>
        </p:nvCxnSpPr>
        <p:spPr>
          <a:xfrm flipH="1">
            <a:off x="1537138" y="3179554"/>
            <a:ext cx="1493942" cy="623213"/>
          </a:xfrm>
          <a:prstGeom prst="line">
            <a:avLst/>
          </a:prstGeom>
          <a:ln w="381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a:off x="2712617" y="3143635"/>
            <a:ext cx="636927" cy="656624"/>
          </a:xfrm>
          <a:prstGeom prst="line">
            <a:avLst/>
          </a:prstGeom>
          <a:ln w="381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881438" y="3179554"/>
            <a:ext cx="2314411" cy="596496"/>
          </a:xfrm>
          <a:prstGeom prst="line">
            <a:avLst/>
          </a:prstGeom>
          <a:ln w="381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3" name="Rounded Rectangle 42"/>
          <p:cNvSpPr/>
          <p:nvPr/>
        </p:nvSpPr>
        <p:spPr>
          <a:xfrm>
            <a:off x="237933" y="4415503"/>
            <a:ext cx="1299205" cy="1018142"/>
          </a:xfrm>
          <a:prstGeom prst="roundRect">
            <a:avLst>
              <a:gd name="adj" fmla="val 12937"/>
            </a:avLst>
          </a:prstGeom>
          <a:solidFill>
            <a:schemeClr val="accent6">
              <a:alpha val="56000"/>
            </a:schemeClr>
          </a:solidFill>
          <a:ln>
            <a:noFill/>
          </a:ln>
          <a:effectLst>
            <a:outerShdw blurRad="50800" dist="38100" dir="5400000" algn="t"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128588" indent="-128588">
              <a:buFont typeface="Wingdings" panose="05000000000000000000" pitchFamily="2" charset="2"/>
              <a:buChar char="§"/>
              <a:defRPr/>
            </a:pPr>
            <a:r>
              <a:rPr lang="en-US" sz="900" b="1" dirty="0">
                <a:solidFill>
                  <a:srgbClr val="000000"/>
                </a:solidFill>
                <a:latin typeface="Times New Roman" pitchFamily="18" charset="0"/>
                <a:cs typeface="Times New Roman" pitchFamily="18" charset="0"/>
              </a:rPr>
              <a:t>L100 </a:t>
            </a:r>
            <a:r>
              <a:rPr lang="ka-GE" sz="900" dirty="0">
                <a:solidFill>
                  <a:srgbClr val="000000"/>
                </a:solidFill>
                <a:latin typeface="Times New Roman" pitchFamily="18" charset="0"/>
                <a:cs typeface="Times New Roman" pitchFamily="18" charset="0"/>
              </a:rPr>
              <a:t>სამხედრო</a:t>
            </a:r>
            <a:r>
              <a:rPr lang="en-US" sz="900" dirty="0">
                <a:solidFill>
                  <a:srgbClr val="000000"/>
                </a:solidFill>
                <a:latin typeface="Times New Roman" pitchFamily="18" charset="0"/>
                <a:cs typeface="Times New Roman" pitchFamily="18" charset="0"/>
              </a:rPr>
              <a:t> </a:t>
            </a:r>
            <a:r>
              <a:rPr lang="ka-GE" sz="900" dirty="0">
                <a:solidFill>
                  <a:srgbClr val="000000"/>
                </a:solidFill>
                <a:latin typeface="Arial" panose="020B0604020202020204" pitchFamily="34" charset="0"/>
                <a:cs typeface="Arial" panose="020B0604020202020204" pitchFamily="34" charset="0"/>
              </a:rPr>
              <a:t>ლიდერობა და მენეჯმენტი</a:t>
            </a:r>
            <a:r>
              <a:rPr lang="en-US" sz="900" dirty="0">
                <a:solidFill>
                  <a:srgbClr val="000000"/>
                </a:solidFill>
                <a:latin typeface="Arial" panose="020B0604020202020204" pitchFamily="34" charset="0"/>
                <a:cs typeface="Arial" panose="020B0604020202020204" pitchFamily="34" charset="0"/>
              </a:rPr>
              <a:t>;</a:t>
            </a:r>
          </a:p>
          <a:p>
            <a:pPr marL="128588" indent="-128588">
              <a:buFont typeface="Wingdings" panose="05000000000000000000" pitchFamily="2" charset="2"/>
              <a:buChar char="§"/>
              <a:defRPr/>
            </a:pPr>
            <a:r>
              <a:rPr lang="en-US" sz="900" b="1" dirty="0">
                <a:solidFill>
                  <a:srgbClr val="000000"/>
                </a:solidFill>
                <a:latin typeface="Times New Roman" pitchFamily="18" charset="0"/>
                <a:cs typeface="Times New Roman" pitchFamily="18" charset="0"/>
              </a:rPr>
              <a:t>F 100</a:t>
            </a:r>
            <a:r>
              <a:rPr lang="en-US" sz="900" dirty="0">
                <a:solidFill>
                  <a:srgbClr val="000000"/>
                </a:solidFill>
                <a:latin typeface="Arial" panose="020B0604020202020204" pitchFamily="34" charset="0"/>
                <a:cs typeface="Arial" panose="020B0604020202020204" pitchFamily="34" charset="0"/>
              </a:rPr>
              <a:t> </a:t>
            </a:r>
            <a:r>
              <a:rPr lang="ka-GE" sz="900" dirty="0">
                <a:solidFill>
                  <a:prstClr val="black"/>
                </a:solidFill>
              </a:rPr>
              <a:t>თავდაცვის  დაგეგმვა, პროგრამირება და მენეჯმენტი;</a:t>
            </a:r>
            <a:endParaRPr lang="ru-RU" sz="900" dirty="0">
              <a:solidFill>
                <a:prstClr val="black"/>
              </a:solidFill>
            </a:endParaRPr>
          </a:p>
        </p:txBody>
      </p:sp>
      <p:sp>
        <p:nvSpPr>
          <p:cNvPr id="38" name="Rounded Rectangle 37"/>
          <p:cNvSpPr/>
          <p:nvPr/>
        </p:nvSpPr>
        <p:spPr>
          <a:xfrm>
            <a:off x="237931" y="3776049"/>
            <a:ext cx="1299206" cy="525529"/>
          </a:xfrm>
          <a:prstGeom prst="roundRect">
            <a:avLst/>
          </a:prstGeom>
          <a:solidFill>
            <a:schemeClr val="bg2">
              <a:lumMod val="75000"/>
            </a:schemeClr>
          </a:solidFill>
          <a:ln>
            <a:noFill/>
          </a:ln>
          <a:effectLst>
            <a:outerShdw blurRad="50800" dist="38100" dir="5400000" algn="t"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ka-GE" sz="900" b="1" dirty="0">
                <a:solidFill>
                  <a:prstClr val="black"/>
                </a:solidFill>
                <a:latin typeface="Arial" panose="020B0604020202020204" pitchFamily="34" charset="0"/>
                <a:cs typeface="Arial" panose="020B0604020202020204" pitchFamily="34" charset="0"/>
              </a:rPr>
              <a:t>ლიდერობა და მენეჯმენტი</a:t>
            </a:r>
            <a:endParaRPr lang="en-US" sz="900" b="1" dirty="0">
              <a:solidFill>
                <a:prstClr val="black"/>
              </a:solidFill>
            </a:endParaRPr>
          </a:p>
        </p:txBody>
      </p:sp>
      <p:sp>
        <p:nvSpPr>
          <p:cNvPr id="40" name="Rounded Rectangle 39"/>
          <p:cNvSpPr/>
          <p:nvPr/>
        </p:nvSpPr>
        <p:spPr>
          <a:xfrm>
            <a:off x="2075690" y="3788435"/>
            <a:ext cx="1273853" cy="513144"/>
          </a:xfrm>
          <a:prstGeom prst="roundRect">
            <a:avLst/>
          </a:prstGeom>
          <a:solidFill>
            <a:schemeClr val="bg2">
              <a:lumMod val="75000"/>
            </a:schemeClr>
          </a:solidFill>
          <a:ln>
            <a:noFill/>
          </a:ln>
          <a:effectLst>
            <a:outerShdw blurRad="50800" dist="38100" dir="5400000" algn="t"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ka-GE" sz="900" b="1" dirty="0">
                <a:solidFill>
                  <a:prstClr val="black"/>
                </a:solidFill>
                <a:latin typeface="Arial" panose="020B0604020202020204" pitchFamily="34" charset="0"/>
                <a:cs typeface="Arial" panose="020B0604020202020204" pitchFamily="34" charset="0"/>
              </a:rPr>
              <a:t>სამხედრო  ოპერაციების საფუძვლები</a:t>
            </a:r>
            <a:endParaRPr lang="ka-GE" sz="900" b="1" dirty="0">
              <a:solidFill>
                <a:prstClr val="black"/>
              </a:solidFill>
            </a:endParaRPr>
          </a:p>
        </p:txBody>
      </p:sp>
      <p:sp>
        <p:nvSpPr>
          <p:cNvPr id="29" name="Rounded Rectangle 28"/>
          <p:cNvSpPr/>
          <p:nvPr/>
        </p:nvSpPr>
        <p:spPr>
          <a:xfrm>
            <a:off x="7576195" y="4401960"/>
            <a:ext cx="1268266" cy="1149930"/>
          </a:xfrm>
          <a:prstGeom prst="roundRect">
            <a:avLst/>
          </a:prstGeom>
          <a:solidFill>
            <a:schemeClr val="accent6">
              <a:alpha val="56000"/>
            </a:schemeClr>
          </a:solidFill>
          <a:ln>
            <a:noFill/>
          </a:ln>
          <a:effectLst>
            <a:outerShdw blurRad="50800" dist="38100" dir="5400000" algn="t"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Ins="0" anchor="ctr"/>
          <a:lstStyle/>
          <a:p>
            <a:pPr marL="128588" indent="-128588">
              <a:buFont typeface="Arial" panose="020B0604020202020204" pitchFamily="34" charset="0"/>
              <a:buChar char="•"/>
              <a:defRPr/>
            </a:pPr>
            <a:r>
              <a:rPr lang="en-US" sz="900" b="1" dirty="0">
                <a:solidFill>
                  <a:prstClr val="black"/>
                </a:solidFill>
                <a:latin typeface="Times New Roman" pitchFamily="18" charset="0"/>
                <a:cs typeface="Times New Roman" pitchFamily="18" charset="0"/>
              </a:rPr>
              <a:t>COM</a:t>
            </a:r>
            <a:r>
              <a:rPr lang="en-US" sz="900" dirty="0">
                <a:solidFill>
                  <a:prstClr val="black"/>
                </a:solidFill>
                <a:latin typeface="Arial" panose="020B0604020202020204" pitchFamily="34" charset="0"/>
                <a:cs typeface="Arial" panose="020B0604020202020204" pitchFamily="34" charset="0"/>
              </a:rPr>
              <a:t> კ</a:t>
            </a:r>
            <a:r>
              <a:rPr lang="ka-GE" sz="900" dirty="0">
                <a:solidFill>
                  <a:prstClr val="black"/>
                </a:solidFill>
                <a:latin typeface="Arial" panose="020B0604020202020204" pitchFamily="34" charset="0"/>
                <a:cs typeface="Arial" panose="020B0604020202020204" pitchFamily="34" charset="0"/>
              </a:rPr>
              <a:t>ომუნიკაცია;</a:t>
            </a:r>
            <a:endParaRPr lang="ka-GE" sz="900" dirty="0">
              <a:solidFill>
                <a:prstClr val="black"/>
              </a:solidFill>
              <a:cs typeface="Times New Roman" pitchFamily="18" charset="0"/>
            </a:endParaRPr>
          </a:p>
          <a:p>
            <a:pPr marL="128588" indent="-128588">
              <a:buFont typeface="Arial" panose="020B0604020202020204" pitchFamily="34" charset="0"/>
              <a:buChar char="•"/>
              <a:defRPr/>
            </a:pPr>
            <a:r>
              <a:rPr lang="en-US" sz="900" b="1" dirty="0">
                <a:solidFill>
                  <a:prstClr val="black"/>
                </a:solidFill>
                <a:latin typeface="Times New Roman" pitchFamily="18" charset="0"/>
                <a:cs typeface="Times New Roman" pitchFamily="18" charset="0"/>
              </a:rPr>
              <a:t>DNS 100 </a:t>
            </a:r>
            <a:r>
              <a:rPr lang="ka-GE" sz="900" dirty="0">
                <a:solidFill>
                  <a:prstClr val="black"/>
                </a:solidFill>
              </a:rPr>
              <a:t>თავდაცვა და ეროვნული უსაფრთხოება</a:t>
            </a:r>
            <a:endParaRPr lang="en-US" sz="900" dirty="0">
              <a:solidFill>
                <a:prstClr val="black"/>
              </a:solidFill>
            </a:endParaRPr>
          </a:p>
        </p:txBody>
      </p:sp>
      <p:sp>
        <p:nvSpPr>
          <p:cNvPr id="31" name="Rounded Rectangle 30"/>
          <p:cNvSpPr/>
          <p:nvPr/>
        </p:nvSpPr>
        <p:spPr>
          <a:xfrm>
            <a:off x="5593297" y="3772273"/>
            <a:ext cx="1481567" cy="529306"/>
          </a:xfrm>
          <a:prstGeom prst="roundRect">
            <a:avLst/>
          </a:prstGeom>
          <a:solidFill>
            <a:schemeClr val="bg2">
              <a:lumMod val="75000"/>
            </a:schemeClr>
          </a:solidFill>
          <a:ln>
            <a:noFill/>
          </a:ln>
          <a:effectLst>
            <a:outerShdw blurRad="50800" dist="38100" dir="5400000" algn="t"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ka-GE" sz="900" b="1" dirty="0">
                <a:solidFill>
                  <a:prstClr val="black"/>
                </a:solidFill>
                <a:latin typeface="Arial" panose="020B0604020202020204" pitchFamily="34" charset="0"/>
                <a:cs typeface="Arial" panose="020B0604020202020204" pitchFamily="34" charset="0"/>
              </a:rPr>
              <a:t>ომის თეორია და სამხედრო ხელოვნების ისტორია</a:t>
            </a:r>
          </a:p>
        </p:txBody>
      </p:sp>
      <p:sp>
        <p:nvSpPr>
          <p:cNvPr id="22" name="Rounded Rectangle 21"/>
          <p:cNvSpPr/>
          <p:nvPr/>
        </p:nvSpPr>
        <p:spPr>
          <a:xfrm>
            <a:off x="5528587" y="4401960"/>
            <a:ext cx="1682723" cy="1315013"/>
          </a:xfrm>
          <a:prstGeom prst="roundRect">
            <a:avLst>
              <a:gd name="adj" fmla="val 13668"/>
            </a:avLst>
          </a:prstGeom>
          <a:solidFill>
            <a:schemeClr val="accent6">
              <a:alpha val="56000"/>
            </a:schemeClr>
          </a:solidFill>
          <a:ln>
            <a:noFill/>
          </a:ln>
          <a:effectLst>
            <a:outerShdw blurRad="50800" dist="38100" dir="5400000" algn="t"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ka-GE" sz="900" b="1" dirty="0">
              <a:solidFill>
                <a:srgbClr val="000000"/>
              </a:solidFill>
              <a:latin typeface="Times New Roman" pitchFamily="18" charset="0"/>
              <a:cs typeface="Times New Roman" pitchFamily="18" charset="0"/>
            </a:endParaRPr>
          </a:p>
          <a:p>
            <a:pPr>
              <a:defRPr/>
            </a:pPr>
            <a:endParaRPr lang="ka-GE" sz="900" b="1" dirty="0">
              <a:solidFill>
                <a:srgbClr val="000000"/>
              </a:solidFill>
              <a:latin typeface="Times New Roman" pitchFamily="18" charset="0"/>
              <a:cs typeface="Times New Roman" pitchFamily="18" charset="0"/>
            </a:endParaRPr>
          </a:p>
          <a:p>
            <a:pPr>
              <a:defRPr/>
            </a:pPr>
            <a:endParaRPr lang="ka-GE" sz="900" b="1" dirty="0">
              <a:solidFill>
                <a:srgbClr val="000000"/>
              </a:solidFill>
              <a:latin typeface="Times New Roman" pitchFamily="18" charset="0"/>
              <a:cs typeface="Times New Roman" pitchFamily="18" charset="0"/>
            </a:endParaRPr>
          </a:p>
          <a:p>
            <a:pPr marL="128588" indent="-128588">
              <a:buFont typeface="Arial" panose="020B0604020202020204" pitchFamily="34" charset="0"/>
              <a:buChar char="•"/>
              <a:defRPr/>
            </a:pPr>
            <a:r>
              <a:rPr lang="en-US" sz="900" b="1" dirty="0">
                <a:solidFill>
                  <a:prstClr val="black"/>
                </a:solidFill>
                <a:latin typeface="Times New Roman" pitchFamily="18" charset="0"/>
                <a:cs typeface="Times New Roman" pitchFamily="18" charset="0"/>
              </a:rPr>
              <a:t>H 100 </a:t>
            </a:r>
            <a:r>
              <a:rPr lang="ka-GE" sz="900" dirty="0">
                <a:solidFill>
                  <a:prstClr val="black"/>
                </a:solidFill>
              </a:rPr>
              <a:t>ომის თეორია და სამხედრო ხელოვნების ისტორია </a:t>
            </a:r>
            <a:r>
              <a:rPr lang="en-US" sz="900" dirty="0">
                <a:solidFill>
                  <a:prstClr val="black"/>
                </a:solidFill>
                <a:latin typeface="Arial" panose="020B0604020202020204" pitchFamily="34" charset="0"/>
                <a:cs typeface="Arial" panose="020B0604020202020204" pitchFamily="34" charset="0"/>
              </a:rPr>
              <a:t>; </a:t>
            </a:r>
            <a:endParaRPr lang="ka-GE" sz="900" dirty="0">
              <a:solidFill>
                <a:prstClr val="black"/>
              </a:solidFill>
              <a:latin typeface="LitNusx" pitchFamily="2" charset="0"/>
              <a:cs typeface="Times New Roman" pitchFamily="18" charset="0"/>
            </a:endParaRPr>
          </a:p>
          <a:p>
            <a:pPr marL="128588" indent="-128588">
              <a:buFont typeface="Arial" panose="020B0604020202020204" pitchFamily="34" charset="0"/>
              <a:buChar char="•"/>
              <a:defRPr/>
            </a:pPr>
            <a:r>
              <a:rPr lang="en-US" sz="900" b="1" dirty="0">
                <a:solidFill>
                  <a:prstClr val="black"/>
                </a:solidFill>
                <a:latin typeface="Times New Roman" pitchFamily="18" charset="0"/>
                <a:cs typeface="Times New Roman" pitchFamily="18" charset="0"/>
              </a:rPr>
              <a:t>H200 </a:t>
            </a:r>
            <a:r>
              <a:rPr lang="ka-GE" sz="900" dirty="0">
                <a:solidFill>
                  <a:prstClr val="black"/>
                </a:solidFill>
              </a:rPr>
              <a:t>ომის ტრანსფორმაცია - ჰიბრიდული და ასიმეტრიული  ომები (არჩ);</a:t>
            </a:r>
            <a:endParaRPr lang="ka-GE" sz="900" b="1" dirty="0">
              <a:solidFill>
                <a:prstClr val="black"/>
              </a:solidFill>
              <a:latin typeface="Times New Roman" pitchFamily="18" charset="0"/>
              <a:cs typeface="Times New Roman" pitchFamily="18" charset="0"/>
            </a:endParaRPr>
          </a:p>
          <a:p>
            <a:endParaRPr lang="ka-GE" sz="900" b="1" dirty="0">
              <a:solidFill>
                <a:srgbClr val="000000"/>
              </a:solidFill>
              <a:latin typeface="LitNusx" pitchFamily="2" charset="0"/>
              <a:cs typeface="Times New Roman" pitchFamily="18" charset="0"/>
            </a:endParaRPr>
          </a:p>
          <a:p>
            <a:r>
              <a:rPr lang="ka-GE" sz="900" b="1" dirty="0">
                <a:solidFill>
                  <a:srgbClr val="000000"/>
                </a:solidFill>
                <a:latin typeface="LitNusx" pitchFamily="2" charset="0"/>
                <a:cs typeface="Times New Roman" pitchFamily="18" charset="0"/>
              </a:rPr>
              <a:t> </a:t>
            </a:r>
            <a:endParaRPr lang="en-US" sz="900" b="1" dirty="0">
              <a:solidFill>
                <a:srgbClr val="000000"/>
              </a:solidFill>
              <a:latin typeface="LitNusx" pitchFamily="2" charset="0"/>
              <a:cs typeface="Times New Roman" pitchFamily="18" charset="0"/>
            </a:endParaRPr>
          </a:p>
          <a:p>
            <a:pPr>
              <a:defRPr/>
            </a:pPr>
            <a:endParaRPr lang="en-US" sz="900" b="1" dirty="0">
              <a:solidFill>
                <a:srgbClr val="000000"/>
              </a:solidFill>
              <a:latin typeface="LitNusx" pitchFamily="2" charset="0"/>
              <a:cs typeface="Times New Roman" pitchFamily="18" charset="0"/>
            </a:endParaRPr>
          </a:p>
        </p:txBody>
      </p:sp>
      <p:sp>
        <p:nvSpPr>
          <p:cNvPr id="21" name="Rounded Rectangle 20"/>
          <p:cNvSpPr/>
          <p:nvPr/>
        </p:nvSpPr>
        <p:spPr>
          <a:xfrm>
            <a:off x="1843647" y="4413495"/>
            <a:ext cx="1727243" cy="1244356"/>
          </a:xfrm>
          <a:prstGeom prst="roundRect">
            <a:avLst>
              <a:gd name="adj" fmla="val 9182"/>
            </a:avLst>
          </a:prstGeom>
          <a:solidFill>
            <a:schemeClr val="accent6">
              <a:alpha val="56000"/>
            </a:schemeClr>
          </a:solidFill>
          <a:ln>
            <a:noFill/>
          </a:ln>
          <a:effectLst>
            <a:outerShdw blurRad="50800" dist="38100" dir="5400000" algn="t"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Ins="0" anchor="ctr"/>
          <a:lstStyle/>
          <a:p>
            <a:pPr>
              <a:defRPr/>
            </a:pPr>
            <a:endParaRPr lang="ka-GE" sz="900" b="1" dirty="0">
              <a:solidFill>
                <a:srgbClr val="000000"/>
              </a:solidFill>
              <a:latin typeface="Times New Roman" pitchFamily="18" charset="0"/>
              <a:cs typeface="Times New Roman" pitchFamily="18" charset="0"/>
            </a:endParaRPr>
          </a:p>
          <a:p>
            <a:pPr>
              <a:defRPr/>
            </a:pPr>
            <a:endParaRPr lang="ka-GE" sz="900" b="1" dirty="0">
              <a:solidFill>
                <a:srgbClr val="000000"/>
              </a:solidFill>
              <a:latin typeface="Times New Roman" pitchFamily="18" charset="0"/>
              <a:cs typeface="Times New Roman" pitchFamily="18" charset="0"/>
            </a:endParaRPr>
          </a:p>
          <a:p>
            <a:pPr marL="128588" indent="-128588">
              <a:buFont typeface="Arial" panose="020B0604020202020204" pitchFamily="34" charset="0"/>
              <a:buChar char="•"/>
              <a:defRPr/>
            </a:pPr>
            <a:r>
              <a:rPr lang="en-US" sz="900" b="1" dirty="0">
                <a:solidFill>
                  <a:prstClr val="black"/>
                </a:solidFill>
                <a:latin typeface="Times New Roman" pitchFamily="18" charset="0"/>
                <a:cs typeface="Times New Roman" pitchFamily="18" charset="0"/>
              </a:rPr>
              <a:t>W100</a:t>
            </a:r>
            <a:r>
              <a:rPr lang="ka-GE" sz="900" b="1" dirty="0">
                <a:solidFill>
                  <a:prstClr val="black"/>
                </a:solidFill>
                <a:latin typeface="Times New Roman" pitchFamily="18" charset="0"/>
                <a:cs typeface="Times New Roman" pitchFamily="18" charset="0"/>
              </a:rPr>
              <a:t> </a:t>
            </a:r>
            <a:r>
              <a:rPr lang="ka-GE" sz="900" dirty="0">
                <a:solidFill>
                  <a:prstClr val="black"/>
                </a:solidFill>
              </a:rPr>
              <a:t>სამხედრო ოპერაციების წარმოების საფუძვლები</a:t>
            </a:r>
            <a:endParaRPr lang="ka-GE" sz="900" b="1" dirty="0">
              <a:solidFill>
                <a:prstClr val="black"/>
              </a:solidFill>
              <a:latin typeface="Times New Roman" pitchFamily="18" charset="0"/>
              <a:cs typeface="Times New Roman" pitchFamily="18" charset="0"/>
            </a:endParaRPr>
          </a:p>
          <a:p>
            <a:pPr marL="128588" indent="-128588">
              <a:buFont typeface="Arial" panose="020B0604020202020204" pitchFamily="34" charset="0"/>
              <a:buChar char="•"/>
              <a:defRPr/>
            </a:pPr>
            <a:r>
              <a:rPr lang="en-US" sz="900" b="1" dirty="0">
                <a:solidFill>
                  <a:prstClr val="black"/>
                </a:solidFill>
                <a:latin typeface="Times New Roman" pitchFamily="18" charset="0"/>
                <a:cs typeface="Times New Roman" pitchFamily="18" charset="0"/>
              </a:rPr>
              <a:t>W200</a:t>
            </a:r>
            <a:r>
              <a:rPr lang="ka-GE" sz="900" b="1" dirty="0">
                <a:solidFill>
                  <a:prstClr val="black"/>
                </a:solidFill>
                <a:latin typeface="Times New Roman" pitchFamily="18" charset="0"/>
                <a:cs typeface="Times New Roman" pitchFamily="18" charset="0"/>
              </a:rPr>
              <a:t> </a:t>
            </a:r>
            <a:r>
              <a:rPr lang="en-US" sz="900" dirty="0">
                <a:solidFill>
                  <a:prstClr val="black"/>
                </a:solidFill>
                <a:latin typeface="Times New Roman" pitchFamily="18" charset="0"/>
                <a:cs typeface="Times New Roman" pitchFamily="18" charset="0"/>
              </a:rPr>
              <a:t> </a:t>
            </a:r>
            <a:r>
              <a:rPr lang="ka-GE" sz="900" dirty="0">
                <a:solidFill>
                  <a:prstClr val="black"/>
                </a:solidFill>
                <a:latin typeface="Arial" panose="020B0604020202020204" pitchFamily="34" charset="0"/>
                <a:cs typeface="Arial" panose="020B0604020202020204" pitchFamily="34" charset="0"/>
              </a:rPr>
              <a:t>ბრიგადის ოპერაციები</a:t>
            </a:r>
            <a:endParaRPr lang="en-US" sz="900" dirty="0">
              <a:solidFill>
                <a:prstClr val="black"/>
              </a:solidFill>
              <a:latin typeface="Arial" panose="020B0604020202020204" pitchFamily="34" charset="0"/>
              <a:cs typeface="Arial" panose="020B0604020202020204" pitchFamily="34" charset="0"/>
            </a:endParaRPr>
          </a:p>
          <a:p>
            <a:pPr marL="128588" indent="-128588">
              <a:buFont typeface="Arial" panose="020B0604020202020204" pitchFamily="34" charset="0"/>
              <a:buChar char="•"/>
              <a:defRPr/>
            </a:pPr>
            <a:r>
              <a:rPr lang="en-US" sz="900" b="1" dirty="0">
                <a:solidFill>
                  <a:prstClr val="black"/>
                </a:solidFill>
                <a:latin typeface="Times New Roman" pitchFamily="18" charset="0"/>
                <a:cs typeface="Times New Roman" pitchFamily="18" charset="0"/>
              </a:rPr>
              <a:t>S 100</a:t>
            </a:r>
            <a:r>
              <a:rPr lang="ka-GE" sz="900" b="1" dirty="0">
                <a:solidFill>
                  <a:prstClr val="black"/>
                </a:solidFill>
                <a:latin typeface="Times New Roman" pitchFamily="18" charset="0"/>
                <a:cs typeface="Times New Roman" pitchFamily="18" charset="0"/>
              </a:rPr>
              <a:t> </a:t>
            </a:r>
            <a:r>
              <a:rPr lang="ka-GE" sz="900" dirty="0">
                <a:solidFill>
                  <a:prstClr val="black"/>
                </a:solidFill>
              </a:rPr>
              <a:t>სტაბილურობის და სამოქალაქო მხარდაჭერის ოპერაციები</a:t>
            </a:r>
            <a:r>
              <a:rPr lang="en-US" sz="900" dirty="0">
                <a:solidFill>
                  <a:prstClr val="black"/>
                </a:solidFill>
              </a:rPr>
              <a:t>;</a:t>
            </a:r>
            <a:endParaRPr lang="ka-GE" sz="900" b="1" dirty="0">
              <a:solidFill>
                <a:prstClr val="black"/>
              </a:solidFill>
              <a:latin typeface="Times New Roman" pitchFamily="18" charset="0"/>
              <a:cs typeface="Times New Roman" pitchFamily="18" charset="0"/>
            </a:endParaRPr>
          </a:p>
          <a:p>
            <a:pPr>
              <a:defRPr/>
            </a:pPr>
            <a:endParaRPr lang="ru-RU" sz="900" b="1" dirty="0">
              <a:solidFill>
                <a:prstClr val="white"/>
              </a:solidFill>
            </a:endParaRPr>
          </a:p>
          <a:p>
            <a:endParaRPr lang="en-US" sz="900" b="1" dirty="0">
              <a:solidFill>
                <a:srgbClr val="000000"/>
              </a:solidFill>
              <a:latin typeface="Times New Roman" pitchFamily="18" charset="0"/>
              <a:cs typeface="Times New Roman" pitchFamily="18" charset="0"/>
            </a:endParaRPr>
          </a:p>
        </p:txBody>
      </p:sp>
      <p:sp>
        <p:nvSpPr>
          <p:cNvPr id="25" name="Rounded Rectangle 24"/>
          <p:cNvSpPr/>
          <p:nvPr/>
        </p:nvSpPr>
        <p:spPr>
          <a:xfrm>
            <a:off x="2699723" y="1921424"/>
            <a:ext cx="2155375" cy="468213"/>
          </a:xfrm>
          <a:prstGeom prst="roundRect">
            <a:avLst/>
          </a:prstGeom>
          <a:solidFill>
            <a:schemeClr val="accent1"/>
          </a:solidFill>
          <a:ln>
            <a:solidFill>
              <a:schemeClr val="accent1"/>
            </a:solidFill>
          </a:ln>
          <a:effectLst>
            <a:outerShdw blurRad="50800" dist="38100" dir="5400000" algn="t"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ka-GE" sz="1200" b="1" dirty="0">
                <a:solidFill>
                  <a:prstClr val="black"/>
                </a:solidFill>
                <a:latin typeface="Arial" panose="020B0604020202020204" pitchFamily="34" charset="0"/>
                <a:cs typeface="Arial" panose="020B0604020202020204" pitchFamily="34" charset="0"/>
              </a:rPr>
              <a:t>თავდაცვის ანალიზის სამაგისტრო პროგრამა</a:t>
            </a:r>
            <a:endParaRPr lang="en-US" sz="1200" b="1" dirty="0">
              <a:solidFill>
                <a:prstClr val="black"/>
              </a:solidFill>
            </a:endParaRPr>
          </a:p>
        </p:txBody>
      </p:sp>
      <p:cxnSp>
        <p:nvCxnSpPr>
          <p:cNvPr id="48" name="Straight Connector 47"/>
          <p:cNvCxnSpPr/>
          <p:nvPr/>
        </p:nvCxnSpPr>
        <p:spPr>
          <a:xfrm>
            <a:off x="4105533" y="3179554"/>
            <a:ext cx="3603805" cy="623213"/>
          </a:xfrm>
          <a:prstGeom prst="line">
            <a:avLst/>
          </a:prstGeom>
          <a:ln w="381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Rounded Rectangle 44"/>
          <p:cNvSpPr/>
          <p:nvPr/>
        </p:nvSpPr>
        <p:spPr>
          <a:xfrm>
            <a:off x="7576195" y="3788435"/>
            <a:ext cx="1269227" cy="513144"/>
          </a:xfrm>
          <a:prstGeom prst="roundRect">
            <a:avLst/>
          </a:prstGeom>
          <a:solidFill>
            <a:schemeClr val="bg2">
              <a:lumMod val="75000"/>
            </a:schemeClr>
          </a:solidFill>
          <a:ln>
            <a:noFill/>
          </a:ln>
          <a:effectLst>
            <a:outerShdw blurRad="50800" dist="38100" dir="5400000" algn="t"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ka-GE" sz="900" b="1" dirty="0">
                <a:solidFill>
                  <a:prstClr val="black"/>
                </a:solidFill>
                <a:latin typeface="Arial" panose="020B0604020202020204" pitchFamily="34" charset="0"/>
                <a:cs typeface="Arial" panose="020B0604020202020204" pitchFamily="34" charset="0"/>
              </a:rPr>
              <a:t>თავდაცვა და ეროვნული უსაფრთხოება</a:t>
            </a:r>
            <a:endParaRPr lang="ka-GE" sz="900" b="1" dirty="0">
              <a:solidFill>
                <a:prstClr val="black"/>
              </a:solidFill>
            </a:endParaRPr>
          </a:p>
        </p:txBody>
      </p:sp>
      <p:sp>
        <p:nvSpPr>
          <p:cNvPr id="46" name="Rounded Rectangle 45"/>
          <p:cNvSpPr/>
          <p:nvPr/>
        </p:nvSpPr>
        <p:spPr>
          <a:xfrm>
            <a:off x="5419679" y="1649467"/>
            <a:ext cx="3425759" cy="1702115"/>
          </a:xfrm>
          <a:prstGeom prst="roundRect">
            <a:avLst>
              <a:gd name="adj" fmla="val 8710"/>
            </a:avLst>
          </a:prstGeom>
          <a:solidFill>
            <a:schemeClr val="accent6">
              <a:alpha val="56000"/>
            </a:schemeClr>
          </a:solidFill>
          <a:ln>
            <a:noFill/>
          </a:ln>
          <a:effectLst>
            <a:outerShdw blurRad="50800" dist="38100" dir="5400000" algn="t"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a:defRPr/>
            </a:pPr>
            <a:endParaRPr lang="ka-GE" sz="900" b="1" dirty="0">
              <a:solidFill>
                <a:srgbClr val="000000"/>
              </a:solidFill>
              <a:cs typeface="Times New Roman" pitchFamily="18" charset="0"/>
            </a:endParaRPr>
          </a:p>
          <a:p>
            <a:pPr>
              <a:defRPr/>
            </a:pPr>
            <a:r>
              <a:rPr lang="ka-GE" sz="900" dirty="0">
                <a:solidFill>
                  <a:prstClr val="black"/>
                </a:solidFill>
                <a:latin typeface="Arial" panose="020B0604020202020204" pitchFamily="34" charset="0"/>
                <a:cs typeface="Arial" panose="020B0604020202020204" pitchFamily="34" charset="0"/>
              </a:rPr>
              <a:t>კვლევის მეთოდები და დიზანი</a:t>
            </a:r>
          </a:p>
          <a:p>
            <a:pPr>
              <a:defRPr/>
            </a:pPr>
            <a:r>
              <a:rPr lang="en-US" sz="900" dirty="0">
                <a:solidFill>
                  <a:prstClr val="black"/>
                </a:solidFill>
                <a:latin typeface="Arial" panose="020B0604020202020204" pitchFamily="34" charset="0"/>
                <a:cs typeface="Arial" panose="020B0604020202020204" pitchFamily="34" charset="0"/>
              </a:rPr>
              <a:t>ს</a:t>
            </a:r>
            <a:r>
              <a:rPr lang="ka-GE" sz="900" dirty="0">
                <a:solidFill>
                  <a:prstClr val="black"/>
                </a:solidFill>
                <a:latin typeface="Arial" panose="020B0604020202020204" pitchFamily="34" charset="0"/>
                <a:cs typeface="Arial" panose="020B0604020202020204" pitchFamily="34" charset="0"/>
              </a:rPr>
              <a:t>აგარეო პოლიტიკის ანალიზი</a:t>
            </a:r>
            <a:r>
              <a:rPr lang="en-US" sz="900" dirty="0">
                <a:solidFill>
                  <a:prstClr val="black"/>
                </a:solidFill>
                <a:latin typeface="Arial" panose="020B0604020202020204" pitchFamily="34" charset="0"/>
                <a:cs typeface="Arial" panose="020B0604020202020204" pitchFamily="34" charset="0"/>
              </a:rPr>
              <a:t> </a:t>
            </a:r>
            <a:r>
              <a:rPr lang="ka-GE" sz="900" dirty="0">
                <a:solidFill>
                  <a:prstClr val="black"/>
                </a:solidFill>
                <a:latin typeface="Arial" panose="020B0604020202020204" pitchFamily="34" charset="0"/>
                <a:cs typeface="Arial" panose="020B0604020202020204" pitchFamily="34" charset="0"/>
              </a:rPr>
              <a:t> და თეორიული ჩარჩო(არ)</a:t>
            </a:r>
            <a:endParaRPr lang="ka-GE" sz="900" dirty="0">
              <a:solidFill>
                <a:prstClr val="black"/>
              </a:solidFill>
              <a:cs typeface="Times New Roman" pitchFamily="18" charset="0"/>
            </a:endParaRPr>
          </a:p>
          <a:p>
            <a:pPr>
              <a:defRPr/>
            </a:pPr>
            <a:r>
              <a:rPr lang="en-US" sz="900" dirty="0">
                <a:solidFill>
                  <a:prstClr val="black"/>
                </a:solidFill>
                <a:latin typeface="Arial" panose="020B0604020202020204" pitchFamily="34" charset="0"/>
                <a:cs typeface="Arial" panose="020B0604020202020204" pitchFamily="34" charset="0"/>
              </a:rPr>
              <a:t>ს</a:t>
            </a:r>
            <a:r>
              <a:rPr lang="ka-GE" sz="900" dirty="0">
                <a:solidFill>
                  <a:prstClr val="black"/>
                </a:solidFill>
                <a:latin typeface="Arial" panose="020B0604020202020204" pitchFamily="34" charset="0"/>
                <a:cs typeface="Arial" panose="020B0604020202020204" pitchFamily="34" charset="0"/>
              </a:rPr>
              <a:t>ამშვიდობო პროცესები(არ)</a:t>
            </a:r>
            <a:endParaRPr lang="ka-GE" sz="900" dirty="0">
              <a:solidFill>
                <a:prstClr val="black"/>
              </a:solidFill>
              <a:cs typeface="Times New Roman" pitchFamily="18" charset="0"/>
            </a:endParaRPr>
          </a:p>
          <a:p>
            <a:pPr>
              <a:defRPr/>
            </a:pPr>
            <a:r>
              <a:rPr lang="en-US" sz="900" dirty="0">
                <a:solidFill>
                  <a:prstClr val="black"/>
                </a:solidFill>
                <a:latin typeface="Arial" panose="020B0604020202020204" pitchFamily="34" charset="0"/>
                <a:cs typeface="Arial" panose="020B0604020202020204" pitchFamily="34" charset="0"/>
              </a:rPr>
              <a:t>ს</a:t>
            </a:r>
            <a:r>
              <a:rPr lang="ka-GE" sz="900" dirty="0">
                <a:solidFill>
                  <a:prstClr val="black"/>
                </a:solidFill>
                <a:latin typeface="Arial" panose="020B0604020202020204" pitchFamily="34" charset="0"/>
                <a:cs typeface="Arial" panose="020B0604020202020204" pitchFamily="34" charset="0"/>
              </a:rPr>
              <a:t>აერთაშორისო პოლიტ-ეკონომიკა(არ</a:t>
            </a:r>
            <a:r>
              <a:rPr lang="ka-GE" sz="900" dirty="0">
                <a:solidFill>
                  <a:srgbClr val="000000"/>
                </a:solidFill>
                <a:latin typeface="Arial" panose="020B0604020202020204" pitchFamily="34" charset="0"/>
                <a:cs typeface="Arial" panose="020B0604020202020204" pitchFamily="34" charset="0"/>
              </a:rPr>
              <a:t>)</a:t>
            </a:r>
            <a:endParaRPr lang="ka-GE" sz="900" dirty="0">
              <a:solidFill>
                <a:srgbClr val="000000"/>
              </a:solidFill>
              <a:cs typeface="Times New Roman" pitchFamily="18" charset="0"/>
            </a:endParaRPr>
          </a:p>
          <a:p>
            <a:pPr>
              <a:defRPr/>
            </a:pPr>
            <a:r>
              <a:rPr lang="en-US" sz="900" dirty="0">
                <a:solidFill>
                  <a:prstClr val="black"/>
                </a:solidFill>
                <a:latin typeface="Arial" panose="020B0604020202020204" pitchFamily="34" charset="0"/>
                <a:cs typeface="Arial" panose="020B0604020202020204" pitchFamily="34" charset="0"/>
              </a:rPr>
              <a:t>ს</a:t>
            </a:r>
            <a:r>
              <a:rPr lang="ka-GE" sz="900" dirty="0">
                <a:solidFill>
                  <a:prstClr val="black"/>
                </a:solidFill>
                <a:latin typeface="Arial" panose="020B0604020202020204" pitchFamily="34" charset="0"/>
                <a:cs typeface="Arial" panose="020B0604020202020204" pitchFamily="34" charset="0"/>
              </a:rPr>
              <a:t>აერთაშორისო  კომფლიქტები</a:t>
            </a:r>
            <a:r>
              <a:rPr lang="ka-GE" sz="900" dirty="0">
                <a:solidFill>
                  <a:srgbClr val="000000"/>
                </a:solidFill>
                <a:latin typeface="Arial" panose="020B0604020202020204" pitchFamily="34" charset="0"/>
                <a:cs typeface="Arial" panose="020B0604020202020204" pitchFamily="34" charset="0"/>
              </a:rPr>
              <a:t> </a:t>
            </a:r>
          </a:p>
          <a:p>
            <a:pPr>
              <a:defRPr/>
            </a:pPr>
            <a:r>
              <a:rPr lang="ka-GE" sz="900" dirty="0">
                <a:solidFill>
                  <a:prstClr val="black"/>
                </a:solidFill>
                <a:latin typeface="Arial" panose="020B0604020202020204" pitchFamily="34" charset="0"/>
                <a:cs typeface="Arial" panose="020B0604020202020204" pitchFamily="34" charset="0"/>
              </a:rPr>
              <a:t>ევროპის უსაფრთხოების თანამედრ.გამოწვევებ(არ)</a:t>
            </a:r>
            <a:r>
              <a:rPr lang="ka-GE" sz="900" dirty="0">
                <a:solidFill>
                  <a:srgbClr val="FF0000"/>
                </a:solidFill>
                <a:latin typeface="Arial" panose="020B0604020202020204" pitchFamily="34" charset="0"/>
                <a:cs typeface="Arial" panose="020B0604020202020204" pitchFamily="34" charset="0"/>
              </a:rPr>
              <a:t>.</a:t>
            </a:r>
            <a:endParaRPr lang="ka-GE" sz="900" dirty="0">
              <a:solidFill>
                <a:srgbClr val="FF0000"/>
              </a:solidFill>
              <a:cs typeface="Times New Roman" pitchFamily="18" charset="0"/>
            </a:endParaRPr>
          </a:p>
          <a:p>
            <a:pPr>
              <a:defRPr/>
            </a:pPr>
            <a:r>
              <a:rPr lang="en-US" sz="900" dirty="0">
                <a:solidFill>
                  <a:prstClr val="black"/>
                </a:solidFill>
                <a:latin typeface="Arial" panose="020B0604020202020204" pitchFamily="34" charset="0"/>
                <a:cs typeface="Arial" panose="020B0604020202020204" pitchFamily="34" charset="0"/>
              </a:rPr>
              <a:t>ს</a:t>
            </a:r>
            <a:r>
              <a:rPr lang="ka-GE" sz="900" dirty="0">
                <a:solidFill>
                  <a:prstClr val="black"/>
                </a:solidFill>
                <a:latin typeface="Arial" panose="020B0604020202020204" pitchFamily="34" charset="0"/>
                <a:cs typeface="Arial" panose="020B0604020202020204" pitchFamily="34" charset="0"/>
              </a:rPr>
              <a:t>აერთაშორიუსო  და არასამთავრობო ორგანიზაციები(არ)</a:t>
            </a:r>
            <a:endParaRPr lang="ka-GE" sz="900" dirty="0">
              <a:solidFill>
                <a:prstClr val="black"/>
              </a:solidFill>
              <a:cs typeface="Times New Roman" pitchFamily="18" charset="0"/>
            </a:endParaRPr>
          </a:p>
          <a:p>
            <a:pPr>
              <a:defRPr/>
            </a:pPr>
            <a:r>
              <a:rPr lang="en-US" sz="900" dirty="0">
                <a:solidFill>
                  <a:prstClr val="black"/>
                </a:solidFill>
                <a:latin typeface="Arial" panose="020B0604020202020204" pitchFamily="34" charset="0"/>
                <a:cs typeface="Arial" panose="020B0604020202020204" pitchFamily="34" charset="0"/>
              </a:rPr>
              <a:t>ს</a:t>
            </a:r>
            <a:r>
              <a:rPr lang="ka-GE" sz="900" dirty="0">
                <a:solidFill>
                  <a:prstClr val="black"/>
                </a:solidFill>
                <a:latin typeface="Arial" panose="020B0604020202020204" pitchFamily="34" charset="0"/>
                <a:cs typeface="Arial" panose="020B0604020202020204" pitchFamily="34" charset="0"/>
              </a:rPr>
              <a:t>ამხედრო სტრატეგიული ანალიზი(არ)</a:t>
            </a:r>
            <a:endParaRPr lang="ka-GE" sz="900" dirty="0">
              <a:solidFill>
                <a:prstClr val="black"/>
              </a:solidFill>
              <a:cs typeface="Times New Roman" pitchFamily="18" charset="0"/>
            </a:endParaRPr>
          </a:p>
          <a:p>
            <a:pPr>
              <a:defRPr/>
            </a:pPr>
            <a:r>
              <a:rPr lang="ka-GE" sz="900" dirty="0">
                <a:solidFill>
                  <a:prstClr val="black"/>
                </a:solidFill>
                <a:latin typeface="Arial" panose="020B0604020202020204" pitchFamily="34" charset="0"/>
                <a:cs typeface="Arial" panose="020B0604020202020204" pitchFamily="34" charset="0"/>
              </a:rPr>
              <a:t>სამეცნიერო კვლევის.პრაქტიკული სემინარი </a:t>
            </a:r>
          </a:p>
          <a:p>
            <a:pPr>
              <a:defRPr/>
            </a:pPr>
            <a:r>
              <a:rPr lang="en-US" sz="900" dirty="0">
                <a:solidFill>
                  <a:prstClr val="black"/>
                </a:solidFill>
                <a:latin typeface="Arial" panose="020B0604020202020204" pitchFamily="34" charset="0"/>
                <a:cs typeface="Arial" panose="020B0604020202020204" pitchFamily="34" charset="0"/>
              </a:rPr>
              <a:t>ს</a:t>
            </a:r>
            <a:r>
              <a:rPr lang="ka-GE" sz="900" dirty="0">
                <a:solidFill>
                  <a:prstClr val="black"/>
                </a:solidFill>
                <a:latin typeface="Arial" panose="020B0604020202020204" pitchFamily="34" charset="0"/>
                <a:cs typeface="Arial" panose="020B0604020202020204" pitchFamily="34" charset="0"/>
              </a:rPr>
              <a:t>ამაგისტრო ნაშრომი</a:t>
            </a:r>
            <a:r>
              <a:rPr lang="ka-GE" sz="900" dirty="0">
                <a:solidFill>
                  <a:srgbClr val="000000"/>
                </a:solidFill>
                <a:latin typeface="Arial" panose="020B0604020202020204" pitchFamily="34" charset="0"/>
                <a:cs typeface="Arial" panose="020B0604020202020204" pitchFamily="34" charset="0"/>
              </a:rPr>
              <a:t>;</a:t>
            </a:r>
          </a:p>
          <a:p>
            <a:pPr marL="171450" indent="-171450">
              <a:buFontTx/>
              <a:buAutoNum type="arabicPeriod"/>
              <a:defRPr/>
            </a:pPr>
            <a:endParaRPr lang="ru-RU" sz="900" b="1" dirty="0">
              <a:solidFill>
                <a:prstClr val="white"/>
              </a:solidFill>
            </a:endParaRPr>
          </a:p>
        </p:txBody>
      </p:sp>
      <p:sp>
        <p:nvSpPr>
          <p:cNvPr id="34" name="Title 1"/>
          <p:cNvSpPr txBox="1">
            <a:spLocks/>
          </p:cNvSpPr>
          <p:nvPr/>
        </p:nvSpPr>
        <p:spPr>
          <a:xfrm>
            <a:off x="1423618" y="896196"/>
            <a:ext cx="5528975" cy="653144"/>
          </a:xfrm>
          <a:prstGeom prst="rect">
            <a:avLst/>
          </a:prstGeom>
          <a:effectLst>
            <a:outerShdw blurRad="50800" dist="38100" dir="5400000" algn="t" rotWithShape="0">
              <a:prstClr val="black">
                <a:alpha val="40000"/>
              </a:prstClr>
            </a:outerShdw>
          </a:effectLst>
        </p:spPr>
        <p:txBody>
          <a:bodyPr vert="horz" lIns="68580" tIns="34290" rIns="68580" bIns="34290" rtlCol="0" anchor="ctr">
            <a:noAutofit/>
          </a:bodyPr>
          <a:lstStyle/>
          <a:p>
            <a:pPr algn="ctr">
              <a:spcBef>
                <a:spcPct val="0"/>
              </a:spcBef>
              <a:defRPr/>
            </a:pPr>
            <a:r>
              <a:rPr lang="ka-GE" sz="1600" b="1" dirty="0">
                <a:solidFill>
                  <a:schemeClr val="accent2">
                    <a:lumMod val="50000"/>
                  </a:schemeClr>
                </a:solidFill>
                <a:latin typeface="BPG Banner Caps" pitchFamily="18" charset="0"/>
              </a:rPr>
              <a:t>მიმდინარე სასწავლო  პროგრამები</a:t>
            </a:r>
            <a:endParaRPr lang="en-US" sz="1600" b="1" dirty="0">
              <a:solidFill>
                <a:schemeClr val="accent2">
                  <a:lumMod val="50000"/>
                </a:schemeClr>
              </a:solidFill>
              <a:latin typeface="BPG Banner Caps" pitchFamily="18" charset="0"/>
            </a:endParaRPr>
          </a:p>
        </p:txBody>
      </p:sp>
      <p:sp>
        <p:nvSpPr>
          <p:cNvPr id="35" name="Rounded Rectangle 34"/>
          <p:cNvSpPr/>
          <p:nvPr/>
        </p:nvSpPr>
        <p:spPr>
          <a:xfrm>
            <a:off x="2387890" y="2750811"/>
            <a:ext cx="2730956" cy="381000"/>
          </a:xfrm>
          <a:prstGeom prst="roundRect">
            <a:avLst/>
          </a:prstGeom>
          <a:solidFill>
            <a:schemeClr val="accent1"/>
          </a:solidFill>
          <a:ln>
            <a:solidFill>
              <a:schemeClr val="accent1"/>
            </a:solidFill>
          </a:ln>
          <a:effectLst>
            <a:outerShdw blurRad="50800" dist="38100" dir="5400000" algn="t"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ka-GE" sz="1200" b="1" dirty="0">
                <a:solidFill>
                  <a:prstClr val="black"/>
                </a:solidFill>
                <a:latin typeface="Arial" panose="020B0604020202020204" pitchFamily="34" charset="0"/>
                <a:cs typeface="Arial" panose="020B0604020202020204" pitchFamily="34" charset="0"/>
              </a:rPr>
              <a:t>სამეთაურო საშტაბო პროგრამა</a:t>
            </a:r>
            <a:endParaRPr lang="en-US" sz="1200" b="1" dirty="0">
              <a:solidFill>
                <a:prstClr val="black"/>
              </a:solidFill>
            </a:endParaRPr>
          </a:p>
        </p:txBody>
      </p:sp>
      <p:cxnSp>
        <p:nvCxnSpPr>
          <p:cNvPr id="53" name="Straight Connector 52"/>
          <p:cNvCxnSpPr/>
          <p:nvPr/>
        </p:nvCxnSpPr>
        <p:spPr>
          <a:xfrm>
            <a:off x="3776186" y="2412873"/>
            <a:ext cx="0" cy="329184"/>
          </a:xfrm>
          <a:prstGeom prst="line">
            <a:avLst/>
          </a:prstGeom>
          <a:ln w="38100">
            <a:solidFill>
              <a:schemeClr val="tx1"/>
            </a:solidFill>
            <a:headEnd type="arrow" w="med" len="med"/>
            <a:tailEnd type="none" w="med" len="me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4884009" y="2183286"/>
            <a:ext cx="520096" cy="989"/>
          </a:xfrm>
          <a:prstGeom prst="line">
            <a:avLst/>
          </a:prstGeom>
          <a:ln w="38100">
            <a:solidFill>
              <a:schemeClr val="tx1"/>
            </a:solidFill>
            <a:headEnd type="arrow" w="med" len="med"/>
            <a:tailEnd type="none" w="med" len="me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7" name="Freeform 26"/>
          <p:cNvSpPr/>
          <p:nvPr/>
        </p:nvSpPr>
        <p:spPr>
          <a:xfrm>
            <a:off x="106417" y="2678955"/>
            <a:ext cx="8927225" cy="3307556"/>
          </a:xfrm>
          <a:custGeom>
            <a:avLst/>
            <a:gdLst>
              <a:gd name="connsiteX0" fmla="*/ 19050 w 12144375"/>
              <a:gd name="connsiteY0" fmla="*/ 4400550 h 4410075"/>
              <a:gd name="connsiteX1" fmla="*/ 12134850 w 12144375"/>
              <a:gd name="connsiteY1" fmla="*/ 4410075 h 4410075"/>
              <a:gd name="connsiteX2" fmla="*/ 12144375 w 12144375"/>
              <a:gd name="connsiteY2" fmla="*/ 1295400 h 4410075"/>
              <a:gd name="connsiteX3" fmla="*/ 6934200 w 12144375"/>
              <a:gd name="connsiteY3" fmla="*/ 1276350 h 4410075"/>
              <a:gd name="connsiteX4" fmla="*/ 6924675 w 12144375"/>
              <a:gd name="connsiteY4" fmla="*/ 9525 h 4410075"/>
              <a:gd name="connsiteX5" fmla="*/ 3076575 w 12144375"/>
              <a:gd name="connsiteY5" fmla="*/ 0 h 4410075"/>
              <a:gd name="connsiteX6" fmla="*/ 3067050 w 12144375"/>
              <a:gd name="connsiteY6" fmla="*/ 1285875 h 4410075"/>
              <a:gd name="connsiteX7" fmla="*/ 0 w 12144375"/>
              <a:gd name="connsiteY7" fmla="*/ 1285875 h 4410075"/>
              <a:gd name="connsiteX8" fmla="*/ 19050 w 12144375"/>
              <a:gd name="connsiteY8" fmla="*/ 4400550 h 441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44375" h="4410075">
                <a:moveTo>
                  <a:pt x="19050" y="4400550"/>
                </a:moveTo>
                <a:lnTo>
                  <a:pt x="12134850" y="4410075"/>
                </a:lnTo>
                <a:lnTo>
                  <a:pt x="12144375" y="1295400"/>
                </a:lnTo>
                <a:lnTo>
                  <a:pt x="6934200" y="1276350"/>
                </a:lnTo>
                <a:lnTo>
                  <a:pt x="6924675" y="9525"/>
                </a:lnTo>
                <a:lnTo>
                  <a:pt x="3076575" y="0"/>
                </a:lnTo>
                <a:lnTo>
                  <a:pt x="3067050" y="1285875"/>
                </a:lnTo>
                <a:lnTo>
                  <a:pt x="0" y="1285875"/>
                </a:lnTo>
                <a:lnTo>
                  <a:pt x="19050" y="4400550"/>
                </a:lnTo>
                <a:close/>
              </a:path>
            </a:pathLst>
          </a:custGeom>
          <a:no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noFill/>
            </a:endParaRPr>
          </a:p>
        </p:txBody>
      </p:sp>
      <p:sp>
        <p:nvSpPr>
          <p:cNvPr id="32" name="TextBox 31"/>
          <p:cNvSpPr txBox="1"/>
          <p:nvPr/>
        </p:nvSpPr>
        <p:spPr>
          <a:xfrm>
            <a:off x="312115" y="2825894"/>
            <a:ext cx="1598033" cy="507831"/>
          </a:xfrm>
          <a:prstGeom prst="rect">
            <a:avLst/>
          </a:prstGeom>
          <a:noFill/>
          <a:effectLst>
            <a:outerShdw blurRad="50800" dist="38100" dir="5400000" algn="t" rotWithShape="0">
              <a:prstClr val="black">
                <a:alpha val="40000"/>
              </a:prstClr>
            </a:outerShdw>
          </a:effectLst>
        </p:spPr>
        <p:txBody>
          <a:bodyPr wrap="square" rtlCol="0">
            <a:spAutoFit/>
          </a:bodyPr>
          <a:lstStyle/>
          <a:p>
            <a:r>
              <a:rPr lang="ka-GE" sz="1350" b="1" dirty="0">
                <a:solidFill>
                  <a:srgbClr val="FF0000"/>
                </a:solidFill>
              </a:rPr>
              <a:t>ოპერატიულ-ტაქტიკური დონე</a:t>
            </a:r>
            <a:endParaRPr lang="en-US" sz="1350" b="1" dirty="0">
              <a:solidFill>
                <a:srgbClr val="FF0000"/>
              </a:solidFill>
            </a:endParaRPr>
          </a:p>
        </p:txBody>
      </p:sp>
      <p:sp>
        <p:nvSpPr>
          <p:cNvPr id="33" name="TextBox 32"/>
          <p:cNvSpPr txBox="1"/>
          <p:nvPr/>
        </p:nvSpPr>
        <p:spPr>
          <a:xfrm>
            <a:off x="237933" y="2057317"/>
            <a:ext cx="1837758" cy="507831"/>
          </a:xfrm>
          <a:prstGeom prst="rect">
            <a:avLst/>
          </a:prstGeom>
          <a:noFill/>
          <a:effectLst>
            <a:outerShdw blurRad="50800" dist="38100" dir="5400000" algn="t" rotWithShape="0">
              <a:prstClr val="black">
                <a:alpha val="40000"/>
              </a:prstClr>
            </a:outerShdw>
          </a:effectLst>
        </p:spPr>
        <p:txBody>
          <a:bodyPr wrap="square" rtlCol="0">
            <a:spAutoFit/>
          </a:bodyPr>
          <a:lstStyle/>
          <a:p>
            <a:r>
              <a:rPr lang="ka-GE" sz="1350" b="1" dirty="0">
                <a:solidFill>
                  <a:srgbClr val="0000FF"/>
                </a:solidFill>
              </a:rPr>
              <a:t>სტრატეგიულ-ოპერატიული დონე</a:t>
            </a:r>
            <a:endParaRPr lang="en-US" sz="1350" b="1" dirty="0">
              <a:solidFill>
                <a:srgbClr val="0000FF"/>
              </a:solidFill>
            </a:endParaRPr>
          </a:p>
        </p:txBody>
      </p:sp>
      <p:sp>
        <p:nvSpPr>
          <p:cNvPr id="36" name="Freeform 35"/>
          <p:cNvSpPr/>
          <p:nvPr/>
        </p:nvSpPr>
        <p:spPr>
          <a:xfrm>
            <a:off x="2175641" y="1514475"/>
            <a:ext cx="6858000" cy="1978820"/>
          </a:xfrm>
          <a:custGeom>
            <a:avLst/>
            <a:gdLst>
              <a:gd name="connsiteX0" fmla="*/ 9115425 w 9134475"/>
              <a:gd name="connsiteY0" fmla="*/ 2590800 h 2590800"/>
              <a:gd name="connsiteX1" fmla="*/ 9134475 w 9134475"/>
              <a:gd name="connsiteY1" fmla="*/ 9525 h 2590800"/>
              <a:gd name="connsiteX2" fmla="*/ 4019550 w 9134475"/>
              <a:gd name="connsiteY2" fmla="*/ 0 h 2590800"/>
              <a:gd name="connsiteX3" fmla="*/ 4019550 w 9134475"/>
              <a:gd name="connsiteY3" fmla="*/ 409575 h 2590800"/>
              <a:gd name="connsiteX4" fmla="*/ 0 w 9134475"/>
              <a:gd name="connsiteY4" fmla="*/ 409575 h 2590800"/>
              <a:gd name="connsiteX5" fmla="*/ 0 w 9134475"/>
              <a:gd name="connsiteY5" fmla="*/ 2238375 h 2590800"/>
              <a:gd name="connsiteX6" fmla="*/ 4019550 w 9134475"/>
              <a:gd name="connsiteY6" fmla="*/ 2266950 h 2590800"/>
              <a:gd name="connsiteX7" fmla="*/ 4019550 w 9134475"/>
              <a:gd name="connsiteY7" fmla="*/ 2581275 h 2590800"/>
              <a:gd name="connsiteX8" fmla="*/ 9115425 w 9134475"/>
              <a:gd name="connsiteY8" fmla="*/ 25908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34475" h="2590800">
                <a:moveTo>
                  <a:pt x="9115425" y="2590800"/>
                </a:moveTo>
                <a:lnTo>
                  <a:pt x="9134475" y="9525"/>
                </a:lnTo>
                <a:lnTo>
                  <a:pt x="4019550" y="0"/>
                </a:lnTo>
                <a:lnTo>
                  <a:pt x="4019550" y="409575"/>
                </a:lnTo>
                <a:lnTo>
                  <a:pt x="0" y="409575"/>
                </a:lnTo>
                <a:lnTo>
                  <a:pt x="0" y="2238375"/>
                </a:lnTo>
                <a:lnTo>
                  <a:pt x="4019550" y="2266950"/>
                </a:lnTo>
                <a:lnTo>
                  <a:pt x="4019550" y="2581275"/>
                </a:lnTo>
                <a:lnTo>
                  <a:pt x="9115425" y="2590800"/>
                </a:lnTo>
                <a:close/>
              </a:path>
            </a:pathLst>
          </a:custGeom>
          <a:noFill/>
          <a:ln w="38100">
            <a:solidFill>
              <a:srgbClr val="0000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solidFill>
                <a:prstClr val="white"/>
              </a:solidFill>
            </a:endParaRPr>
          </a:p>
        </p:txBody>
      </p:sp>
      <p:sp>
        <p:nvSpPr>
          <p:cNvPr id="37" name="Rounded Rectangle 36"/>
          <p:cNvSpPr/>
          <p:nvPr/>
        </p:nvSpPr>
        <p:spPr>
          <a:xfrm>
            <a:off x="3887744" y="3788434"/>
            <a:ext cx="1282339" cy="513145"/>
          </a:xfrm>
          <a:prstGeom prst="roundRect">
            <a:avLst/>
          </a:prstGeom>
          <a:solidFill>
            <a:schemeClr val="bg2">
              <a:lumMod val="75000"/>
            </a:schemeClr>
          </a:solidFill>
          <a:ln>
            <a:noFill/>
          </a:ln>
          <a:effectLst>
            <a:outerShdw blurRad="50800" dist="38100" dir="5400000" algn="t"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ka-GE" sz="900" b="1" dirty="0">
                <a:solidFill>
                  <a:prstClr val="black"/>
                </a:solidFill>
                <a:ea typeface="Calibri"/>
                <a:cs typeface="Times New Roman"/>
              </a:rPr>
              <a:t>გაერთიანებული და ერთობლივი ოპერაციები</a:t>
            </a:r>
            <a:endParaRPr lang="ka-GE" sz="900" b="1" dirty="0">
              <a:solidFill>
                <a:prstClr val="black"/>
              </a:solidFill>
            </a:endParaRPr>
          </a:p>
        </p:txBody>
      </p:sp>
      <p:cxnSp>
        <p:nvCxnSpPr>
          <p:cNvPr id="39" name="Straight Connector 38"/>
          <p:cNvCxnSpPr/>
          <p:nvPr/>
        </p:nvCxnSpPr>
        <p:spPr>
          <a:xfrm>
            <a:off x="3570890" y="3131811"/>
            <a:ext cx="621097" cy="670956"/>
          </a:xfrm>
          <a:prstGeom prst="line">
            <a:avLst/>
          </a:prstGeom>
          <a:ln w="3810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41" name="Rounded Rectangle 40"/>
          <p:cNvSpPr/>
          <p:nvPr/>
        </p:nvSpPr>
        <p:spPr>
          <a:xfrm>
            <a:off x="3839842" y="4413495"/>
            <a:ext cx="1505897" cy="937379"/>
          </a:xfrm>
          <a:prstGeom prst="roundRect">
            <a:avLst>
              <a:gd name="adj" fmla="val 9182"/>
            </a:avLst>
          </a:prstGeom>
          <a:solidFill>
            <a:schemeClr val="accent6">
              <a:alpha val="56000"/>
            </a:schemeClr>
          </a:solidFill>
          <a:ln>
            <a:noFill/>
          </a:ln>
          <a:effectLst>
            <a:outerShdw blurRad="50800" dist="38100" dir="5400000" algn="t"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Ins="0" anchor="ctr"/>
          <a:lstStyle/>
          <a:p>
            <a:pPr>
              <a:defRPr/>
            </a:pPr>
            <a:endParaRPr lang="ka-GE" sz="900" b="1" dirty="0">
              <a:solidFill>
                <a:srgbClr val="000000"/>
              </a:solidFill>
              <a:latin typeface="Times New Roman" pitchFamily="18" charset="0"/>
              <a:cs typeface="Times New Roman" pitchFamily="18" charset="0"/>
            </a:endParaRPr>
          </a:p>
          <a:p>
            <a:pPr>
              <a:defRPr/>
            </a:pPr>
            <a:endParaRPr lang="ka-GE" sz="900" b="1" dirty="0">
              <a:solidFill>
                <a:srgbClr val="000000"/>
              </a:solidFill>
              <a:latin typeface="Times New Roman" pitchFamily="18" charset="0"/>
              <a:cs typeface="Times New Roman" pitchFamily="18" charset="0"/>
            </a:endParaRPr>
          </a:p>
          <a:p>
            <a:pPr>
              <a:defRPr/>
            </a:pPr>
            <a:r>
              <a:rPr lang="en-US" sz="900" b="1" dirty="0">
                <a:solidFill>
                  <a:prstClr val="black"/>
                </a:solidFill>
                <a:latin typeface="Times New Roman" pitchFamily="18" charset="0"/>
                <a:cs typeface="Times New Roman" pitchFamily="18" charset="0"/>
              </a:rPr>
              <a:t>W300 </a:t>
            </a:r>
            <a:r>
              <a:rPr lang="ka-GE" sz="900" dirty="0">
                <a:solidFill>
                  <a:prstClr val="black"/>
                </a:solidFill>
              </a:rPr>
              <a:t>სამხედრო კამპანიების დაგეგმვა და აღსრულება</a:t>
            </a:r>
            <a:endParaRPr lang="en-US" sz="900" dirty="0">
              <a:solidFill>
                <a:prstClr val="black"/>
              </a:solidFill>
            </a:endParaRPr>
          </a:p>
          <a:p>
            <a:pPr>
              <a:defRPr/>
            </a:pPr>
            <a:endParaRPr lang="ru-RU" sz="900" b="1" dirty="0">
              <a:solidFill>
                <a:prstClr val="white"/>
              </a:solidFill>
            </a:endParaRPr>
          </a:p>
          <a:p>
            <a:endParaRPr lang="en-US" sz="900" b="1" dirty="0">
              <a:solidFill>
                <a:srgbClr val="000000"/>
              </a:solidFill>
              <a:latin typeface="Times New Roman" pitchFamily="18" charset="0"/>
              <a:cs typeface="Times New Roman" pitchFamily="18" charset="0"/>
            </a:endParaRPr>
          </a:p>
        </p:txBody>
      </p:sp>
      <p:sp>
        <p:nvSpPr>
          <p:cNvPr id="28" name="Rectangle 27"/>
          <p:cNvSpPr/>
          <p:nvPr/>
        </p:nvSpPr>
        <p:spPr>
          <a:xfrm>
            <a:off x="0" y="82807"/>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49" name="TextBox 48"/>
          <p:cNvSpPr txBox="1"/>
          <p:nvPr/>
        </p:nvSpPr>
        <p:spPr>
          <a:xfrm>
            <a:off x="1205642" y="283517"/>
            <a:ext cx="7785958" cy="461665"/>
          </a:xfrm>
          <a:prstGeom prst="rect">
            <a:avLst/>
          </a:prstGeom>
          <a:noFill/>
        </p:spPr>
        <p:txBody>
          <a:bodyPr wrap="square" rtlCol="0">
            <a:spAutoFit/>
          </a:bodyPr>
          <a:lstStyle/>
          <a:p>
            <a:pPr algn="r"/>
            <a:r>
              <a:rPr lang="ka-GE" sz="2400" b="1" dirty="0" smtClean="0">
                <a:solidFill>
                  <a:schemeClr val="accent2">
                    <a:lumMod val="50000"/>
                  </a:schemeClr>
                </a:solidFill>
                <a:latin typeface="BPG Banner Caps" pitchFamily="18" charset="0"/>
              </a:rPr>
              <a:t>სამეთაურო-საშტაბო კოლეჯი</a:t>
            </a:r>
            <a:endParaRPr lang="en-US" sz="2400" b="1" dirty="0">
              <a:solidFill>
                <a:schemeClr val="accent2">
                  <a:lumMod val="50000"/>
                </a:schemeClr>
              </a:solidFill>
              <a:latin typeface="BPG Banner Caps" pitchFamily="18" charset="0"/>
            </a:endParaRPr>
          </a:p>
        </p:txBody>
      </p:sp>
    </p:spTree>
    <p:extLst>
      <p:ext uri="{BB962C8B-B14F-4D97-AF65-F5344CB8AC3E}">
        <p14:creationId xmlns:p14="http://schemas.microsoft.com/office/powerpoint/2010/main" val="38489818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5240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283517"/>
            <a:ext cx="7785958" cy="400110"/>
          </a:xfrm>
          <a:prstGeom prst="rect">
            <a:avLst/>
          </a:prstGeom>
          <a:noFill/>
        </p:spPr>
        <p:txBody>
          <a:bodyPr wrap="square" rtlCol="0">
            <a:spAutoFit/>
          </a:bodyPr>
          <a:lstStyle/>
          <a:p>
            <a:pPr algn="r"/>
            <a:r>
              <a:rPr lang="ka-GE" sz="2000" b="1" dirty="0">
                <a:solidFill>
                  <a:schemeClr val="accent2">
                    <a:lumMod val="50000"/>
                  </a:schemeClr>
                </a:solidFill>
                <a:latin typeface="BPG Banner Caps" pitchFamily="18" charset="0"/>
              </a:rPr>
              <a:t>ოფიცერთა საწყისი სამხედრო </a:t>
            </a:r>
            <a:r>
              <a:rPr lang="ka-GE" sz="2000" b="1" dirty="0" smtClean="0">
                <a:solidFill>
                  <a:schemeClr val="accent2">
                    <a:lumMod val="50000"/>
                  </a:schemeClr>
                </a:solidFill>
                <a:latin typeface="BPG Banner Caps" pitchFamily="18" charset="0"/>
              </a:rPr>
              <a:t>განათლების მიმართულება </a:t>
            </a:r>
            <a:endParaRPr lang="ru-RU" sz="2000" b="1" dirty="0">
              <a:solidFill>
                <a:schemeClr val="accent2">
                  <a:lumMod val="50000"/>
                </a:schemeClr>
              </a:solidFill>
            </a:endParaRPr>
          </a:p>
        </p:txBody>
      </p:sp>
      <p:sp>
        <p:nvSpPr>
          <p:cNvPr id="7" name="Rectangle 6"/>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sp>
        <p:nvSpPr>
          <p:cNvPr id="9" name="Rectangle 8"/>
          <p:cNvSpPr/>
          <p:nvPr/>
        </p:nvSpPr>
        <p:spPr>
          <a:xfrm flipV="1">
            <a:off x="76200" y="946817"/>
            <a:ext cx="8839200" cy="221355"/>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518584" y="1192664"/>
            <a:ext cx="8285739"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r>
              <a:rPr lang="ka-GE" sz="1400" b="1" dirty="0" smtClean="0">
                <a:solidFill>
                  <a:schemeClr val="accent2">
                    <a:lumMod val="50000"/>
                  </a:schemeClr>
                </a:solidFill>
                <a:latin typeface="BPG Banner Caps" pitchFamily="18" charset="0"/>
                <a:cs typeface="Arial" panose="020B0604020202020204" pitchFamily="34" charset="0"/>
              </a:rPr>
              <a:t>პრობლემური </a:t>
            </a:r>
            <a:r>
              <a:rPr lang="ka-GE" sz="1400" b="1" dirty="0" smtClean="0">
                <a:solidFill>
                  <a:schemeClr val="accent2">
                    <a:lumMod val="50000"/>
                  </a:schemeClr>
                </a:solidFill>
                <a:latin typeface="BPG Banner Caps" pitchFamily="18" charset="0"/>
                <a:cs typeface="Arial" panose="020B0604020202020204" pitchFamily="34" charset="0"/>
              </a:rPr>
              <a:t>საკითხები საველე </a:t>
            </a:r>
            <a:r>
              <a:rPr lang="ka-GE" sz="1400" b="1" dirty="0">
                <a:solidFill>
                  <a:schemeClr val="accent2">
                    <a:lumMod val="50000"/>
                  </a:schemeClr>
                </a:solidFill>
                <a:latin typeface="BPG Banner Caps" pitchFamily="18" charset="0"/>
                <a:cs typeface="Arial" panose="020B0604020202020204" pitchFamily="34" charset="0"/>
              </a:rPr>
              <a:t>პრაქტიკულ სწავლებებზე</a:t>
            </a:r>
            <a:endParaRPr lang="ka-GE" sz="1400" b="1" dirty="0">
              <a:solidFill>
                <a:schemeClr val="accent2">
                  <a:lumMod val="50000"/>
                </a:schemeClr>
              </a:solidFill>
              <a:latin typeface="BPG Banner Caps" pitchFamily="18" charset="0"/>
              <a:cs typeface="Arial" panose="020B0604020202020204" pitchFamily="34" charset="0"/>
            </a:endParaRPr>
          </a:p>
          <a:p>
            <a:pPr algn="just">
              <a:lnSpc>
                <a:spcPct val="150000"/>
              </a:lnSpc>
              <a:spcBef>
                <a:spcPts val="0"/>
              </a:spcBef>
            </a:pPr>
            <a:r>
              <a:rPr lang="ka-GE" sz="1400" b="1" dirty="0" smtClean="0">
                <a:solidFill>
                  <a:schemeClr val="accent2">
                    <a:lumMod val="50000"/>
                  </a:schemeClr>
                </a:solidFill>
                <a:latin typeface="BPG Banner Caps" pitchFamily="18" charset="0"/>
                <a:cs typeface="Arial" panose="020B0604020202020204" pitchFamily="34" charset="0"/>
              </a:rPr>
              <a:t>რადიო </a:t>
            </a:r>
            <a:r>
              <a:rPr lang="ka-GE" sz="1400" b="1" dirty="0">
                <a:solidFill>
                  <a:schemeClr val="accent2">
                    <a:lumMod val="50000"/>
                  </a:schemeClr>
                </a:solidFill>
                <a:latin typeface="BPG Banner Caps" pitchFamily="18" charset="0"/>
                <a:cs typeface="Arial" panose="020B0604020202020204" pitchFamily="34" charset="0"/>
              </a:rPr>
              <a:t>სადგურების გაუმართაობა და შეზღუდული </a:t>
            </a:r>
            <a:r>
              <a:rPr lang="ka-GE" sz="1400" b="1" dirty="0" smtClean="0">
                <a:solidFill>
                  <a:schemeClr val="accent2">
                    <a:lumMod val="50000"/>
                  </a:schemeClr>
                </a:solidFill>
                <a:latin typeface="BPG Banner Caps" pitchFamily="18" charset="0"/>
                <a:cs typeface="Arial" panose="020B0604020202020204" pitchFamily="34" charset="0"/>
              </a:rPr>
              <a:t>რაოდენობა;</a:t>
            </a:r>
          </a:p>
          <a:p>
            <a:pPr algn="just">
              <a:lnSpc>
                <a:spcPct val="150000"/>
              </a:lnSpc>
              <a:spcBef>
                <a:spcPts val="0"/>
              </a:spcBef>
            </a:pPr>
            <a:r>
              <a:rPr lang="ka-GE" sz="1400" b="1" dirty="0" smtClean="0">
                <a:solidFill>
                  <a:schemeClr val="accent2">
                    <a:lumMod val="50000"/>
                  </a:schemeClr>
                </a:solidFill>
                <a:latin typeface="BPG Banner Caps" pitchFamily="18" charset="0"/>
                <a:cs typeface="Arial" panose="020B0604020202020204" pitchFamily="34" charset="0"/>
              </a:rPr>
              <a:t>ზამთრის </a:t>
            </a:r>
            <a:r>
              <a:rPr lang="ka-GE" sz="1400" b="1" dirty="0">
                <a:solidFill>
                  <a:schemeClr val="accent2">
                    <a:lumMod val="50000"/>
                  </a:schemeClr>
                </a:solidFill>
                <a:latin typeface="BPG Banner Caps" pitchFamily="18" charset="0"/>
                <a:cs typeface="Arial" panose="020B0604020202020204" pitchFamily="34" charset="0"/>
              </a:rPr>
              <a:t>შესაბამისი აღჭურვილობის არ არსებობა (კარავი, საძილე ტომარა, მაღალყელიანი ფეხსაცმელი, საზვიმარი ზედა ქვედა</a:t>
            </a:r>
            <a:r>
              <a:rPr lang="ka-GE" sz="1400" b="1" dirty="0" smtClean="0">
                <a:solidFill>
                  <a:schemeClr val="accent2">
                    <a:lumMod val="50000"/>
                  </a:schemeClr>
                </a:solidFill>
                <a:latin typeface="BPG Banner Caps" pitchFamily="18" charset="0"/>
                <a:cs typeface="Arial" panose="020B0604020202020204" pitchFamily="34" charset="0"/>
              </a:rPr>
              <a:t>);</a:t>
            </a:r>
          </a:p>
          <a:p>
            <a:pPr algn="just">
              <a:lnSpc>
                <a:spcPct val="150000"/>
              </a:lnSpc>
              <a:spcBef>
                <a:spcPts val="0"/>
              </a:spcBef>
            </a:pPr>
            <a:r>
              <a:rPr lang="ka-GE" sz="1400" b="1" dirty="0" smtClean="0">
                <a:solidFill>
                  <a:schemeClr val="accent2">
                    <a:lumMod val="50000"/>
                  </a:schemeClr>
                </a:solidFill>
                <a:latin typeface="BPG Banner Caps" pitchFamily="18" charset="0"/>
                <a:cs typeface="Arial" panose="020B0604020202020204" pitchFamily="34" charset="0"/>
              </a:rPr>
              <a:t>მშრალი </a:t>
            </a:r>
            <a:r>
              <a:rPr lang="ka-GE" sz="1400" b="1" dirty="0">
                <a:solidFill>
                  <a:schemeClr val="accent2">
                    <a:lumMod val="50000"/>
                  </a:schemeClr>
                </a:solidFill>
                <a:latin typeface="BPG Banner Caps" pitchFamily="18" charset="0"/>
                <a:cs typeface="Arial" panose="020B0604020202020204" pitchFamily="34" charset="0"/>
              </a:rPr>
              <a:t>ულუფის შეზღუდული </a:t>
            </a:r>
            <a:r>
              <a:rPr lang="ka-GE" sz="1400" b="1" dirty="0" smtClean="0">
                <a:solidFill>
                  <a:schemeClr val="accent2">
                    <a:lumMod val="50000"/>
                  </a:schemeClr>
                </a:solidFill>
                <a:latin typeface="BPG Banner Caps" pitchFamily="18" charset="0"/>
                <a:cs typeface="Arial" panose="020B0604020202020204" pitchFamily="34" charset="0"/>
              </a:rPr>
              <a:t>გამოყენება;</a:t>
            </a:r>
          </a:p>
          <a:p>
            <a:pPr algn="just">
              <a:lnSpc>
                <a:spcPct val="150000"/>
              </a:lnSpc>
              <a:spcBef>
                <a:spcPts val="0"/>
              </a:spcBef>
            </a:pPr>
            <a:r>
              <a:rPr lang="ka-GE" sz="1400" b="1" dirty="0" smtClean="0">
                <a:solidFill>
                  <a:schemeClr val="accent2">
                    <a:lumMod val="50000"/>
                  </a:schemeClr>
                </a:solidFill>
                <a:latin typeface="BPG Banner Caps" pitchFamily="18" charset="0"/>
                <a:cs typeface="Arial" panose="020B0604020202020204" pitchFamily="34" charset="0"/>
              </a:rPr>
              <a:t>იარაღის </a:t>
            </a:r>
            <a:r>
              <a:rPr lang="ka-GE" sz="1400" b="1" dirty="0">
                <a:solidFill>
                  <a:schemeClr val="accent2">
                    <a:lumMod val="50000"/>
                  </a:schemeClr>
                </a:solidFill>
                <a:latin typeface="BPG Banner Caps" pitchFamily="18" charset="0"/>
                <a:cs typeface="Arial" panose="020B0604020202020204" pitchFamily="34" charset="0"/>
              </a:rPr>
              <a:t>გამართულობა (ნეგევების ტექნიკური გაუმართაობა აუარესებს საველე პრაქტიკული მეცადინეობების შესრულების ხარისხ</a:t>
            </a:r>
            <a:r>
              <a:rPr lang="ka-GE" sz="1400" b="1" dirty="0" smtClean="0">
                <a:solidFill>
                  <a:schemeClr val="accent2">
                    <a:lumMod val="50000"/>
                  </a:schemeClr>
                </a:solidFill>
                <a:latin typeface="BPG Banner Caps" pitchFamily="18" charset="0"/>
                <a:cs typeface="Arial" panose="020B0604020202020204" pitchFamily="34" charset="0"/>
              </a:rPr>
              <a:t>);</a:t>
            </a:r>
          </a:p>
          <a:p>
            <a:pPr algn="just">
              <a:lnSpc>
                <a:spcPct val="150000"/>
              </a:lnSpc>
              <a:spcBef>
                <a:spcPts val="0"/>
              </a:spcBef>
            </a:pPr>
            <a:r>
              <a:rPr lang="ka-GE" sz="1400" b="1" dirty="0" smtClean="0">
                <a:solidFill>
                  <a:schemeClr val="accent2">
                    <a:lumMod val="50000"/>
                  </a:schemeClr>
                </a:solidFill>
                <a:latin typeface="BPG Banner Caps" pitchFamily="18" charset="0"/>
                <a:cs typeface="Arial" panose="020B0604020202020204" pitchFamily="34" charset="0"/>
              </a:rPr>
              <a:t>იუნკერების </a:t>
            </a:r>
            <a:r>
              <a:rPr lang="ka-GE" sz="1400" b="1" dirty="0">
                <a:solidFill>
                  <a:schemeClr val="accent2">
                    <a:lumMod val="50000"/>
                  </a:schemeClr>
                </a:solidFill>
                <a:latin typeface="BPG Banner Caps" pitchFamily="18" charset="0"/>
                <a:cs typeface="Arial" panose="020B0604020202020204" pitchFamily="34" charset="0"/>
              </a:rPr>
              <a:t>ინდივიდუალური დისციპლინა და </a:t>
            </a:r>
            <a:r>
              <a:rPr lang="ka-GE" sz="1400" b="1" dirty="0" smtClean="0">
                <a:solidFill>
                  <a:schemeClr val="accent2">
                    <a:lumMod val="50000"/>
                  </a:schemeClr>
                </a:solidFill>
                <a:latin typeface="BPG Banner Caps" pitchFamily="18" charset="0"/>
                <a:cs typeface="Arial" panose="020B0604020202020204" pitchFamily="34" charset="0"/>
              </a:rPr>
              <a:t>მოტივაცია;</a:t>
            </a:r>
          </a:p>
          <a:p>
            <a:pPr algn="just">
              <a:lnSpc>
                <a:spcPct val="150000"/>
              </a:lnSpc>
              <a:spcBef>
                <a:spcPts val="0"/>
              </a:spcBef>
            </a:pPr>
            <a:r>
              <a:rPr lang="ka-GE" sz="1400" b="1" dirty="0" smtClean="0">
                <a:solidFill>
                  <a:schemeClr val="accent2">
                    <a:lumMod val="50000"/>
                  </a:schemeClr>
                </a:solidFill>
                <a:latin typeface="BPG Banner Caps" pitchFamily="18" charset="0"/>
                <a:cs typeface="Arial" panose="020B0604020202020204" pitchFamily="34" charset="0"/>
              </a:rPr>
              <a:t>საველე </a:t>
            </a:r>
            <a:r>
              <a:rPr lang="ka-GE" sz="1400" b="1" dirty="0">
                <a:solidFill>
                  <a:schemeClr val="accent2">
                    <a:lumMod val="50000"/>
                  </a:schemeClr>
                </a:solidFill>
                <a:latin typeface="BPG Banner Caps" pitchFamily="18" charset="0"/>
                <a:cs typeface="Arial" panose="020B0604020202020204" pitchFamily="34" charset="0"/>
              </a:rPr>
              <a:t>სწავლებების ხანგრძლივობა (იუნკერების სწავლება და შეფასება ხდება შეზღუდულ დროში</a:t>
            </a:r>
            <a:r>
              <a:rPr lang="ka-GE" sz="1400" b="1" dirty="0" smtClean="0">
                <a:solidFill>
                  <a:schemeClr val="accent2">
                    <a:lumMod val="50000"/>
                  </a:schemeClr>
                </a:solidFill>
                <a:latin typeface="BPG Banner Caps" pitchFamily="18" charset="0"/>
                <a:cs typeface="Arial" panose="020B0604020202020204" pitchFamily="34" charset="0"/>
              </a:rPr>
              <a:t>);</a:t>
            </a:r>
          </a:p>
          <a:p>
            <a:pPr algn="just">
              <a:lnSpc>
                <a:spcPct val="150000"/>
              </a:lnSpc>
              <a:spcBef>
                <a:spcPts val="0"/>
              </a:spcBef>
            </a:pPr>
            <a:r>
              <a:rPr lang="ka-GE" sz="1400" b="1" dirty="0" smtClean="0">
                <a:solidFill>
                  <a:schemeClr val="accent2">
                    <a:lumMod val="50000"/>
                  </a:schemeClr>
                </a:solidFill>
                <a:latin typeface="BPG Banner Caps" pitchFamily="18" charset="0"/>
                <a:cs typeface="Arial" panose="020B0604020202020204" pitchFamily="34" charset="0"/>
              </a:rPr>
              <a:t>საშტატო </a:t>
            </a:r>
            <a:r>
              <a:rPr lang="ka-GE" sz="1400" b="1" dirty="0">
                <a:solidFill>
                  <a:schemeClr val="accent2">
                    <a:lumMod val="50000"/>
                  </a:schemeClr>
                </a:solidFill>
                <a:latin typeface="BPG Banner Caps" pitchFamily="18" charset="0"/>
                <a:cs typeface="Arial" panose="020B0604020202020204" pitchFamily="34" charset="0"/>
              </a:rPr>
              <a:t>შეიარაღებისთ დაკომპლექტება (რეკომენდირებულია კურსები, სასწავლო ჯგუფები საველე პრაქტიკულ სწავლებებზე დაკომპლექტდეს ოცეულის სტანდარტული შეიარაღებით რაც გაზრდის პრაქტიკული სწავლებების ხარისხს).</a:t>
            </a:r>
          </a:p>
          <a:p>
            <a:pPr algn="just">
              <a:lnSpc>
                <a:spcPct val="150000"/>
              </a:lnSpc>
              <a:spcBef>
                <a:spcPts val="0"/>
              </a:spcBef>
              <a:buFont typeface="Wingdings" pitchFamily="2" charset="2"/>
              <a:buChar char="q"/>
              <a:defRPr/>
            </a:pPr>
            <a:endParaRPr lang="ka-GE" altLang="lt-LT" sz="18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119513871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0" y="152400"/>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283517"/>
            <a:ext cx="7785958" cy="461665"/>
          </a:xfrm>
          <a:prstGeom prst="rect">
            <a:avLst/>
          </a:prstGeom>
          <a:noFill/>
        </p:spPr>
        <p:txBody>
          <a:bodyPr wrap="square" rtlCol="0">
            <a:spAutoFit/>
          </a:bodyPr>
          <a:lstStyle/>
          <a:p>
            <a:pPr algn="r"/>
            <a:r>
              <a:rPr lang="ka-GE" sz="2400" b="1" dirty="0" smtClean="0">
                <a:solidFill>
                  <a:schemeClr val="accent2">
                    <a:lumMod val="50000"/>
                  </a:schemeClr>
                </a:solidFill>
                <a:latin typeface="BPG Banner Caps" pitchFamily="18" charset="0"/>
              </a:rPr>
              <a:t>სამეთაურო-საშტაბო კოლეჯი</a:t>
            </a:r>
            <a:endParaRPr lang="en-US" sz="2400" b="1" dirty="0">
              <a:solidFill>
                <a:schemeClr val="accent2">
                  <a:lumMod val="50000"/>
                </a:schemeClr>
              </a:solidFill>
              <a:latin typeface="BPG Banner Caps"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331310" y="2294654"/>
            <a:ext cx="8473014" cy="3293209"/>
          </a:xfrm>
          <a:prstGeom prst="rect">
            <a:avLst/>
          </a:prstGeom>
        </p:spPr>
        <p:txBody>
          <a:bodyPr wrap="square">
            <a:spAutoFit/>
          </a:bodyPr>
          <a:lstStyle/>
          <a:p>
            <a:pPr marL="342900" marR="0" lvl="0" indent="-342900" algn="just">
              <a:lnSpc>
                <a:spcPct val="150000"/>
              </a:lnSpc>
              <a:spcBef>
                <a:spcPts val="1200"/>
              </a:spcBef>
              <a:spcAft>
                <a:spcPts val="1200"/>
              </a:spcAft>
              <a:buFont typeface="Wingdings" panose="05000000000000000000" pitchFamily="2" charset="2"/>
              <a:buChar char="Ø"/>
            </a:pPr>
            <a:r>
              <a:rPr lang="ka-GE" sz="1600" b="1" dirty="0">
                <a:solidFill>
                  <a:schemeClr val="accent2">
                    <a:lumMod val="50000"/>
                  </a:schemeClr>
                </a:solidFill>
                <a:latin typeface="BPG Banner Caps" pitchFamily="18" charset="0"/>
                <a:cs typeface="Arial" panose="020B0604020202020204" pitchFamily="34" charset="0"/>
              </a:rPr>
              <a:t>2018-2019 სასწავლო წლის სამეთურო საშტაბო პროგრამის </a:t>
            </a:r>
            <a:r>
              <a:rPr lang="en-US" sz="1600" b="1" dirty="0">
                <a:solidFill>
                  <a:schemeClr val="accent2">
                    <a:lumMod val="50000"/>
                  </a:schemeClr>
                </a:solidFill>
                <a:latin typeface="BPG Banner Caps" pitchFamily="18" charset="0"/>
                <a:cs typeface="Arial" panose="020B0604020202020204" pitchFamily="34" charset="0"/>
              </a:rPr>
              <a:t>II </a:t>
            </a:r>
            <a:r>
              <a:rPr lang="ka-GE" sz="1600" b="1" dirty="0">
                <a:solidFill>
                  <a:schemeClr val="accent2">
                    <a:lumMod val="50000"/>
                  </a:schemeClr>
                </a:solidFill>
                <a:latin typeface="BPG Banner Caps" pitchFamily="18" charset="0"/>
                <a:cs typeface="Arial" panose="020B0604020202020204" pitchFamily="34" charset="0"/>
              </a:rPr>
              <a:t>სემესტრის განხორციელება და პროგრამის დასრულება (</a:t>
            </a:r>
            <a:r>
              <a:rPr lang="en-US" sz="1600" b="1" dirty="0">
                <a:solidFill>
                  <a:schemeClr val="accent2">
                    <a:lumMod val="50000"/>
                  </a:schemeClr>
                </a:solidFill>
                <a:latin typeface="BPG Banner Caps" pitchFamily="18" charset="0"/>
                <a:cs typeface="Arial" panose="020B0604020202020204" pitchFamily="34" charset="0"/>
              </a:rPr>
              <a:t>VIII</a:t>
            </a:r>
            <a:r>
              <a:rPr lang="ka-GE" sz="1600" b="1" dirty="0">
                <a:solidFill>
                  <a:schemeClr val="accent2">
                    <a:lumMod val="50000"/>
                  </a:schemeClr>
                </a:solidFill>
                <a:latin typeface="BPG Banner Caps" pitchFamily="18" charset="0"/>
                <a:cs typeface="Arial" panose="020B0604020202020204" pitchFamily="34" charset="0"/>
              </a:rPr>
              <a:t> გამოშვება):</a:t>
            </a:r>
          </a:p>
          <a:p>
            <a:pPr marL="800100" lvl="1" indent="-342900" algn="just">
              <a:lnSpc>
                <a:spcPct val="150000"/>
              </a:lnSpc>
              <a:buFont typeface="Wingdings" panose="05000000000000000000"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პროგრამა დაასრულა - 47 მსმენელმა, 10 იუნკერმა (მ.შ. 5 ს/პ);</a:t>
            </a:r>
          </a:p>
          <a:p>
            <a:pPr lvl="1" algn="just">
              <a:lnSpc>
                <a:spcPct val="150000"/>
              </a:lnSpc>
            </a:pPr>
            <a:endParaRPr lang="ka-GE" sz="1600" b="1" dirty="0">
              <a:solidFill>
                <a:schemeClr val="accent2">
                  <a:lumMod val="50000"/>
                </a:schemeClr>
              </a:solidFill>
              <a:latin typeface="BPG Banner Caps" pitchFamily="18" charset="0"/>
              <a:cs typeface="Arial" panose="020B0604020202020204" pitchFamily="34" charset="0"/>
            </a:endParaRPr>
          </a:p>
          <a:p>
            <a:pPr marL="342900" indent="-342900" algn="just">
              <a:lnSpc>
                <a:spcPct val="150000"/>
              </a:lnSpc>
              <a:spcBef>
                <a:spcPts val="1200"/>
              </a:spcBef>
              <a:spcAft>
                <a:spcPts val="1200"/>
              </a:spcAft>
              <a:buFont typeface="Wingdings" panose="05000000000000000000" pitchFamily="2" charset="2"/>
              <a:buChar char="Ø"/>
            </a:pPr>
            <a:r>
              <a:rPr lang="ka-GE" sz="1600" b="1" dirty="0">
                <a:solidFill>
                  <a:schemeClr val="accent2">
                    <a:lumMod val="50000"/>
                  </a:schemeClr>
                </a:solidFill>
                <a:latin typeface="BPG Banner Caps" pitchFamily="18" charset="0"/>
                <a:cs typeface="Arial" panose="020B0604020202020204" pitchFamily="34" charset="0"/>
              </a:rPr>
              <a:t>2017-2019 სასწავლო წლის თავდაცვის ანალიზის სამაგისტრო პროგრამის </a:t>
            </a:r>
            <a:r>
              <a:rPr lang="en-US" sz="1600" b="1" dirty="0">
                <a:solidFill>
                  <a:schemeClr val="accent2">
                    <a:lumMod val="50000"/>
                  </a:schemeClr>
                </a:solidFill>
                <a:latin typeface="BPG Banner Caps" pitchFamily="18" charset="0"/>
                <a:cs typeface="Arial" panose="020B0604020202020204" pitchFamily="34" charset="0"/>
              </a:rPr>
              <a:t>III </a:t>
            </a:r>
            <a:r>
              <a:rPr lang="ka-GE" sz="1600" b="1" dirty="0">
                <a:solidFill>
                  <a:schemeClr val="accent2">
                    <a:lumMod val="50000"/>
                  </a:schemeClr>
                </a:solidFill>
                <a:latin typeface="BPG Banner Caps" pitchFamily="18" charset="0"/>
                <a:cs typeface="Arial" panose="020B0604020202020204" pitchFamily="34" charset="0"/>
              </a:rPr>
              <a:t>და </a:t>
            </a:r>
            <a:r>
              <a:rPr lang="en-US" sz="1600" b="1" dirty="0">
                <a:solidFill>
                  <a:schemeClr val="accent2">
                    <a:lumMod val="50000"/>
                  </a:schemeClr>
                </a:solidFill>
                <a:latin typeface="BPG Banner Caps" pitchFamily="18" charset="0"/>
                <a:cs typeface="Arial" panose="020B0604020202020204" pitchFamily="34" charset="0"/>
              </a:rPr>
              <a:t>IV </a:t>
            </a:r>
            <a:r>
              <a:rPr lang="ka-GE" sz="1600" b="1" dirty="0">
                <a:solidFill>
                  <a:schemeClr val="accent2">
                    <a:lumMod val="50000"/>
                  </a:schemeClr>
                </a:solidFill>
                <a:latin typeface="BPG Banner Caps" pitchFamily="18" charset="0"/>
                <a:cs typeface="Arial" panose="020B0604020202020204" pitchFamily="34" charset="0"/>
              </a:rPr>
              <a:t>სემესტრების განხორციელება და პროგრამის დასრულება (</a:t>
            </a:r>
            <a:r>
              <a:rPr lang="en-US" sz="1600" b="1" dirty="0">
                <a:solidFill>
                  <a:schemeClr val="accent2">
                    <a:lumMod val="50000"/>
                  </a:schemeClr>
                </a:solidFill>
                <a:latin typeface="BPG Banner Caps" pitchFamily="18" charset="0"/>
                <a:cs typeface="Arial" panose="020B0604020202020204" pitchFamily="34" charset="0"/>
              </a:rPr>
              <a:t>I</a:t>
            </a:r>
            <a:r>
              <a:rPr lang="ka-GE" sz="1600" b="1" dirty="0">
                <a:solidFill>
                  <a:schemeClr val="accent2">
                    <a:lumMod val="50000"/>
                  </a:schemeClr>
                </a:solidFill>
                <a:latin typeface="BPG Banner Caps" pitchFamily="18" charset="0"/>
                <a:cs typeface="Arial" panose="020B0604020202020204" pitchFamily="34" charset="0"/>
              </a:rPr>
              <a:t> გამოშვება):</a:t>
            </a:r>
          </a:p>
          <a:p>
            <a:pPr marL="800100" lvl="2" indent="-342900" algn="just">
              <a:lnSpc>
                <a:spcPct val="150000"/>
              </a:lnSpc>
              <a:spcBef>
                <a:spcPts val="1200"/>
              </a:spcBef>
              <a:spcAft>
                <a:spcPts val="1200"/>
              </a:spcAft>
              <a:buFont typeface="Wingdings" panose="05000000000000000000"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პროგრამა დაასრულა - 8 იუნკერმა (მ.შ. 1 ს/პ</a:t>
            </a:r>
            <a:r>
              <a:rPr lang="ka-GE" sz="1600" b="1" dirty="0" smtClean="0">
                <a:solidFill>
                  <a:schemeClr val="accent2">
                    <a:lumMod val="50000"/>
                  </a:schemeClr>
                </a:solidFill>
                <a:latin typeface="BPG Banner Caps" pitchFamily="18" charset="0"/>
                <a:cs typeface="Arial" panose="020B0604020202020204" pitchFamily="34" charset="0"/>
              </a:rPr>
              <a:t>);</a:t>
            </a:r>
            <a:endParaRPr lang="ka-GE" sz="1600" b="1" dirty="0">
              <a:solidFill>
                <a:schemeClr val="accent2">
                  <a:lumMod val="50000"/>
                </a:schemeClr>
              </a:solidFill>
              <a:latin typeface="BPG Banner Caps" pitchFamily="18" charset="0"/>
              <a:cs typeface="Arial" panose="020B0604020202020204" pitchFamily="34" charset="0"/>
            </a:endParaRPr>
          </a:p>
        </p:txBody>
      </p:sp>
      <p:sp>
        <p:nvSpPr>
          <p:cNvPr id="3" name="Rectangle 2"/>
          <p:cNvSpPr/>
          <p:nvPr/>
        </p:nvSpPr>
        <p:spPr>
          <a:xfrm>
            <a:off x="476380" y="1376955"/>
            <a:ext cx="3730509" cy="461665"/>
          </a:xfrm>
          <a:prstGeom prst="rect">
            <a:avLst/>
          </a:prstGeom>
        </p:spPr>
        <p:txBody>
          <a:bodyPr wrap="none">
            <a:spAutoFit/>
          </a:bodyPr>
          <a:lstStyle/>
          <a:p>
            <a:pPr algn="ctr" fontAlgn="base">
              <a:lnSpc>
                <a:spcPct val="150000"/>
              </a:lnSpc>
              <a:spcBef>
                <a:spcPct val="0"/>
              </a:spcBef>
              <a:spcAft>
                <a:spcPct val="0"/>
              </a:spcAft>
              <a:defRPr/>
            </a:pPr>
            <a:r>
              <a:rPr lang="ka-GE" sz="1600" b="1" dirty="0">
                <a:solidFill>
                  <a:schemeClr val="accent2">
                    <a:lumMod val="50000"/>
                  </a:schemeClr>
                </a:solidFill>
                <a:latin typeface="BPG Banner Caps" pitchFamily="18" charset="0"/>
                <a:cs typeface="Arial" panose="020B0604020202020204" pitchFamily="34" charset="0"/>
              </a:rPr>
              <a:t>ძირითადი </a:t>
            </a:r>
            <a:r>
              <a:rPr lang="ka-GE" sz="1600" b="1" dirty="0" smtClean="0">
                <a:solidFill>
                  <a:schemeClr val="accent2">
                    <a:lumMod val="50000"/>
                  </a:schemeClr>
                </a:solidFill>
                <a:latin typeface="BPG Banner Caps" pitchFamily="18" charset="0"/>
                <a:cs typeface="Arial" panose="020B0604020202020204" pitchFamily="34" charset="0"/>
              </a:rPr>
              <a:t>წვრთნები </a:t>
            </a:r>
            <a:r>
              <a:rPr lang="ka-GE" sz="1600" b="1" dirty="0">
                <a:solidFill>
                  <a:schemeClr val="accent2">
                    <a:lumMod val="50000"/>
                  </a:schemeClr>
                </a:solidFill>
                <a:latin typeface="BPG Banner Caps" pitchFamily="18" charset="0"/>
                <a:cs typeface="Arial" panose="020B0604020202020204" pitchFamily="34" charset="0"/>
              </a:rPr>
              <a:t>და სწავლებები</a:t>
            </a:r>
            <a:endParaRPr lang="en-US" sz="16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417794849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20927" y="6026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195727"/>
            <a:ext cx="7785958" cy="461665"/>
          </a:xfrm>
          <a:prstGeom prst="rect">
            <a:avLst/>
          </a:prstGeom>
          <a:noFill/>
        </p:spPr>
        <p:txBody>
          <a:bodyPr wrap="square" rtlCol="0">
            <a:spAutoFit/>
          </a:bodyPr>
          <a:lstStyle/>
          <a:p>
            <a:pPr algn="r"/>
            <a:r>
              <a:rPr lang="ka-GE" sz="2400" b="1" dirty="0" smtClean="0">
                <a:solidFill>
                  <a:schemeClr val="accent2">
                    <a:lumMod val="50000"/>
                  </a:schemeClr>
                </a:solidFill>
                <a:latin typeface="BPG Banner Caps" pitchFamily="18" charset="0"/>
              </a:rPr>
              <a:t>სამეთაურო-საშტაბო კოლეჯი</a:t>
            </a:r>
            <a:endParaRPr lang="en-US" sz="2400" b="1" dirty="0">
              <a:solidFill>
                <a:schemeClr val="accent2">
                  <a:lumMod val="50000"/>
                </a:schemeClr>
              </a:solidFill>
              <a:latin typeface="BPG Banner Caps"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89454" y="1703978"/>
            <a:ext cx="8902145" cy="5023939"/>
          </a:xfrm>
          <a:prstGeom prst="rect">
            <a:avLst/>
          </a:prstGeom>
        </p:spPr>
        <p:txBody>
          <a:bodyPr wrap="square">
            <a:spAutoFit/>
          </a:bodyPr>
          <a:lstStyle/>
          <a:p>
            <a:pPr marL="801688" lvl="0" indent="-227013">
              <a:lnSpc>
                <a:spcPct val="110000"/>
              </a:lnSpc>
              <a:spcBef>
                <a:spcPts val="1000"/>
              </a:spcBef>
              <a:spcAft>
                <a:spcPts val="1200"/>
              </a:spcAft>
              <a:buFont typeface="Wingdings" pitchFamily="2" charset="2"/>
              <a:buChar char="Ø"/>
            </a:pPr>
            <a:r>
              <a:rPr lang="ka-GE" sz="1600" b="1" dirty="0" smtClean="0">
                <a:solidFill>
                  <a:schemeClr val="accent2">
                    <a:lumMod val="50000"/>
                  </a:schemeClr>
                </a:solidFill>
                <a:latin typeface="BPG Banner Caps" pitchFamily="18" charset="0"/>
                <a:cs typeface="Arial" panose="020B0604020202020204" pitchFamily="34" charset="0"/>
              </a:rPr>
              <a:t>პროგრამები </a:t>
            </a:r>
            <a:r>
              <a:rPr lang="ka-GE" sz="1600" b="1" dirty="0">
                <a:solidFill>
                  <a:schemeClr val="accent2">
                    <a:lumMod val="50000"/>
                  </a:schemeClr>
                </a:solidFill>
                <a:latin typeface="BPG Banner Caps" pitchFamily="18" charset="0"/>
                <a:cs typeface="Arial" panose="020B0604020202020204" pitchFamily="34" charset="0"/>
              </a:rPr>
              <a:t>მომზადდა 2019-2020 სასწავლო წლის პროცესისათვის (მსმენელთა რაოდენობის გაზრდა 60-დან 78-მდე, შეფასების მინიმალური ზღვარი გაიზარდა 60-დან 70-მდე, და სხვა);</a:t>
            </a:r>
          </a:p>
          <a:p>
            <a:pPr marL="801688" indent="-227013">
              <a:lnSpc>
                <a:spcPct val="110000"/>
              </a:lnSpc>
              <a:spcBef>
                <a:spcPts val="1000"/>
              </a:spcBef>
              <a:spcAft>
                <a:spcPts val="1200"/>
              </a:spcAft>
              <a:buFont typeface="Wingdings"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განხორციელდა განვლილი სასწავლო წლის მიმდინარე და დასკვნითი  შეფასება, გამოვლინდა და აღმოფხვრა ნაკლოვანებები;</a:t>
            </a:r>
          </a:p>
          <a:p>
            <a:pPr marL="801688" lvl="0" indent="-227013">
              <a:lnSpc>
                <a:spcPct val="110000"/>
              </a:lnSpc>
              <a:spcBef>
                <a:spcPts val="1000"/>
              </a:spcBef>
              <a:spcAft>
                <a:spcPts val="1200"/>
              </a:spcAft>
              <a:buFont typeface="Wingdings"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სასწავლო პროგრამების - შეფასება, კონტროლი, ადმინისტრაციული და ლოგისტიკური მხარდაჭერა;</a:t>
            </a:r>
          </a:p>
          <a:p>
            <a:pPr marL="801688" indent="-227013">
              <a:lnSpc>
                <a:spcPct val="110000"/>
              </a:lnSpc>
              <a:spcBef>
                <a:spcPts val="1000"/>
              </a:spcBef>
              <a:spcAft>
                <a:spcPts val="1200"/>
              </a:spcAft>
              <a:buFont typeface="Wingdings"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კოლეჯის პ/შ-ით დაკომპლექტება და  ფაკულტეტის პერსონალის მომზადება-გადამზადება;</a:t>
            </a:r>
          </a:p>
          <a:p>
            <a:pPr marL="801688" lvl="0" indent="-227013">
              <a:lnSpc>
                <a:spcPct val="110000"/>
              </a:lnSpc>
              <a:spcBef>
                <a:spcPts val="1000"/>
              </a:spcBef>
              <a:spcAft>
                <a:spcPts val="1200"/>
              </a:spcAft>
              <a:buFont typeface="Wingdings" pitchFamily="2" charset="2"/>
              <a:buChar char="Ø"/>
            </a:pPr>
            <a:r>
              <a:rPr lang="ka-GE" sz="1600" b="1" dirty="0">
                <a:solidFill>
                  <a:schemeClr val="accent2">
                    <a:lumMod val="50000"/>
                  </a:schemeClr>
                </a:solidFill>
                <a:latin typeface="BPG Banner Caps" pitchFamily="18" charset="0"/>
                <a:cs typeface="Arial" panose="020B0604020202020204" pitchFamily="34" charset="0"/>
              </a:rPr>
              <a:t>2019-2020 სასწავლო წლის სამეთურო-საშტაბო პროგრამაზე მისაღები გამოცდების ჩატარება (136 კანდიდატი); </a:t>
            </a:r>
          </a:p>
          <a:p>
            <a:pPr marL="801688" lvl="0" indent="-227013">
              <a:lnSpc>
                <a:spcPct val="110000"/>
              </a:lnSpc>
              <a:spcBef>
                <a:spcPts val="1000"/>
              </a:spcBef>
              <a:spcAft>
                <a:spcPts val="1200"/>
              </a:spcAft>
              <a:buFont typeface="Wingdings" pitchFamily="2" charset="2"/>
              <a:buChar char="Ø"/>
            </a:pPr>
            <a:r>
              <a:rPr lang="ka-GE" sz="1600" b="1" dirty="0">
                <a:solidFill>
                  <a:schemeClr val="accent2">
                    <a:lumMod val="50000"/>
                  </a:schemeClr>
                </a:solidFill>
                <a:latin typeface="BPG Banner Caps" pitchFamily="18" charset="0"/>
                <a:cs typeface="Arial" panose="020B0604020202020204" pitchFamily="34" charset="0"/>
              </a:rPr>
              <a:t>2019-2020 წ.წ. სამეთურო-საშტაბო პროგრამისა და 2019-2021 წწ. თავდაცვის ანალიზის სამაგ. პროგრამაზე სწავლის დაწყება - 75 ს/მ და 1 სამოქალაქო პირი (6 მაგისტრანტი).</a:t>
            </a:r>
          </a:p>
        </p:txBody>
      </p:sp>
      <p:sp>
        <p:nvSpPr>
          <p:cNvPr id="3" name="Rectangle 2"/>
          <p:cNvSpPr/>
          <p:nvPr/>
        </p:nvSpPr>
        <p:spPr>
          <a:xfrm>
            <a:off x="89454" y="987710"/>
            <a:ext cx="9054546" cy="830997"/>
          </a:xfrm>
          <a:prstGeom prst="rect">
            <a:avLst/>
          </a:prstGeom>
        </p:spPr>
        <p:txBody>
          <a:bodyPr wrap="square">
            <a:spAutoFit/>
          </a:bodyPr>
          <a:lstStyle/>
          <a:p>
            <a:pPr lvl="0" algn="ctr" fontAlgn="base">
              <a:lnSpc>
                <a:spcPct val="150000"/>
              </a:lnSpc>
              <a:spcBef>
                <a:spcPct val="0"/>
              </a:spcBef>
              <a:spcAft>
                <a:spcPct val="0"/>
              </a:spcAft>
              <a:defRPr/>
            </a:pPr>
            <a:r>
              <a:rPr lang="ka-GE" sz="1600" b="1" dirty="0" smtClean="0">
                <a:solidFill>
                  <a:schemeClr val="accent2">
                    <a:lumMod val="50000"/>
                  </a:schemeClr>
                </a:solidFill>
                <a:latin typeface="BPG Banner Caps" pitchFamily="18" charset="0"/>
                <a:cs typeface="Arial" panose="020B0604020202020204" pitchFamily="34" charset="0"/>
              </a:rPr>
              <a:t>სამეთაურო-საშტაბო  </a:t>
            </a:r>
            <a:r>
              <a:rPr lang="ka-GE" sz="1600" b="1" dirty="0">
                <a:solidFill>
                  <a:schemeClr val="accent2">
                    <a:lumMod val="50000"/>
                  </a:schemeClr>
                </a:solidFill>
                <a:latin typeface="BPG Banner Caps" pitchFamily="18" charset="0"/>
                <a:cs typeface="Arial" panose="020B0604020202020204" pitchFamily="34" charset="0"/>
              </a:rPr>
              <a:t>და სამაგისტრო პროგრამების ახალი სასწავლო პროცესის </a:t>
            </a:r>
            <a:r>
              <a:rPr lang="ka-GE" sz="1600" b="1" dirty="0" smtClean="0">
                <a:solidFill>
                  <a:schemeClr val="accent2">
                    <a:lumMod val="50000"/>
                  </a:schemeClr>
                </a:solidFill>
                <a:latin typeface="BPG Banner Caps" pitchFamily="18" charset="0"/>
                <a:cs typeface="Arial" panose="020B0604020202020204" pitchFamily="34" charset="0"/>
              </a:rPr>
              <a:t>მომზადება</a:t>
            </a:r>
          </a:p>
          <a:p>
            <a:pPr lvl="0" fontAlgn="base">
              <a:lnSpc>
                <a:spcPct val="150000"/>
              </a:lnSpc>
              <a:spcBef>
                <a:spcPct val="0"/>
              </a:spcBef>
              <a:spcAft>
                <a:spcPct val="0"/>
              </a:spcAft>
              <a:defRPr/>
            </a:pPr>
            <a:r>
              <a:rPr lang="ka-GE" sz="1600" b="1" dirty="0" smtClean="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და </a:t>
            </a:r>
            <a:r>
              <a:rPr lang="ka-GE" sz="1600" b="1" dirty="0" smtClean="0">
                <a:solidFill>
                  <a:schemeClr val="accent2">
                    <a:lumMod val="50000"/>
                  </a:schemeClr>
                </a:solidFill>
                <a:latin typeface="BPG Banner Caps" pitchFamily="18" charset="0"/>
                <a:cs typeface="Arial" panose="020B0604020202020204" pitchFamily="34" charset="0"/>
              </a:rPr>
              <a:t>წარმართვა</a:t>
            </a:r>
            <a:endParaRPr lang="en-US" sz="16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203878148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20927" y="6026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195727"/>
            <a:ext cx="7785958" cy="461665"/>
          </a:xfrm>
          <a:prstGeom prst="rect">
            <a:avLst/>
          </a:prstGeom>
          <a:noFill/>
        </p:spPr>
        <p:txBody>
          <a:bodyPr wrap="square" rtlCol="0">
            <a:spAutoFit/>
          </a:bodyPr>
          <a:lstStyle/>
          <a:p>
            <a:pPr algn="r"/>
            <a:r>
              <a:rPr lang="ka-GE" sz="2400" b="1" dirty="0" smtClean="0">
                <a:solidFill>
                  <a:schemeClr val="accent2">
                    <a:lumMod val="50000"/>
                  </a:schemeClr>
                </a:solidFill>
                <a:latin typeface="BPG Banner Caps" pitchFamily="18" charset="0"/>
              </a:rPr>
              <a:t>სამეთაურო-საშტაბო კოლეჯი</a:t>
            </a:r>
            <a:endParaRPr lang="en-US" sz="2400" b="1" dirty="0">
              <a:solidFill>
                <a:schemeClr val="accent2">
                  <a:lumMod val="50000"/>
                </a:schemeClr>
              </a:solidFill>
              <a:latin typeface="BPG Banner Caps"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89454" y="1703978"/>
            <a:ext cx="8902145" cy="5011949"/>
          </a:xfrm>
          <a:prstGeom prst="rect">
            <a:avLst/>
          </a:prstGeom>
        </p:spPr>
        <p:txBody>
          <a:bodyPr wrap="square">
            <a:spAutoFit/>
          </a:bodyPr>
          <a:lstStyle/>
          <a:p>
            <a:pPr marL="801688" lvl="0" indent="-227013">
              <a:lnSpc>
                <a:spcPct val="110000"/>
              </a:lnSpc>
              <a:spcBef>
                <a:spcPts val="1000"/>
              </a:spcBef>
              <a:spcAft>
                <a:spcPts val="1200"/>
              </a:spcAft>
              <a:buFont typeface="Wingdings" pitchFamily="2" charset="2"/>
              <a:buChar char="Ø"/>
            </a:pPr>
            <a:r>
              <a:rPr lang="ka-GE" sz="1600" b="1" dirty="0" smtClean="0">
                <a:solidFill>
                  <a:schemeClr val="accent2">
                    <a:lumMod val="50000"/>
                  </a:schemeClr>
                </a:solidFill>
                <a:latin typeface="BPG Banner Caps" pitchFamily="18" charset="0"/>
                <a:cs typeface="Arial" panose="020B0604020202020204" pitchFamily="34" charset="0"/>
              </a:rPr>
              <a:t>პროგრამაზე </a:t>
            </a:r>
            <a:r>
              <a:rPr lang="ka-GE" sz="1600" b="1" dirty="0">
                <a:solidFill>
                  <a:schemeClr val="accent2">
                    <a:lumMod val="50000"/>
                  </a:schemeClr>
                </a:solidFill>
                <a:latin typeface="BPG Banner Caps" pitchFamily="18" charset="0"/>
                <a:cs typeface="Arial" panose="020B0604020202020204" pitchFamily="34" charset="0"/>
              </a:rPr>
              <a:t>სწავლის დაწყება - 75 ს/მ </a:t>
            </a:r>
            <a:r>
              <a:rPr lang="ka-GE" sz="1600" b="1" dirty="0" smtClean="0">
                <a:solidFill>
                  <a:schemeClr val="accent2">
                    <a:lumMod val="50000"/>
                  </a:schemeClr>
                </a:solidFill>
                <a:latin typeface="BPG Banner Caps" pitchFamily="18" charset="0"/>
                <a:cs typeface="Arial" panose="020B0604020202020204" pitchFamily="34" charset="0"/>
              </a:rPr>
              <a:t>დ</a:t>
            </a:r>
            <a:r>
              <a:rPr lang="ka-GE" sz="1600" b="1" dirty="0">
                <a:solidFill>
                  <a:schemeClr val="accent2">
                    <a:lumMod val="50000"/>
                  </a:schemeClr>
                </a:solidFill>
                <a:latin typeface="BPG Banner Caps" pitchFamily="18" charset="0"/>
                <a:cs typeface="Arial" panose="020B0604020202020204" pitchFamily="34" charset="0"/>
              </a:rPr>
              <a:t>პროგრამები მომზადდა 2019-2020 სასწავლო წლის პროცესისათვის (მსმენელთა რაოდენობის გაზრდა 60-დან 78-მდე, შეფასების მინიმალური ზღვარი გაიზარდა 60-დან 70-მდე, და სხვა);</a:t>
            </a:r>
          </a:p>
          <a:p>
            <a:pPr marL="801688" indent="-227013">
              <a:lnSpc>
                <a:spcPct val="110000"/>
              </a:lnSpc>
              <a:spcBef>
                <a:spcPts val="1000"/>
              </a:spcBef>
              <a:spcAft>
                <a:spcPts val="1200"/>
              </a:spcAft>
              <a:buFont typeface="Wingdings"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განხორციელდა განვლილი სასწავლო წლის მიმდინარე და დასკვნითი  შეფასება, გამოვლინდა და აღმოფხვრა ნაკლოვანებები;</a:t>
            </a:r>
          </a:p>
          <a:p>
            <a:pPr marL="801688" lvl="0" indent="-227013">
              <a:lnSpc>
                <a:spcPct val="110000"/>
              </a:lnSpc>
              <a:spcBef>
                <a:spcPts val="1000"/>
              </a:spcBef>
              <a:spcAft>
                <a:spcPts val="1200"/>
              </a:spcAft>
              <a:buFont typeface="Wingdings"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სასწავლო პროგრამების - შეფასება, კონტროლი, ადმინისტრაციული და ლოგისტიკური მხარდაჭერა;</a:t>
            </a:r>
          </a:p>
          <a:p>
            <a:pPr marL="801688" indent="-227013">
              <a:lnSpc>
                <a:spcPct val="110000"/>
              </a:lnSpc>
              <a:spcBef>
                <a:spcPts val="1000"/>
              </a:spcBef>
              <a:spcAft>
                <a:spcPts val="1200"/>
              </a:spcAft>
              <a:buFont typeface="Wingdings"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კოლეჯის პ/შ-ით დაკომპლექტება და  ფაკულტეტის პერსონალის მომზადება-გადამზადება;</a:t>
            </a:r>
          </a:p>
          <a:p>
            <a:pPr marL="801688" lvl="0" indent="-227013">
              <a:lnSpc>
                <a:spcPct val="110000"/>
              </a:lnSpc>
              <a:spcBef>
                <a:spcPts val="1000"/>
              </a:spcBef>
              <a:spcAft>
                <a:spcPts val="1200"/>
              </a:spcAft>
              <a:buFont typeface="Wingdings" pitchFamily="2" charset="2"/>
              <a:buChar char="Ø"/>
            </a:pPr>
            <a:r>
              <a:rPr lang="ka-GE" sz="1600" b="1" dirty="0">
                <a:solidFill>
                  <a:schemeClr val="accent2">
                    <a:lumMod val="50000"/>
                  </a:schemeClr>
                </a:solidFill>
                <a:latin typeface="BPG Banner Caps" pitchFamily="18" charset="0"/>
                <a:cs typeface="Arial" panose="020B0604020202020204" pitchFamily="34" charset="0"/>
              </a:rPr>
              <a:t>2019-2020 სასწავლო წლის სამეთურო-საშტაბო პროგრამაზე მისაღები გამოცდების ჩატარება (136 კანდიდატი); </a:t>
            </a:r>
          </a:p>
          <a:p>
            <a:pPr marL="801688" lvl="0" indent="-227013">
              <a:lnSpc>
                <a:spcPct val="110000"/>
              </a:lnSpc>
              <a:spcBef>
                <a:spcPts val="1000"/>
              </a:spcBef>
              <a:spcAft>
                <a:spcPts val="1200"/>
              </a:spcAft>
              <a:buFont typeface="Wingdings" pitchFamily="2" charset="2"/>
              <a:buChar char="Ø"/>
            </a:pPr>
            <a:r>
              <a:rPr lang="ka-GE" sz="1600" b="1" dirty="0">
                <a:solidFill>
                  <a:schemeClr val="accent2">
                    <a:lumMod val="50000"/>
                  </a:schemeClr>
                </a:solidFill>
                <a:latin typeface="BPG Banner Caps" pitchFamily="18" charset="0"/>
                <a:cs typeface="Arial" panose="020B0604020202020204" pitchFamily="34" charset="0"/>
              </a:rPr>
              <a:t>2019-2020 წ.წ. სამეთურო-საშტაბო პროგრამისა და 2019-2021 წწ. თავდაცვის ანალიზის სამაგ. პროგრამაზე სწავლის დაწყება - 75 ს/მ და 1 სამოქალაქო პირი (6 მაგისტრანტი</a:t>
            </a:r>
            <a:r>
              <a:rPr lang="ka-GE" sz="1600" b="1" dirty="0" smtClean="0">
                <a:solidFill>
                  <a:schemeClr val="accent2">
                    <a:lumMod val="50000"/>
                  </a:schemeClr>
                </a:solidFill>
                <a:latin typeface="BPG Banner Caps" pitchFamily="18" charset="0"/>
                <a:cs typeface="Arial" panose="020B0604020202020204" pitchFamily="34" charset="0"/>
              </a:rPr>
              <a:t>).</a:t>
            </a:r>
            <a:endParaRPr lang="ka-GE" sz="1600" b="1" dirty="0">
              <a:solidFill>
                <a:schemeClr val="accent2">
                  <a:lumMod val="50000"/>
                </a:schemeClr>
              </a:solidFill>
              <a:latin typeface="BPG Banner Caps" pitchFamily="18" charset="0"/>
              <a:cs typeface="Arial" panose="020B0604020202020204" pitchFamily="34" charset="0"/>
            </a:endParaRPr>
          </a:p>
        </p:txBody>
      </p:sp>
      <p:sp>
        <p:nvSpPr>
          <p:cNvPr id="3" name="Rectangle 2"/>
          <p:cNvSpPr/>
          <p:nvPr/>
        </p:nvSpPr>
        <p:spPr>
          <a:xfrm>
            <a:off x="89454" y="987710"/>
            <a:ext cx="9054546" cy="830997"/>
          </a:xfrm>
          <a:prstGeom prst="rect">
            <a:avLst/>
          </a:prstGeom>
        </p:spPr>
        <p:txBody>
          <a:bodyPr wrap="square">
            <a:spAutoFit/>
          </a:bodyPr>
          <a:lstStyle/>
          <a:p>
            <a:pPr lvl="0" algn="ctr" fontAlgn="base">
              <a:lnSpc>
                <a:spcPct val="150000"/>
              </a:lnSpc>
              <a:spcBef>
                <a:spcPct val="0"/>
              </a:spcBef>
              <a:spcAft>
                <a:spcPct val="0"/>
              </a:spcAft>
              <a:defRPr/>
            </a:pPr>
            <a:r>
              <a:rPr lang="ka-GE" sz="1600" b="1" dirty="0" smtClean="0">
                <a:solidFill>
                  <a:schemeClr val="accent2">
                    <a:lumMod val="50000"/>
                  </a:schemeClr>
                </a:solidFill>
                <a:latin typeface="BPG Banner Caps" pitchFamily="18" charset="0"/>
                <a:cs typeface="Arial" panose="020B0604020202020204" pitchFamily="34" charset="0"/>
              </a:rPr>
              <a:t>სამეთაურო-საშტაბო  </a:t>
            </a:r>
            <a:r>
              <a:rPr lang="ka-GE" sz="1600" b="1" dirty="0">
                <a:solidFill>
                  <a:schemeClr val="accent2">
                    <a:lumMod val="50000"/>
                  </a:schemeClr>
                </a:solidFill>
                <a:latin typeface="BPG Banner Caps" pitchFamily="18" charset="0"/>
                <a:cs typeface="Arial" panose="020B0604020202020204" pitchFamily="34" charset="0"/>
              </a:rPr>
              <a:t>და სამაგისტრო პროგრამების ახალი სასწავლო პროცესის </a:t>
            </a:r>
            <a:r>
              <a:rPr lang="ka-GE" sz="1600" b="1" dirty="0" smtClean="0">
                <a:solidFill>
                  <a:schemeClr val="accent2">
                    <a:lumMod val="50000"/>
                  </a:schemeClr>
                </a:solidFill>
                <a:latin typeface="BPG Banner Caps" pitchFamily="18" charset="0"/>
                <a:cs typeface="Arial" panose="020B0604020202020204" pitchFamily="34" charset="0"/>
              </a:rPr>
              <a:t>მომზადება</a:t>
            </a:r>
          </a:p>
          <a:p>
            <a:pPr lvl="0" fontAlgn="base">
              <a:lnSpc>
                <a:spcPct val="150000"/>
              </a:lnSpc>
              <a:spcBef>
                <a:spcPct val="0"/>
              </a:spcBef>
              <a:spcAft>
                <a:spcPct val="0"/>
              </a:spcAft>
              <a:defRPr/>
            </a:pPr>
            <a:r>
              <a:rPr lang="ka-GE" sz="1600" b="1" dirty="0" smtClean="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და </a:t>
            </a:r>
            <a:r>
              <a:rPr lang="ka-GE" sz="1600" b="1" dirty="0" smtClean="0">
                <a:solidFill>
                  <a:schemeClr val="accent2">
                    <a:lumMod val="50000"/>
                  </a:schemeClr>
                </a:solidFill>
                <a:latin typeface="BPG Banner Caps" pitchFamily="18" charset="0"/>
                <a:cs typeface="Arial" panose="020B0604020202020204" pitchFamily="34" charset="0"/>
              </a:rPr>
              <a:t>წარმართვა</a:t>
            </a:r>
            <a:endParaRPr lang="en-US" sz="16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163208696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20927" y="6026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195727"/>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სამეთაურო-საშტაბო კოლეჯი/განხორციელებული </a:t>
            </a:r>
          </a:p>
          <a:p>
            <a:pPr algn="r"/>
            <a:r>
              <a:rPr lang="ka-GE" sz="2000" b="1" dirty="0" smtClean="0">
                <a:solidFill>
                  <a:schemeClr val="accent2">
                    <a:lumMod val="50000"/>
                  </a:schemeClr>
                </a:solidFill>
                <a:latin typeface="BPG Banner Caps" pitchFamily="18" charset="0"/>
              </a:rPr>
              <a:t>მნიშვნელოვანი ღონისძიებები</a:t>
            </a:r>
            <a:endParaRPr lang="en-US" sz="2000" b="1" dirty="0">
              <a:solidFill>
                <a:schemeClr val="accent2">
                  <a:lumMod val="50000"/>
                </a:schemeClr>
              </a:solidFill>
              <a:latin typeface="BPG Banner Caps"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89454" y="1703978"/>
            <a:ext cx="8902145" cy="5023939"/>
          </a:xfrm>
          <a:prstGeom prst="rect">
            <a:avLst/>
          </a:prstGeom>
        </p:spPr>
        <p:txBody>
          <a:bodyPr wrap="square">
            <a:spAutoFit/>
          </a:bodyPr>
          <a:lstStyle/>
          <a:p>
            <a:pPr marL="801688" lvl="0" indent="-227013">
              <a:lnSpc>
                <a:spcPct val="110000"/>
              </a:lnSpc>
              <a:spcBef>
                <a:spcPts val="1000"/>
              </a:spcBef>
              <a:spcAft>
                <a:spcPts val="1200"/>
              </a:spcAft>
              <a:buFont typeface="Wingdings" pitchFamily="2" charset="2"/>
              <a:buChar char="Ø"/>
            </a:pPr>
            <a:r>
              <a:rPr lang="ka-GE" sz="1600" b="1" dirty="0" smtClean="0">
                <a:solidFill>
                  <a:schemeClr val="accent2">
                    <a:lumMod val="50000"/>
                  </a:schemeClr>
                </a:solidFill>
                <a:latin typeface="BPG Banner Caps" pitchFamily="18" charset="0"/>
                <a:cs typeface="Arial" panose="020B0604020202020204" pitchFamily="34" charset="0"/>
              </a:rPr>
              <a:t>პროგრამები </a:t>
            </a:r>
            <a:r>
              <a:rPr lang="ka-GE" sz="1600" b="1" dirty="0">
                <a:solidFill>
                  <a:schemeClr val="accent2">
                    <a:lumMod val="50000"/>
                  </a:schemeClr>
                </a:solidFill>
                <a:latin typeface="BPG Banner Caps" pitchFamily="18" charset="0"/>
                <a:cs typeface="Arial" panose="020B0604020202020204" pitchFamily="34" charset="0"/>
              </a:rPr>
              <a:t>მომზადდა 2019-2020 სასწავლო წლის პროცესისათვის (მსმენელთა რაოდენობის გაზრდა 60-დან 78-მდე, შეფასების მინიმალური ზღვარი გაიზარდა 60-დან 70-მდე, და სხვა);</a:t>
            </a:r>
          </a:p>
          <a:p>
            <a:pPr marL="801688" indent="-227013">
              <a:lnSpc>
                <a:spcPct val="110000"/>
              </a:lnSpc>
              <a:spcBef>
                <a:spcPts val="1000"/>
              </a:spcBef>
              <a:spcAft>
                <a:spcPts val="1200"/>
              </a:spcAft>
              <a:buFont typeface="Wingdings"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განხორციელდა განვლილი სასწავლო წლის მიმდინარე და დასკვნითი  შეფასება, გამოვლინდა და აღმოფხვრა ნაკლოვანებები;</a:t>
            </a:r>
          </a:p>
          <a:p>
            <a:pPr marL="801688" lvl="0" indent="-227013">
              <a:lnSpc>
                <a:spcPct val="110000"/>
              </a:lnSpc>
              <a:spcBef>
                <a:spcPts val="1000"/>
              </a:spcBef>
              <a:spcAft>
                <a:spcPts val="1200"/>
              </a:spcAft>
              <a:buFont typeface="Wingdings"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სასწავლო პროგრამების - შეფასება, კონტროლი, ადმინისტრაციული და ლოგისტიკური მხარდაჭერა;</a:t>
            </a:r>
          </a:p>
          <a:p>
            <a:pPr marL="801688" indent="-227013">
              <a:lnSpc>
                <a:spcPct val="110000"/>
              </a:lnSpc>
              <a:spcBef>
                <a:spcPts val="1000"/>
              </a:spcBef>
              <a:spcAft>
                <a:spcPts val="1200"/>
              </a:spcAft>
              <a:buFont typeface="Wingdings"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კოლეჯის პ/შ-ით დაკომპლექტება და  ფაკულტეტის პერსონალის მომზადება-გადამზადება;</a:t>
            </a:r>
          </a:p>
          <a:p>
            <a:pPr marL="801688" lvl="0" indent="-227013">
              <a:lnSpc>
                <a:spcPct val="110000"/>
              </a:lnSpc>
              <a:spcBef>
                <a:spcPts val="1000"/>
              </a:spcBef>
              <a:spcAft>
                <a:spcPts val="1200"/>
              </a:spcAft>
              <a:buFont typeface="Wingdings" pitchFamily="2" charset="2"/>
              <a:buChar char="Ø"/>
            </a:pPr>
            <a:r>
              <a:rPr lang="ka-GE" sz="1600" b="1" dirty="0">
                <a:solidFill>
                  <a:schemeClr val="accent2">
                    <a:lumMod val="50000"/>
                  </a:schemeClr>
                </a:solidFill>
                <a:latin typeface="BPG Banner Caps" pitchFamily="18" charset="0"/>
                <a:cs typeface="Arial" panose="020B0604020202020204" pitchFamily="34" charset="0"/>
              </a:rPr>
              <a:t>2019-2020 სასწავლო წლის სამეთურო-საშტაბო პროგრამაზე მისაღები გამოცდების ჩატარება (136 კანდიდატი); </a:t>
            </a:r>
          </a:p>
          <a:p>
            <a:pPr marL="801688" lvl="0" indent="-227013">
              <a:lnSpc>
                <a:spcPct val="110000"/>
              </a:lnSpc>
              <a:spcBef>
                <a:spcPts val="1000"/>
              </a:spcBef>
              <a:spcAft>
                <a:spcPts val="1200"/>
              </a:spcAft>
              <a:buFont typeface="Wingdings" pitchFamily="2" charset="2"/>
              <a:buChar char="Ø"/>
            </a:pPr>
            <a:r>
              <a:rPr lang="ka-GE" sz="1600" b="1" dirty="0">
                <a:solidFill>
                  <a:schemeClr val="accent2">
                    <a:lumMod val="50000"/>
                  </a:schemeClr>
                </a:solidFill>
                <a:latin typeface="BPG Banner Caps" pitchFamily="18" charset="0"/>
                <a:cs typeface="Arial" panose="020B0604020202020204" pitchFamily="34" charset="0"/>
              </a:rPr>
              <a:t>2019-2020 წ.წ. სამეთურო-საშტაბო პროგრამისა და 2019-2021 წწ. თავდაცვის ანალიზის სამაგ. პროგრამაზე სწავლის დაწყება - 75 ს/მ და 1 სამოქალაქო პირი (6 მაგისტრანტი</a:t>
            </a:r>
            <a:r>
              <a:rPr lang="ka-GE" sz="1600" b="1" dirty="0" smtClean="0">
                <a:solidFill>
                  <a:schemeClr val="accent2">
                    <a:lumMod val="50000"/>
                  </a:schemeClr>
                </a:solidFill>
                <a:latin typeface="BPG Banner Caps" pitchFamily="18" charset="0"/>
                <a:cs typeface="Arial" panose="020B0604020202020204" pitchFamily="34" charset="0"/>
              </a:rPr>
              <a:t>).</a:t>
            </a:r>
            <a:endParaRPr lang="ka-GE" sz="1600" b="1" dirty="0">
              <a:solidFill>
                <a:schemeClr val="accent2">
                  <a:lumMod val="50000"/>
                </a:schemeClr>
              </a:solidFill>
              <a:latin typeface="BPG Banner Caps" pitchFamily="18" charset="0"/>
              <a:cs typeface="Arial" panose="020B0604020202020204" pitchFamily="34" charset="0"/>
            </a:endParaRPr>
          </a:p>
        </p:txBody>
      </p:sp>
      <p:sp>
        <p:nvSpPr>
          <p:cNvPr id="3" name="Rectangle 2"/>
          <p:cNvSpPr/>
          <p:nvPr/>
        </p:nvSpPr>
        <p:spPr>
          <a:xfrm>
            <a:off x="89454" y="987710"/>
            <a:ext cx="9054546" cy="830997"/>
          </a:xfrm>
          <a:prstGeom prst="rect">
            <a:avLst/>
          </a:prstGeom>
        </p:spPr>
        <p:txBody>
          <a:bodyPr wrap="square">
            <a:spAutoFit/>
          </a:bodyPr>
          <a:lstStyle/>
          <a:p>
            <a:pPr lvl="0" algn="ctr" fontAlgn="base">
              <a:lnSpc>
                <a:spcPct val="150000"/>
              </a:lnSpc>
              <a:spcBef>
                <a:spcPct val="0"/>
              </a:spcBef>
              <a:spcAft>
                <a:spcPct val="0"/>
              </a:spcAft>
              <a:defRPr/>
            </a:pPr>
            <a:r>
              <a:rPr lang="ka-GE" sz="1600" b="1" dirty="0" smtClean="0">
                <a:solidFill>
                  <a:schemeClr val="accent2">
                    <a:lumMod val="50000"/>
                  </a:schemeClr>
                </a:solidFill>
                <a:latin typeface="BPG Banner Caps" pitchFamily="18" charset="0"/>
                <a:cs typeface="Arial" panose="020B0604020202020204" pitchFamily="34" charset="0"/>
              </a:rPr>
              <a:t>სამეთაურო-საშტაბო  </a:t>
            </a:r>
            <a:r>
              <a:rPr lang="ka-GE" sz="1600" b="1" dirty="0">
                <a:solidFill>
                  <a:schemeClr val="accent2">
                    <a:lumMod val="50000"/>
                  </a:schemeClr>
                </a:solidFill>
                <a:latin typeface="BPG Banner Caps" pitchFamily="18" charset="0"/>
                <a:cs typeface="Arial" panose="020B0604020202020204" pitchFamily="34" charset="0"/>
              </a:rPr>
              <a:t>და სამაგისტრო პროგრამების ახალი სასწავლო პროცესის </a:t>
            </a:r>
            <a:r>
              <a:rPr lang="ka-GE" sz="1600" b="1" dirty="0" smtClean="0">
                <a:solidFill>
                  <a:schemeClr val="accent2">
                    <a:lumMod val="50000"/>
                  </a:schemeClr>
                </a:solidFill>
                <a:latin typeface="BPG Banner Caps" pitchFamily="18" charset="0"/>
                <a:cs typeface="Arial" panose="020B0604020202020204" pitchFamily="34" charset="0"/>
              </a:rPr>
              <a:t>მომზადება</a:t>
            </a:r>
          </a:p>
          <a:p>
            <a:pPr lvl="0" fontAlgn="base">
              <a:lnSpc>
                <a:spcPct val="150000"/>
              </a:lnSpc>
              <a:spcBef>
                <a:spcPct val="0"/>
              </a:spcBef>
              <a:spcAft>
                <a:spcPct val="0"/>
              </a:spcAft>
              <a:defRPr/>
            </a:pPr>
            <a:r>
              <a:rPr lang="ka-GE" sz="1600" b="1" dirty="0" smtClean="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და </a:t>
            </a:r>
            <a:r>
              <a:rPr lang="ka-GE" sz="1600" b="1" dirty="0" smtClean="0">
                <a:solidFill>
                  <a:schemeClr val="accent2">
                    <a:lumMod val="50000"/>
                  </a:schemeClr>
                </a:solidFill>
                <a:latin typeface="BPG Banner Caps" pitchFamily="18" charset="0"/>
                <a:cs typeface="Arial" panose="020B0604020202020204" pitchFamily="34" charset="0"/>
              </a:rPr>
              <a:t>წარმართვა</a:t>
            </a:r>
            <a:endParaRPr lang="en-US" sz="16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128487352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20927" y="6026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195727"/>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სამეთაურო-საშტაბო კოლეჯი/განხორციელებული </a:t>
            </a:r>
          </a:p>
          <a:p>
            <a:pPr algn="r"/>
            <a:r>
              <a:rPr lang="ka-GE" sz="2000" b="1" dirty="0" smtClean="0">
                <a:solidFill>
                  <a:schemeClr val="accent2">
                    <a:lumMod val="50000"/>
                  </a:schemeClr>
                </a:solidFill>
                <a:latin typeface="BPG Banner Caps" pitchFamily="18" charset="0"/>
              </a:rPr>
              <a:t>მნიშვნელოვანი ღონისძიებები</a:t>
            </a:r>
            <a:endParaRPr lang="en-US" sz="2000" b="1" dirty="0">
              <a:solidFill>
                <a:schemeClr val="accent2">
                  <a:lumMod val="50000"/>
                </a:schemeClr>
              </a:solidFill>
              <a:latin typeface="BPG Banner Caps"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220289" y="957273"/>
            <a:ext cx="8902145" cy="5756448"/>
          </a:xfrm>
          <a:prstGeom prst="rect">
            <a:avLst/>
          </a:prstGeom>
        </p:spPr>
        <p:txBody>
          <a:bodyPr wrap="square">
            <a:spAutoFit/>
          </a:bodyPr>
          <a:lstStyle/>
          <a:p>
            <a:pPr lvl="0">
              <a:lnSpc>
                <a:spcPct val="90000"/>
              </a:lnSpc>
              <a:spcBef>
                <a:spcPts val="1000"/>
              </a:spcBef>
            </a:pPr>
            <a:r>
              <a:rPr lang="ka-GE" sz="1600" b="1" dirty="0">
                <a:solidFill>
                  <a:schemeClr val="accent2">
                    <a:lumMod val="50000"/>
                  </a:schemeClr>
                </a:solidFill>
                <a:latin typeface="BPG Banner Caps" pitchFamily="18" charset="0"/>
                <a:cs typeface="Arial" panose="020B0604020202020204" pitchFamily="34" charset="0"/>
              </a:rPr>
              <a:t>ურთიერთქმედება უწყების შიდა და გარე საგანმანათლებლო ინსტიტუტებთან</a:t>
            </a:r>
          </a:p>
          <a:p>
            <a:pPr marL="631825" lvl="0" indent="-285750">
              <a:lnSpc>
                <a:spcPct val="150000"/>
              </a:lnSpc>
              <a:spcBef>
                <a:spcPts val="1000"/>
              </a:spcBef>
              <a:buFont typeface="Wingdings"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კოლეჯის მოსამსახურეების თავდაცვის ძალებში სტრატეგიული პროექტი „ამოცანით მართვა“ იმპლემენტაციის პროცესში მონაწილეობა; </a:t>
            </a:r>
          </a:p>
          <a:p>
            <a:pPr marL="631825" lvl="0" indent="-285750">
              <a:lnSpc>
                <a:spcPct val="150000"/>
              </a:lnSpc>
              <a:spcBef>
                <a:spcPts val="1000"/>
              </a:spcBef>
              <a:buFont typeface="Wingdings"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კოლეჯის მოსამსახურეების თავდაცვის სამინისტროში ჩატარებულ მრავალეროვნული სამეთაურო-საშტაბო სწავლება „</a:t>
            </a:r>
            <a:r>
              <a:rPr lang="en-US" sz="1600" b="1" dirty="0">
                <a:solidFill>
                  <a:schemeClr val="accent2">
                    <a:lumMod val="50000"/>
                  </a:schemeClr>
                </a:solidFill>
                <a:latin typeface="BPG Banner Caps" pitchFamily="18" charset="0"/>
                <a:cs typeface="Arial" panose="020B0604020202020204" pitchFamily="34" charset="0"/>
              </a:rPr>
              <a:t>NATO-GEO EX19” </a:t>
            </a:r>
            <a:r>
              <a:rPr lang="ka-GE" sz="1600" b="1" dirty="0">
                <a:solidFill>
                  <a:schemeClr val="accent2">
                    <a:lumMod val="50000"/>
                  </a:schemeClr>
                </a:solidFill>
                <a:latin typeface="BPG Banner Caps" pitchFamily="18" charset="0"/>
                <a:cs typeface="Arial" panose="020B0604020202020204" pitchFamily="34" charset="0"/>
              </a:rPr>
              <a:t>-ში და „</a:t>
            </a:r>
            <a:r>
              <a:rPr lang="en-US" sz="1600" b="1" dirty="0">
                <a:solidFill>
                  <a:schemeClr val="accent2">
                    <a:lumMod val="50000"/>
                  </a:schemeClr>
                </a:solidFill>
                <a:latin typeface="BPG Banner Caps" pitchFamily="18" charset="0"/>
                <a:cs typeface="Arial" panose="020B0604020202020204" pitchFamily="34" charset="0"/>
              </a:rPr>
              <a:t>AGILE SPIRIT 2019”</a:t>
            </a:r>
            <a:r>
              <a:rPr lang="ka-GE" sz="1600" b="1" dirty="0">
                <a:solidFill>
                  <a:schemeClr val="accent2">
                    <a:lumMod val="50000"/>
                  </a:schemeClr>
                </a:solidFill>
                <a:latin typeface="BPG Banner Caps" pitchFamily="18" charset="0"/>
                <a:cs typeface="Arial" panose="020B0604020202020204" pitchFamily="34" charset="0"/>
              </a:rPr>
              <a:t> -ში მონაწილეობა;</a:t>
            </a:r>
          </a:p>
          <a:p>
            <a:pPr marL="631825" lvl="0" indent="-285750">
              <a:lnSpc>
                <a:spcPct val="150000"/>
              </a:lnSpc>
              <a:spcBef>
                <a:spcPts val="1000"/>
              </a:spcBef>
              <a:buFont typeface="Wingdings" pitchFamily="2" charset="2"/>
              <a:buChar char="Ø"/>
              <a:tabLst>
                <a:tab pos="741363" algn="l"/>
              </a:tabLst>
            </a:pPr>
            <a:r>
              <a:rPr lang="ka-GE" sz="1600" b="1" dirty="0">
                <a:solidFill>
                  <a:schemeClr val="accent2">
                    <a:lumMod val="50000"/>
                  </a:schemeClr>
                </a:solidFill>
                <a:latin typeface="BPG Banner Caps" pitchFamily="18" charset="0"/>
                <a:cs typeface="Arial" panose="020B0604020202020204" pitchFamily="34" charset="0"/>
              </a:rPr>
              <a:t>პროგრამების მსმენელების/იუნკრების და კოლეჯის მოსამსახურეების სხვადასხვა სამთავრობო და არასამთავრობო ინსტიტუციებში - ვიზიტების, ლექციების და სემინარების სახით მონაწილეობა;</a:t>
            </a:r>
          </a:p>
          <a:p>
            <a:pPr marL="631825" indent="-285750">
              <a:lnSpc>
                <a:spcPct val="150000"/>
              </a:lnSpc>
              <a:spcBef>
                <a:spcPts val="1000"/>
              </a:spcBef>
              <a:buFont typeface="Wingdings" pitchFamily="2" charset="2"/>
              <a:buChar char="Ø"/>
              <a:tabLst>
                <a:tab pos="741363" algn="l"/>
              </a:tabLst>
            </a:pPr>
            <a:r>
              <a:rPr lang="ka-GE" sz="1600" b="1" dirty="0">
                <a:solidFill>
                  <a:schemeClr val="accent2">
                    <a:lumMod val="50000"/>
                  </a:schemeClr>
                </a:solidFill>
                <a:latin typeface="BPG Banner Caps" pitchFamily="18" charset="0"/>
                <a:cs typeface="Arial" panose="020B0604020202020204" pitchFamily="34" charset="0"/>
              </a:rPr>
              <a:t>ჩატარდა ლიეტუა-საქართველოს სასწავლებლების ერთობლივი საშტაბო სწავლება </a:t>
            </a:r>
            <a:r>
              <a:rPr lang="en-US" sz="1600" b="1" dirty="0">
                <a:solidFill>
                  <a:schemeClr val="accent2">
                    <a:lumMod val="50000"/>
                  </a:schemeClr>
                </a:solidFill>
                <a:latin typeface="BPG Banner Caps" pitchFamily="18" charset="0"/>
                <a:cs typeface="Arial" panose="020B0604020202020204" pitchFamily="34" charset="0"/>
              </a:rPr>
              <a:t>“Combined Effort” </a:t>
            </a:r>
            <a:r>
              <a:rPr lang="ka-GE" sz="1600" b="1" dirty="0">
                <a:solidFill>
                  <a:schemeClr val="accent2">
                    <a:lumMod val="50000"/>
                  </a:schemeClr>
                </a:solidFill>
                <a:latin typeface="BPG Banner Caps" pitchFamily="18" charset="0"/>
                <a:cs typeface="Arial" panose="020B0604020202020204" pitchFamily="34" charset="0"/>
              </a:rPr>
              <a:t>რუქის გამოყენებით</a:t>
            </a:r>
            <a:r>
              <a:rPr lang="en-US" sz="1600" b="1" dirty="0">
                <a:solidFill>
                  <a:schemeClr val="accent2">
                    <a:lumMod val="50000"/>
                  </a:schemeClr>
                </a:solidFill>
                <a:latin typeface="BPG Banner Caps" pitchFamily="18" charset="0"/>
                <a:cs typeface="Arial" panose="020B0604020202020204" pitchFamily="34" charset="0"/>
              </a:rPr>
              <a:t>(MAPEX)</a:t>
            </a:r>
            <a:r>
              <a:rPr lang="ka-GE" sz="1600" b="1" dirty="0">
                <a:solidFill>
                  <a:schemeClr val="accent2">
                    <a:lumMod val="50000"/>
                  </a:schemeClr>
                </a:solidFill>
                <a:latin typeface="BPG Banner Caps" pitchFamily="18" charset="0"/>
                <a:cs typeface="Arial" panose="020B0604020202020204" pitchFamily="34" charset="0"/>
              </a:rPr>
              <a:t> სამეთაურო-საშტაბო კურსების მსმენელებისათვის;</a:t>
            </a:r>
            <a:r>
              <a:rPr lang="en-US" sz="1600" b="1" dirty="0">
                <a:solidFill>
                  <a:schemeClr val="accent2">
                    <a:lumMod val="50000"/>
                  </a:schemeClr>
                </a:solidFill>
                <a:latin typeface="BPG Banner Caps" pitchFamily="18" charset="0"/>
                <a:cs typeface="Arial" panose="020B0604020202020204" pitchFamily="34" charset="0"/>
              </a:rPr>
              <a:t> </a:t>
            </a:r>
          </a:p>
          <a:p>
            <a:pPr marL="631825" lvl="0" indent="-285750">
              <a:lnSpc>
                <a:spcPct val="150000"/>
              </a:lnSpc>
              <a:spcBef>
                <a:spcPts val="1000"/>
              </a:spcBef>
              <a:buFont typeface="Wingdings" pitchFamily="2" charset="2"/>
              <a:buChar char="Ø"/>
              <a:tabLst>
                <a:tab pos="741363" algn="l"/>
              </a:tabLst>
            </a:pPr>
            <a:r>
              <a:rPr lang="ka-GE" sz="1600" b="1" dirty="0">
                <a:solidFill>
                  <a:schemeClr val="accent2">
                    <a:lumMod val="50000"/>
                  </a:schemeClr>
                </a:solidFill>
                <a:latin typeface="BPG Banner Caps" pitchFamily="18" charset="0"/>
                <a:cs typeface="Arial" panose="020B0604020202020204" pitchFamily="34" charset="0"/>
              </a:rPr>
              <a:t>ბრიტანეთის საგანმანათლებლო ინსტიტუტის (</a:t>
            </a:r>
            <a:r>
              <a:rPr lang="en-US" sz="1600" b="1" dirty="0">
                <a:solidFill>
                  <a:schemeClr val="accent2">
                    <a:lumMod val="50000"/>
                  </a:schemeClr>
                </a:solidFill>
                <a:latin typeface="BPG Banner Caps" pitchFamily="18" charset="0"/>
                <a:cs typeface="Arial" panose="020B0604020202020204" pitchFamily="34" charset="0"/>
              </a:rPr>
              <a:t>RUSI) </a:t>
            </a:r>
            <a:r>
              <a:rPr lang="ka-GE" sz="1600" b="1" dirty="0">
                <a:solidFill>
                  <a:schemeClr val="accent2">
                    <a:lumMod val="50000"/>
                  </a:schemeClr>
                </a:solidFill>
                <a:latin typeface="BPG Banner Caps" pitchFamily="18" charset="0"/>
                <a:cs typeface="Arial" panose="020B0604020202020204" pitchFamily="34" charset="0"/>
              </a:rPr>
              <a:t>მონაწილეობა ს.ს.პ-ს სასწავლო პროცესში;</a:t>
            </a:r>
            <a:r>
              <a:rPr lang="en-US" sz="1600" b="1" dirty="0">
                <a:solidFill>
                  <a:schemeClr val="accent2">
                    <a:lumMod val="50000"/>
                  </a:schemeClr>
                </a:solidFill>
                <a:latin typeface="BPG Banner Caps" pitchFamily="18" charset="0"/>
                <a:cs typeface="Arial" panose="020B0604020202020204" pitchFamily="34" charset="0"/>
              </a:rPr>
              <a:t> </a:t>
            </a:r>
          </a:p>
        </p:txBody>
      </p:sp>
    </p:spTree>
    <p:extLst>
      <p:ext uri="{BB962C8B-B14F-4D97-AF65-F5344CB8AC3E}">
        <p14:creationId xmlns:p14="http://schemas.microsoft.com/office/powerpoint/2010/main" val="21402424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20927" y="6026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195727"/>
            <a:ext cx="7785958" cy="707886"/>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სამეთაურო-საშტაბო კოლეჯი/განხორციელებული </a:t>
            </a:r>
          </a:p>
          <a:p>
            <a:pPr algn="r"/>
            <a:r>
              <a:rPr lang="ka-GE" sz="2000" b="1" dirty="0" smtClean="0">
                <a:solidFill>
                  <a:schemeClr val="accent2">
                    <a:lumMod val="50000"/>
                  </a:schemeClr>
                </a:solidFill>
                <a:latin typeface="BPG Banner Caps" pitchFamily="18" charset="0"/>
              </a:rPr>
              <a:t>მნიშვნელოვანი ღონისძიებები</a:t>
            </a:r>
            <a:endParaRPr lang="en-US" sz="2000" b="1" dirty="0">
              <a:solidFill>
                <a:schemeClr val="accent2">
                  <a:lumMod val="50000"/>
                </a:schemeClr>
              </a:solidFill>
              <a:latin typeface="BPG Banner Caps"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220289" y="1306816"/>
            <a:ext cx="8902145" cy="5017784"/>
          </a:xfrm>
          <a:prstGeom prst="rect">
            <a:avLst/>
          </a:prstGeom>
        </p:spPr>
        <p:txBody>
          <a:bodyPr wrap="square">
            <a:spAutoFit/>
          </a:bodyPr>
          <a:lstStyle/>
          <a:p>
            <a:pPr lvl="0">
              <a:lnSpc>
                <a:spcPct val="90000"/>
              </a:lnSpc>
              <a:spcBef>
                <a:spcPts val="1000"/>
              </a:spcBef>
            </a:pPr>
            <a:r>
              <a:rPr lang="ka-GE" sz="1600" b="1" dirty="0">
                <a:solidFill>
                  <a:schemeClr val="accent2">
                    <a:lumMod val="50000"/>
                  </a:schemeClr>
                </a:solidFill>
                <a:latin typeface="BPG Banner Caps" pitchFamily="18" charset="0"/>
                <a:cs typeface="Arial" panose="020B0604020202020204" pitchFamily="34" charset="0"/>
              </a:rPr>
              <a:t>ურთიერთქმედება უწყების შიდა და გარე საგანმანათლებლო ინსტიტუტებთან</a:t>
            </a:r>
          </a:p>
          <a:p>
            <a:pPr marL="631825" lvl="0" indent="-285750" algn="just">
              <a:lnSpc>
                <a:spcPct val="150000"/>
              </a:lnSpc>
              <a:spcBef>
                <a:spcPts val="1000"/>
              </a:spcBef>
              <a:buFont typeface="Wingdings" pitchFamily="2" charset="2"/>
              <a:buChar char="Ø"/>
              <a:tabLst>
                <a:tab pos="741363" algn="l"/>
              </a:tabLst>
            </a:pPr>
            <a:r>
              <a:rPr lang="ka-GE" sz="1600" b="1" dirty="0" smtClean="0">
                <a:solidFill>
                  <a:schemeClr val="accent2">
                    <a:lumMod val="50000"/>
                  </a:schemeClr>
                </a:solidFill>
                <a:latin typeface="BPG Banner Caps" pitchFamily="18" charset="0"/>
                <a:cs typeface="Arial" panose="020B0604020202020204" pitchFamily="34" charset="0"/>
              </a:rPr>
              <a:t>ბრიტანეთის </a:t>
            </a:r>
            <a:r>
              <a:rPr lang="ka-GE" sz="1600" b="1" dirty="0">
                <a:solidFill>
                  <a:schemeClr val="accent2">
                    <a:lumMod val="50000"/>
                  </a:schemeClr>
                </a:solidFill>
                <a:latin typeface="BPG Banner Caps" pitchFamily="18" charset="0"/>
                <a:cs typeface="Arial" panose="020B0604020202020204" pitchFamily="34" charset="0"/>
              </a:rPr>
              <a:t>საგანმანათლებლო ინსტიტუტის (</a:t>
            </a:r>
            <a:r>
              <a:rPr lang="en-US" sz="1600" b="1" dirty="0">
                <a:solidFill>
                  <a:schemeClr val="accent2">
                    <a:lumMod val="50000"/>
                  </a:schemeClr>
                </a:solidFill>
                <a:latin typeface="BPG Banner Caps" pitchFamily="18" charset="0"/>
                <a:cs typeface="Arial" panose="020B0604020202020204" pitchFamily="34" charset="0"/>
              </a:rPr>
              <a:t>RUSI) </a:t>
            </a:r>
            <a:r>
              <a:rPr lang="ka-GE" sz="1600" b="1" dirty="0">
                <a:solidFill>
                  <a:schemeClr val="accent2">
                    <a:lumMod val="50000"/>
                  </a:schemeClr>
                </a:solidFill>
                <a:latin typeface="BPG Banner Caps" pitchFamily="18" charset="0"/>
                <a:cs typeface="Arial" panose="020B0604020202020204" pitchFamily="34" charset="0"/>
              </a:rPr>
              <a:t>მონაწილეობა ს.ს.პ-ს სასწავლო პროცესში;</a:t>
            </a:r>
            <a:r>
              <a:rPr lang="en-US" sz="1600" b="1" dirty="0">
                <a:solidFill>
                  <a:schemeClr val="accent2">
                    <a:lumMod val="50000"/>
                  </a:schemeClr>
                </a:solidFill>
                <a:latin typeface="BPG Banner Caps" pitchFamily="18" charset="0"/>
                <a:cs typeface="Arial" panose="020B0604020202020204" pitchFamily="34" charset="0"/>
              </a:rPr>
              <a:t> </a:t>
            </a:r>
          </a:p>
          <a:p>
            <a:pPr marL="631825" lvl="0" indent="-285750" algn="just">
              <a:lnSpc>
                <a:spcPct val="150000"/>
              </a:lnSpc>
              <a:spcBef>
                <a:spcPts val="1000"/>
              </a:spcBef>
              <a:buFont typeface="Wingdings" pitchFamily="2" charset="2"/>
              <a:buChar char="Ø"/>
              <a:tabLst>
                <a:tab pos="741363" algn="l"/>
              </a:tabLst>
            </a:pPr>
            <a:r>
              <a:rPr lang="ka-GE" sz="1600" b="1" dirty="0">
                <a:solidFill>
                  <a:schemeClr val="accent2">
                    <a:lumMod val="50000"/>
                  </a:schemeClr>
                </a:solidFill>
                <a:latin typeface="BPG Banner Caps" pitchFamily="18" charset="0"/>
                <a:cs typeface="Arial" panose="020B0604020202020204" pitchFamily="34" charset="0"/>
              </a:rPr>
              <a:t>კოლეჯის მოსამსახურეების მონაწილეობა ქ. სტოქჰოლმში (შვედეთის სამეფო) კომბინირებული გაერთიანებული საშტაბო სწავლება „</a:t>
            </a:r>
            <a:r>
              <a:rPr lang="en-US" sz="1600" b="1" dirty="0">
                <a:solidFill>
                  <a:schemeClr val="accent2">
                    <a:lumMod val="50000"/>
                  </a:schemeClr>
                </a:solidFill>
                <a:latin typeface="BPG Banner Caps" pitchFamily="18" charset="0"/>
                <a:cs typeface="Arial" panose="020B0604020202020204" pitchFamily="34" charset="0"/>
              </a:rPr>
              <a:t>CJSE 19</a:t>
            </a:r>
            <a:r>
              <a:rPr lang="ka-GE" sz="1600" b="1" dirty="0">
                <a:solidFill>
                  <a:schemeClr val="accent2">
                    <a:lumMod val="50000"/>
                  </a:schemeClr>
                </a:solidFill>
                <a:latin typeface="BPG Banner Caps" pitchFamily="18" charset="0"/>
                <a:cs typeface="Arial" panose="020B0604020202020204" pitchFamily="34" charset="0"/>
              </a:rPr>
              <a:t>“ -ში</a:t>
            </a:r>
            <a:r>
              <a:rPr lang="en-US" sz="1600" b="1" dirty="0">
                <a:solidFill>
                  <a:schemeClr val="accent2">
                    <a:lumMod val="50000"/>
                  </a:schemeClr>
                </a:solidFill>
                <a:latin typeface="BPG Banner Caps" pitchFamily="18" charset="0"/>
                <a:cs typeface="Arial" panose="020B0604020202020204" pitchFamily="34" charset="0"/>
              </a:rPr>
              <a:t>;</a:t>
            </a:r>
            <a:endParaRPr lang="ka-GE" sz="1600" b="1" dirty="0">
              <a:solidFill>
                <a:schemeClr val="accent2">
                  <a:lumMod val="50000"/>
                </a:schemeClr>
              </a:solidFill>
              <a:latin typeface="BPG Banner Caps" pitchFamily="18" charset="0"/>
              <a:cs typeface="Arial" panose="020B0604020202020204" pitchFamily="34" charset="0"/>
            </a:endParaRPr>
          </a:p>
          <a:p>
            <a:pPr marL="631825" lvl="0" indent="-285750" algn="just">
              <a:lnSpc>
                <a:spcPct val="150000"/>
              </a:lnSpc>
              <a:spcBef>
                <a:spcPts val="1000"/>
              </a:spcBef>
              <a:buFont typeface="Wingdings" pitchFamily="2" charset="2"/>
              <a:buChar char="Ø"/>
              <a:tabLst>
                <a:tab pos="741363" algn="l"/>
              </a:tabLst>
            </a:pPr>
            <a:r>
              <a:rPr lang="ka-GE" sz="1600" b="1" dirty="0">
                <a:solidFill>
                  <a:schemeClr val="accent2">
                    <a:lumMod val="50000"/>
                  </a:schemeClr>
                </a:solidFill>
                <a:latin typeface="BPG Banner Caps" pitchFamily="18" charset="0"/>
                <a:cs typeface="Arial" panose="020B0604020202020204" pitchFamily="34" charset="0"/>
              </a:rPr>
              <a:t>ამერიკული თავდაცვის ინსტიტუტი </a:t>
            </a:r>
            <a:r>
              <a:rPr lang="en-US" sz="1600" b="1" dirty="0">
                <a:solidFill>
                  <a:schemeClr val="accent2">
                    <a:lumMod val="50000"/>
                  </a:schemeClr>
                </a:solidFill>
                <a:latin typeface="BPG Banner Caps" pitchFamily="18" charset="0"/>
                <a:cs typeface="Arial" panose="020B0604020202020204" pitchFamily="34" charset="0"/>
              </a:rPr>
              <a:t>SISAC-</a:t>
            </a:r>
            <a:r>
              <a:rPr lang="ka-GE" sz="1600" b="1" dirty="0">
                <a:solidFill>
                  <a:schemeClr val="accent2">
                    <a:lumMod val="50000"/>
                  </a:schemeClr>
                </a:solidFill>
                <a:latin typeface="BPG Banner Caps" pitchFamily="18" charset="0"/>
                <a:cs typeface="Arial" panose="020B0604020202020204" pitchFamily="34" charset="0"/>
              </a:rPr>
              <a:t>ს წარმომადგენლების მიერ კოლეჯის მოსამსახურეებისათვის სტრატეგიული სწავლების ჩატარება - „სამხედრო და არალეგალური ომის წარმოების გამოწვევები, სტრატეგიული ჩარჩო ანალიზისთვის“;</a:t>
            </a:r>
          </a:p>
          <a:p>
            <a:pPr marL="631825" indent="-285750" algn="just">
              <a:lnSpc>
                <a:spcPct val="150000"/>
              </a:lnSpc>
              <a:spcBef>
                <a:spcPts val="1000"/>
              </a:spcBef>
              <a:buFont typeface="Wingdings" pitchFamily="2" charset="2"/>
              <a:buChar char="Ø"/>
              <a:tabLst>
                <a:tab pos="741363" algn="l"/>
              </a:tabLst>
            </a:pPr>
            <a:r>
              <a:rPr lang="ka-GE" sz="1600" b="1" dirty="0">
                <a:solidFill>
                  <a:schemeClr val="accent2">
                    <a:lumMod val="50000"/>
                  </a:schemeClr>
                </a:solidFill>
                <a:latin typeface="BPG Banner Caps" pitchFamily="18" charset="0"/>
                <a:cs typeface="Arial" panose="020B0604020202020204" pitchFamily="34" charset="0"/>
              </a:rPr>
              <a:t>სხვადასხვა ლექციები შიდა უწყებრივ და უწყების გარე საგანმანათლებლო ინსტიტუტებში;</a:t>
            </a:r>
          </a:p>
          <a:p>
            <a:pPr marL="631825" lvl="0" indent="-285750" algn="just">
              <a:lnSpc>
                <a:spcPct val="150000"/>
              </a:lnSpc>
              <a:spcBef>
                <a:spcPts val="1000"/>
              </a:spcBef>
              <a:buFont typeface="Wingdings" pitchFamily="2" charset="2"/>
              <a:buChar char="Ø"/>
              <a:tabLst>
                <a:tab pos="741363" algn="l"/>
              </a:tabLst>
            </a:pPr>
            <a:r>
              <a:rPr lang="ka-GE" sz="1600" b="1" dirty="0">
                <a:solidFill>
                  <a:schemeClr val="accent2">
                    <a:lumMod val="50000"/>
                  </a:schemeClr>
                </a:solidFill>
                <a:latin typeface="BPG Banner Caps" pitchFamily="18" charset="0"/>
                <a:cs typeface="Arial" panose="020B0604020202020204" pitchFamily="34" charset="0"/>
              </a:rPr>
              <a:t>კოლეჯის მოსამსახურეებისათვის კრწანისის „სასროლეთზე“ საცეცხლე მომზადებაში პრაქტიკული მეცადინეობის ჩატარება.</a:t>
            </a:r>
          </a:p>
        </p:txBody>
      </p:sp>
    </p:spTree>
    <p:extLst>
      <p:ext uri="{BB962C8B-B14F-4D97-AF65-F5344CB8AC3E}">
        <p14:creationId xmlns:p14="http://schemas.microsoft.com/office/powerpoint/2010/main" val="280239871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20927" y="6026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195727"/>
            <a:ext cx="7785958" cy="1015663"/>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სამეთაურო-საშტაბო </a:t>
            </a:r>
            <a:r>
              <a:rPr lang="ka-GE" sz="2000" b="1" dirty="0">
                <a:solidFill>
                  <a:schemeClr val="accent2">
                    <a:lumMod val="50000"/>
                  </a:schemeClr>
                </a:solidFill>
                <a:latin typeface="BPG Banner Caps" pitchFamily="18" charset="0"/>
              </a:rPr>
              <a:t>კოლეჯი/არ შესრულებული </a:t>
            </a:r>
            <a:endParaRPr lang="ka-GE" sz="2000" b="1" dirty="0" smtClean="0">
              <a:solidFill>
                <a:schemeClr val="accent2">
                  <a:lumMod val="50000"/>
                </a:schemeClr>
              </a:solidFill>
              <a:latin typeface="BPG Banner Caps" pitchFamily="18" charset="0"/>
            </a:endParaRPr>
          </a:p>
          <a:p>
            <a:pPr algn="r"/>
            <a:r>
              <a:rPr lang="ka-GE" sz="2000" b="1" dirty="0" smtClean="0">
                <a:solidFill>
                  <a:schemeClr val="accent2">
                    <a:lumMod val="50000"/>
                  </a:schemeClr>
                </a:solidFill>
                <a:latin typeface="BPG Banner Caps" pitchFamily="18" charset="0"/>
              </a:rPr>
              <a:t>დაგეგმილი </a:t>
            </a:r>
            <a:r>
              <a:rPr lang="ka-GE" sz="2000" b="1" dirty="0">
                <a:solidFill>
                  <a:schemeClr val="accent2">
                    <a:lumMod val="50000"/>
                  </a:schemeClr>
                </a:solidFill>
                <a:latin typeface="BPG Banner Caps" pitchFamily="18" charset="0"/>
              </a:rPr>
              <a:t>ღონისძიებები</a:t>
            </a:r>
            <a:endParaRPr lang="en-US" sz="2000" b="1" dirty="0">
              <a:solidFill>
                <a:schemeClr val="accent2">
                  <a:lumMod val="50000"/>
                </a:schemeClr>
              </a:solidFill>
              <a:latin typeface="BPG Banner Caps" pitchFamily="18" charset="0"/>
            </a:endParaRPr>
          </a:p>
          <a:p>
            <a:pPr algn="r"/>
            <a:endParaRPr lang="en-US" sz="2000" b="1" dirty="0">
              <a:solidFill>
                <a:schemeClr val="accent2">
                  <a:lumMod val="50000"/>
                </a:schemeClr>
              </a:solidFill>
              <a:latin typeface="BPG Banner Caps"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165654" y="1481634"/>
            <a:ext cx="8902145" cy="3936334"/>
          </a:xfrm>
          <a:prstGeom prst="rect">
            <a:avLst/>
          </a:prstGeom>
        </p:spPr>
        <p:txBody>
          <a:bodyPr wrap="square">
            <a:spAutoFit/>
          </a:bodyPr>
          <a:lstStyle/>
          <a:p>
            <a:pPr marL="285750" indent="-285750" algn="just">
              <a:lnSpc>
                <a:spcPct val="150000"/>
              </a:lnSpc>
              <a:spcBef>
                <a:spcPts val="1000"/>
              </a:spcBef>
              <a:spcAft>
                <a:spcPts val="1200"/>
              </a:spcAft>
              <a:buFont typeface="Wingdings" panose="05000000000000000000" pitchFamily="2" charset="2"/>
              <a:buChar char="Ø"/>
            </a:pPr>
            <a:r>
              <a:rPr lang="ka-GE" sz="1600" b="1" dirty="0" smtClean="0">
                <a:solidFill>
                  <a:schemeClr val="accent2">
                    <a:lumMod val="50000"/>
                  </a:schemeClr>
                </a:solidFill>
                <a:latin typeface="BPG Banner Caps" pitchFamily="18" charset="0"/>
                <a:cs typeface="Arial" panose="020B0604020202020204" pitchFamily="34" charset="0"/>
              </a:rPr>
              <a:t>სექტემბერ-ნოემბრის </a:t>
            </a:r>
            <a:r>
              <a:rPr lang="ka-GE" sz="1600" b="1" dirty="0">
                <a:solidFill>
                  <a:schemeClr val="accent2">
                    <a:lumMod val="50000"/>
                  </a:schemeClr>
                </a:solidFill>
                <a:latin typeface="BPG Banner Caps" pitchFamily="18" charset="0"/>
                <a:cs typeface="Arial" panose="020B0604020202020204" pitchFamily="34" charset="0"/>
              </a:rPr>
              <a:t>თვის განმავლობაში მოწვეული სტუმრის სტატუსით დაგეგმილი იყო თავდაცვის ძალების ხელმძღვანელ პირთა და გეოგრაფიული სარდლების რამდენიმე ვიზიტი სამეთაურო-საშტაბო კოლეჯში, რომელიც გადაიდო.</a:t>
            </a:r>
          </a:p>
          <a:p>
            <a:pPr marL="285750" indent="-285750" algn="just">
              <a:lnSpc>
                <a:spcPct val="150000"/>
              </a:lnSpc>
              <a:spcBef>
                <a:spcPts val="1000"/>
              </a:spcBef>
              <a:spcAft>
                <a:spcPts val="1200"/>
              </a:spcAft>
              <a:buFont typeface="Wingdings" panose="05000000000000000000" pitchFamily="2" charset="2"/>
              <a:buChar char="Ø"/>
            </a:pPr>
            <a:r>
              <a:rPr lang="en-US" sz="1600" b="1" dirty="0">
                <a:solidFill>
                  <a:schemeClr val="accent2">
                    <a:lumMod val="50000"/>
                  </a:schemeClr>
                </a:solidFill>
                <a:latin typeface="BPG Banner Caps" pitchFamily="18" charset="0"/>
                <a:cs typeface="Arial" panose="020B0604020202020204" pitchFamily="34" charset="0"/>
              </a:rPr>
              <a:t> </a:t>
            </a:r>
            <a:r>
              <a:rPr lang="ka-GE" sz="1600" b="1" dirty="0">
                <a:solidFill>
                  <a:schemeClr val="accent2">
                    <a:lumMod val="50000"/>
                  </a:schemeClr>
                </a:solidFill>
                <a:latin typeface="BPG Banner Caps" pitchFamily="18" charset="0"/>
                <a:cs typeface="Arial" panose="020B0604020202020204" pitchFamily="34" charset="0"/>
              </a:rPr>
              <a:t>მ/წლის მაისის თვეში დაგეგმილი იყო სამეთაურო-საშტაბო პროგრამის  </a:t>
            </a:r>
            <a:r>
              <a:rPr lang="en-US" sz="1600" b="1" dirty="0">
                <a:solidFill>
                  <a:schemeClr val="accent2">
                    <a:lumMod val="50000"/>
                  </a:schemeClr>
                </a:solidFill>
                <a:latin typeface="BPG Banner Caps" pitchFamily="18" charset="0"/>
                <a:cs typeface="Arial" panose="020B0604020202020204" pitchFamily="34" charset="0"/>
              </a:rPr>
              <a:t>S-100 </a:t>
            </a:r>
            <a:r>
              <a:rPr lang="ka-GE" sz="1600" b="1" dirty="0">
                <a:solidFill>
                  <a:schemeClr val="accent2">
                    <a:lumMod val="50000"/>
                  </a:schemeClr>
                </a:solidFill>
                <a:latin typeface="BPG Banner Caps" pitchFamily="18" charset="0"/>
                <a:cs typeface="Arial" panose="020B0604020202020204" pitchFamily="34" charset="0"/>
              </a:rPr>
              <a:t>სტაბილურობისა და სამოქალაქო მხარდაჭერის ოპერაციების მოდულის ფარგლებში აშშ-ის ევროპის სარდლობის სამხედრო წარმომადგენლების ვიზიტი „სტაბილურობის ოპერაციების“ შესახებ ლექციების სერიის ჩასატარებლად , რომელიც გადაიდო. მოხდა სწავლების ჩანაცვლება და მეცადინეობები ჩატარდა კოლეჯის ინსტრუქტორების მიერ. </a:t>
            </a:r>
          </a:p>
          <a:p>
            <a:pPr marL="631825" indent="-285750" algn="just">
              <a:lnSpc>
                <a:spcPct val="150000"/>
              </a:lnSpc>
              <a:spcBef>
                <a:spcPts val="1000"/>
              </a:spcBef>
              <a:buFont typeface="Wingdings" pitchFamily="2" charset="2"/>
              <a:buChar char="Ø"/>
            </a:pPr>
            <a:endParaRPr lang="ka-GE" sz="16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354022347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20927" y="6026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195727"/>
            <a:ext cx="7785958" cy="1015663"/>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სამეთაურო-საშტაბო კოლეჯი/ </a:t>
            </a:r>
          </a:p>
          <a:p>
            <a:pPr algn="r"/>
            <a:r>
              <a:rPr lang="ka-GE" sz="2000" b="1" dirty="0" smtClean="0">
                <a:solidFill>
                  <a:schemeClr val="accent2">
                    <a:lumMod val="50000"/>
                  </a:schemeClr>
                </a:solidFill>
                <a:latin typeface="BPG Banner Caps" pitchFamily="18" charset="0"/>
              </a:rPr>
              <a:t>დაგეგმილი მნიშვნელოვანი ღონისძიებები</a:t>
            </a:r>
            <a:endParaRPr lang="en-US" sz="2000" b="1" dirty="0">
              <a:solidFill>
                <a:schemeClr val="accent2">
                  <a:lumMod val="50000"/>
                </a:schemeClr>
              </a:solidFill>
              <a:latin typeface="BPG Banner Caps" pitchFamily="18" charset="0"/>
            </a:endParaRPr>
          </a:p>
          <a:p>
            <a:pPr algn="r"/>
            <a:endParaRPr lang="en-US" sz="2000" b="1" dirty="0">
              <a:solidFill>
                <a:schemeClr val="accent2">
                  <a:lumMod val="50000"/>
                </a:schemeClr>
              </a:solidFill>
              <a:latin typeface="BPG Banner Caps"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165654" y="1132943"/>
            <a:ext cx="8902145" cy="5463034"/>
          </a:xfrm>
          <a:prstGeom prst="rect">
            <a:avLst/>
          </a:prstGeom>
        </p:spPr>
        <p:txBody>
          <a:bodyPr wrap="square">
            <a:spAutoFit/>
          </a:bodyPr>
          <a:lstStyle/>
          <a:p>
            <a:pPr marL="228600" lvl="0" indent="-228600">
              <a:spcBef>
                <a:spcPts val="600"/>
              </a:spcBef>
              <a:buFont typeface="Wingdings" pitchFamily="2" charset="2"/>
              <a:buChar char="ü"/>
              <a:defRPr/>
            </a:pPr>
            <a:r>
              <a:rPr lang="ka-GE" sz="1600" dirty="0" smtClean="0">
                <a:latin typeface="Arial" panose="020B0604020202020204" pitchFamily="34" charset="0"/>
                <a:cs typeface="Arial" panose="020B0604020202020204" pitchFamily="34" charset="0"/>
              </a:rPr>
              <a:t>„</a:t>
            </a:r>
            <a:r>
              <a:rPr lang="ka-GE" sz="1600" b="1" dirty="0">
                <a:solidFill>
                  <a:schemeClr val="accent2">
                    <a:lumMod val="50000"/>
                  </a:schemeClr>
                </a:solidFill>
                <a:latin typeface="BPG Banner Caps" pitchFamily="18" charset="0"/>
                <a:cs typeface="Arial" panose="020B0604020202020204" pitchFamily="34" charset="0"/>
              </a:rPr>
              <a:t>სტრატეგიული უსაფრთხოების უწყებათაშორისი პროგრამის“ (ISSP) განხორციელებაზე მუშაობა (საპილოტე პროგრამა 2021-2022 წწ);</a:t>
            </a:r>
          </a:p>
          <a:p>
            <a:pPr marL="228600" indent="-228600">
              <a:spcBef>
                <a:spcPts val="600"/>
              </a:spcBef>
              <a:buFont typeface="Wingdings" pitchFamily="2" charset="2"/>
              <a:buChar char="ü"/>
              <a:defRPr/>
            </a:pPr>
            <a:r>
              <a:rPr lang="ka-GE" sz="1600" b="1" dirty="0">
                <a:solidFill>
                  <a:schemeClr val="accent2">
                    <a:lumMod val="50000"/>
                  </a:schemeClr>
                </a:solidFill>
                <a:latin typeface="BPG Banner Caps" pitchFamily="18" charset="0"/>
                <a:cs typeface="Arial" panose="020B0604020202020204" pitchFamily="34" charset="0"/>
              </a:rPr>
              <a:t>შტაბის ოფიცრის განვითარების კურსის, უზრუნველყოფის ოფიცრის კურსის და პრე-სამეთაურო კურსის განხორციელებაზე მუშაობა (საპილოტე კურსები 2020 წ) </a:t>
            </a:r>
          </a:p>
          <a:p>
            <a:pPr marL="228600" indent="-228600">
              <a:spcBef>
                <a:spcPts val="600"/>
              </a:spcBef>
              <a:buFont typeface="Wingdings" pitchFamily="2" charset="2"/>
              <a:buChar char="ü"/>
              <a:defRPr/>
            </a:pPr>
            <a:r>
              <a:rPr lang="ka-GE" sz="1600" b="1" dirty="0">
                <a:solidFill>
                  <a:schemeClr val="accent2">
                    <a:lumMod val="50000"/>
                  </a:schemeClr>
                </a:solidFill>
                <a:latin typeface="BPG Banner Caps" pitchFamily="18" charset="0"/>
                <a:cs typeface="Arial" panose="020B0604020202020204" pitchFamily="34" charset="0"/>
              </a:rPr>
              <a:t>უსაფრთხოების კვლევების სამაგისტრო პროგრამის შემუშავება და მის განხორციელებაზე მუშაობა (არარეზიდენტული პროგრამა, 2020 წლიდან, 15 მაგისტრანტზე);</a:t>
            </a:r>
          </a:p>
          <a:p>
            <a:pPr marL="228600" lvl="0" indent="-228600">
              <a:spcBef>
                <a:spcPts val="600"/>
              </a:spcBef>
              <a:buFont typeface="Wingdings" pitchFamily="2" charset="2"/>
              <a:buChar char="ü"/>
              <a:defRPr/>
            </a:pPr>
            <a:r>
              <a:rPr lang="ka-GE" sz="1600" b="1" dirty="0">
                <a:solidFill>
                  <a:schemeClr val="accent2">
                    <a:lumMod val="50000"/>
                  </a:schemeClr>
                </a:solidFill>
                <a:latin typeface="BPG Banner Caps" pitchFamily="18" charset="0"/>
                <a:cs typeface="Arial" panose="020B0604020202020204" pitchFamily="34" charset="0"/>
              </a:rPr>
              <a:t>რესურსების მართვის სამაგისტრო პროგრამის შემუშავების პროცესის დაწყება;</a:t>
            </a:r>
            <a:endParaRPr lang="en-US" sz="1600" b="1" dirty="0">
              <a:solidFill>
                <a:schemeClr val="accent2">
                  <a:lumMod val="50000"/>
                </a:schemeClr>
              </a:solidFill>
              <a:latin typeface="BPG Banner Caps" pitchFamily="18" charset="0"/>
              <a:cs typeface="Arial" panose="020B0604020202020204" pitchFamily="34" charset="0"/>
            </a:endParaRPr>
          </a:p>
          <a:p>
            <a:pPr marL="228600" lvl="0" indent="-228600">
              <a:spcBef>
                <a:spcPts val="600"/>
              </a:spcBef>
              <a:buFont typeface="Wingdings" pitchFamily="2" charset="2"/>
              <a:buChar char="ü"/>
              <a:defRPr/>
            </a:pPr>
            <a:r>
              <a:rPr lang="ka-GE" sz="1600" b="1" dirty="0">
                <a:solidFill>
                  <a:schemeClr val="accent2">
                    <a:lumMod val="50000"/>
                  </a:schemeClr>
                </a:solidFill>
                <a:latin typeface="BPG Banner Caps" pitchFamily="18" charset="0"/>
                <a:cs typeface="Arial" panose="020B0604020202020204" pitchFamily="34" charset="0"/>
              </a:rPr>
              <a:t>ნატოსა და პარტნიორ ქვეყნების სამეთაურო-საშტაბო სასწავლებლებთან და მსგავს ორგანიზაციებთან ინსტიტუციური თანამშრომლობის განვითარება;</a:t>
            </a:r>
          </a:p>
          <a:p>
            <a:pPr marL="228600" lvl="0" indent="-228600">
              <a:spcBef>
                <a:spcPts val="600"/>
              </a:spcBef>
              <a:buFont typeface="Wingdings" pitchFamily="2" charset="2"/>
              <a:buChar char="ü"/>
              <a:defRPr/>
            </a:pPr>
            <a:r>
              <a:rPr lang="ka-GE" sz="1600" b="1" dirty="0">
                <a:solidFill>
                  <a:schemeClr val="accent2">
                    <a:lumMod val="50000"/>
                  </a:schemeClr>
                </a:solidFill>
                <a:latin typeface="BPG Banner Caps" pitchFamily="18" charset="0"/>
                <a:cs typeface="Arial" panose="020B0604020202020204" pitchFamily="34" charset="0"/>
              </a:rPr>
              <a:t>პარტნიორ სასწავლებლებთან გაცვლითი პროგრამების  და ფაკულტეტის განვითარების პროცესების განხორციელება (მ.შ. აშშ-ის „</a:t>
            </a:r>
            <a:r>
              <a:rPr lang="en-US" sz="1600" b="1" dirty="0">
                <a:solidFill>
                  <a:schemeClr val="accent2">
                    <a:lumMod val="50000"/>
                  </a:schemeClr>
                </a:solidFill>
                <a:latin typeface="BPG Banner Caps" pitchFamily="18" charset="0"/>
                <a:cs typeface="Arial" panose="020B0604020202020204" pitchFamily="34" charset="0"/>
              </a:rPr>
              <a:t>JMRS</a:t>
            </a:r>
            <a:r>
              <a:rPr lang="ka-GE" sz="1600" b="1" dirty="0">
                <a:solidFill>
                  <a:schemeClr val="accent2">
                    <a:lumMod val="50000"/>
                  </a:schemeClr>
                </a:solidFill>
                <a:latin typeface="BPG Banner Caps" pitchFamily="18" charset="0"/>
                <a:cs typeface="Arial" panose="020B0604020202020204" pitchFamily="34" charset="0"/>
              </a:rPr>
              <a:t>“ ინსტრუქტორების და ლიეტუას „</a:t>
            </a:r>
            <a:r>
              <a:rPr lang="en-US" sz="1600" b="1" dirty="0">
                <a:solidFill>
                  <a:schemeClr val="accent2">
                    <a:lumMod val="50000"/>
                  </a:schemeClr>
                </a:solidFill>
                <a:latin typeface="BPG Banner Caps" pitchFamily="18" charset="0"/>
                <a:cs typeface="Arial" panose="020B0604020202020204" pitchFamily="34" charset="0"/>
              </a:rPr>
              <a:t>ACSC</a:t>
            </a:r>
            <a:r>
              <a:rPr lang="ka-GE" sz="1600" b="1" dirty="0">
                <a:solidFill>
                  <a:schemeClr val="accent2">
                    <a:lumMod val="50000"/>
                  </a:schemeClr>
                </a:solidFill>
                <a:latin typeface="BPG Banner Caps" pitchFamily="18" charset="0"/>
                <a:cs typeface="Arial" panose="020B0604020202020204" pitchFamily="34" charset="0"/>
              </a:rPr>
              <a:t>“ მსმენელების ვიზიტები) ; </a:t>
            </a:r>
          </a:p>
          <a:p>
            <a:pPr marL="228600" lvl="0" indent="-228600">
              <a:spcBef>
                <a:spcPts val="600"/>
              </a:spcBef>
              <a:buFont typeface="Wingdings" pitchFamily="2" charset="2"/>
              <a:buChar char="ü"/>
              <a:defRPr/>
            </a:pPr>
            <a:r>
              <a:rPr lang="ka-GE" sz="1600" b="1" dirty="0">
                <a:solidFill>
                  <a:schemeClr val="accent2">
                    <a:lumMod val="50000"/>
                  </a:schemeClr>
                </a:solidFill>
                <a:latin typeface="BPG Banner Caps" pitchFamily="18" charset="0"/>
                <a:cs typeface="Arial" panose="020B0604020202020204" pitchFamily="34" charset="0"/>
              </a:rPr>
              <a:t>„</a:t>
            </a:r>
            <a:r>
              <a:rPr lang="en-US" sz="1600" b="1" dirty="0">
                <a:solidFill>
                  <a:schemeClr val="accent2">
                    <a:lumMod val="50000"/>
                  </a:schemeClr>
                </a:solidFill>
                <a:latin typeface="BPG Banner Caps" pitchFamily="18" charset="0"/>
                <a:cs typeface="Arial" panose="020B0604020202020204" pitchFamily="34" charset="0"/>
              </a:rPr>
              <a:t>ILIAS</a:t>
            </a:r>
            <a:r>
              <a:rPr lang="ka-GE" sz="1600" b="1" dirty="0">
                <a:solidFill>
                  <a:schemeClr val="accent2">
                    <a:lumMod val="50000"/>
                  </a:schemeClr>
                </a:solidFill>
                <a:latin typeface="BPG Banner Caps" pitchFamily="18" charset="0"/>
                <a:cs typeface="Arial" panose="020B0604020202020204" pitchFamily="34" charset="0"/>
              </a:rPr>
              <a:t>“ და „</a:t>
            </a:r>
            <a:r>
              <a:rPr lang="en-US" sz="1600" b="1" dirty="0">
                <a:solidFill>
                  <a:schemeClr val="accent2">
                    <a:lumMod val="50000"/>
                  </a:schemeClr>
                </a:solidFill>
                <a:latin typeface="BPG Banner Caps" pitchFamily="18" charset="0"/>
                <a:cs typeface="Arial" panose="020B0604020202020204" pitchFamily="34" charset="0"/>
              </a:rPr>
              <a:t>MOODL</a:t>
            </a:r>
            <a:r>
              <a:rPr lang="ka-GE" sz="1600" b="1" dirty="0">
                <a:solidFill>
                  <a:schemeClr val="accent2">
                    <a:lumMod val="50000"/>
                  </a:schemeClr>
                </a:solidFill>
                <a:latin typeface="BPG Banner Caps" pitchFamily="18" charset="0"/>
                <a:cs typeface="Arial" panose="020B0604020202020204" pitchFamily="34" charset="0"/>
              </a:rPr>
              <a:t>“ კომპიუტერული სწავლების სისტემების სასწავლო პროცესში სრული ინტერგირება;</a:t>
            </a:r>
          </a:p>
          <a:p>
            <a:pPr marL="228600" lvl="0" indent="-228600">
              <a:spcBef>
                <a:spcPts val="600"/>
              </a:spcBef>
              <a:buFont typeface="Wingdings" pitchFamily="2" charset="2"/>
              <a:buChar char="ü"/>
              <a:defRPr/>
            </a:pPr>
            <a:r>
              <a:rPr lang="ka-GE" sz="1600" b="1" dirty="0">
                <a:solidFill>
                  <a:schemeClr val="accent2">
                    <a:lumMod val="50000"/>
                  </a:schemeClr>
                </a:solidFill>
                <a:latin typeface="BPG Banner Caps" pitchFamily="18" charset="0"/>
                <a:cs typeface="Arial" panose="020B0604020202020204" pitchFamily="34" charset="0"/>
              </a:rPr>
              <a:t>სამეთაურო-საშტაბო პროგრამაზე მსმენელების რაოდენობის გაზრდის მზადყოფნა (90 -მდე); </a:t>
            </a:r>
          </a:p>
          <a:p>
            <a:pPr marL="228600" lvl="0" indent="-228600">
              <a:spcBef>
                <a:spcPts val="600"/>
              </a:spcBef>
              <a:buFont typeface="Wingdings" pitchFamily="2" charset="2"/>
              <a:buChar char="ü"/>
              <a:defRPr/>
            </a:pPr>
            <a:r>
              <a:rPr lang="ka-GE" sz="1600" b="1" dirty="0">
                <a:solidFill>
                  <a:schemeClr val="accent2">
                    <a:lumMod val="50000"/>
                  </a:schemeClr>
                </a:solidFill>
                <a:latin typeface="BPG Banner Caps" pitchFamily="18" charset="0"/>
                <a:cs typeface="Arial" panose="020B0604020202020204" pitchFamily="34" charset="0"/>
              </a:rPr>
              <a:t>კოლეჯის ინფრასტრუქტურის და მატერიალურ-ტექნიკური საშუალებების განვითარება (ახალი შენობის მოწყობა);</a:t>
            </a:r>
          </a:p>
          <a:p>
            <a:pPr marL="228600" lvl="0" indent="-228600">
              <a:spcBef>
                <a:spcPts val="600"/>
              </a:spcBef>
              <a:buFont typeface="Wingdings" pitchFamily="2" charset="2"/>
              <a:buChar char="ü"/>
              <a:defRPr/>
            </a:pPr>
            <a:r>
              <a:rPr lang="ka-GE" sz="1600" b="1" dirty="0">
                <a:solidFill>
                  <a:schemeClr val="accent2">
                    <a:lumMod val="50000"/>
                  </a:schemeClr>
                </a:solidFill>
                <a:latin typeface="BPG Banner Caps" pitchFamily="18" charset="0"/>
                <a:cs typeface="Arial" panose="020B0604020202020204" pitchFamily="34" charset="0"/>
              </a:rPr>
              <a:t>სასწავლო პროცესში ნაწილობრივ ინგლისურენოვანი სასწავლო მოდულების დანერგვა, რათა მიღწეული იქნას </a:t>
            </a:r>
            <a:r>
              <a:rPr lang="en-US" sz="1600" b="1" dirty="0">
                <a:solidFill>
                  <a:schemeClr val="accent2">
                    <a:lumMod val="50000"/>
                  </a:schemeClr>
                </a:solidFill>
                <a:latin typeface="BPG Banner Caps" pitchFamily="18" charset="0"/>
                <a:cs typeface="Arial" panose="020B0604020202020204" pitchFamily="34" charset="0"/>
              </a:rPr>
              <a:t>PTEC</a:t>
            </a:r>
            <a:r>
              <a:rPr lang="ka-GE" sz="1600" b="1" dirty="0">
                <a:solidFill>
                  <a:schemeClr val="accent2">
                    <a:lumMod val="50000"/>
                  </a:schemeClr>
                </a:solidFill>
                <a:latin typeface="BPG Banner Caps" pitchFamily="18" charset="0"/>
                <a:cs typeface="Arial" panose="020B0604020202020204" pitchFamily="34" charset="0"/>
              </a:rPr>
              <a:t> </a:t>
            </a:r>
            <a:r>
              <a:rPr lang="ka-GE" sz="1600" b="1" dirty="0" smtClean="0">
                <a:solidFill>
                  <a:schemeClr val="accent2">
                    <a:lumMod val="50000"/>
                  </a:schemeClr>
                </a:solidFill>
                <a:latin typeface="BPG Banner Caps" pitchFamily="18" charset="0"/>
                <a:cs typeface="Arial" panose="020B0604020202020204" pitchFamily="34" charset="0"/>
              </a:rPr>
              <a:t>აკრედიტაცია.</a:t>
            </a:r>
            <a:endParaRPr lang="ka-GE" sz="16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145796023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20927" y="6026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195727"/>
            <a:ext cx="7785958" cy="1015663"/>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სამეთაურო-საშტაბო კოლეჯი/ </a:t>
            </a:r>
          </a:p>
          <a:p>
            <a:pPr algn="r"/>
            <a:r>
              <a:rPr lang="ka-GE" sz="2000" b="1" dirty="0" smtClean="0">
                <a:solidFill>
                  <a:schemeClr val="accent2">
                    <a:lumMod val="50000"/>
                  </a:schemeClr>
                </a:solidFill>
                <a:latin typeface="BPG Banner Caps" pitchFamily="18" charset="0"/>
              </a:rPr>
              <a:t>პრობლემები და გამოწვევები</a:t>
            </a:r>
            <a:endParaRPr lang="en-US" sz="2000" b="1" dirty="0">
              <a:solidFill>
                <a:schemeClr val="accent2">
                  <a:lumMod val="50000"/>
                </a:schemeClr>
              </a:solidFill>
              <a:latin typeface="BPG Banner Caps" pitchFamily="18" charset="0"/>
            </a:endParaRPr>
          </a:p>
          <a:p>
            <a:pPr algn="r"/>
            <a:endParaRPr lang="en-US" sz="2000" b="1" dirty="0">
              <a:solidFill>
                <a:schemeClr val="accent2">
                  <a:lumMod val="50000"/>
                </a:schemeClr>
              </a:solidFill>
              <a:latin typeface="BPG Banner Caps"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975929" y="1640318"/>
            <a:ext cx="7862157" cy="3190617"/>
          </a:xfrm>
          <a:prstGeom prst="rect">
            <a:avLst/>
          </a:prstGeom>
        </p:spPr>
        <p:txBody>
          <a:bodyPr wrap="square">
            <a:spAutoFit/>
          </a:bodyPr>
          <a:lstStyle/>
          <a:p>
            <a:pPr marL="285750" indent="-285750" algn="just">
              <a:lnSpc>
                <a:spcPct val="150000"/>
              </a:lnSpc>
              <a:spcBef>
                <a:spcPts val="1000"/>
              </a:spcBef>
              <a:buFont typeface="Wingdings" panose="05000000000000000000" pitchFamily="2" charset="2"/>
              <a:buChar char="Ø"/>
            </a:pPr>
            <a:r>
              <a:rPr lang="ka-GE" sz="1600" b="1" dirty="0" smtClean="0">
                <a:solidFill>
                  <a:schemeClr val="accent2">
                    <a:lumMod val="50000"/>
                  </a:schemeClr>
                </a:solidFill>
                <a:latin typeface="BPG Banner Caps" pitchFamily="18" charset="0"/>
                <a:cs typeface="Arial" panose="020B0604020202020204" pitchFamily="34" charset="0"/>
              </a:rPr>
              <a:t>არასტაბილური </a:t>
            </a:r>
            <a:r>
              <a:rPr lang="ka-GE" sz="1600" b="1" dirty="0">
                <a:solidFill>
                  <a:schemeClr val="accent2">
                    <a:lumMod val="50000"/>
                  </a:schemeClr>
                </a:solidFill>
                <a:latin typeface="BPG Banner Caps" pitchFamily="18" charset="0"/>
                <a:cs typeface="Arial" panose="020B0604020202020204" pitchFamily="34" charset="0"/>
              </a:rPr>
              <a:t>ფაკულტეტი (ცოდნის შენარჩუნების პრობლემა);</a:t>
            </a:r>
            <a:endParaRPr lang="en-US" sz="1600" b="1" dirty="0">
              <a:solidFill>
                <a:schemeClr val="accent2">
                  <a:lumMod val="50000"/>
                </a:schemeClr>
              </a:solidFill>
              <a:latin typeface="BPG Banner Caps" pitchFamily="18" charset="0"/>
              <a:cs typeface="Arial" panose="020B0604020202020204" pitchFamily="34" charset="0"/>
            </a:endParaRPr>
          </a:p>
          <a:p>
            <a:pPr marL="285750" indent="-285750" algn="just">
              <a:lnSpc>
                <a:spcPct val="150000"/>
              </a:lnSpc>
              <a:spcBef>
                <a:spcPts val="1000"/>
              </a:spcBef>
              <a:buFont typeface="Wingdings" panose="05000000000000000000"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პლაგიატის შემთხვევები;</a:t>
            </a:r>
          </a:p>
          <a:p>
            <a:pPr marL="285750" indent="-285750" algn="just">
              <a:lnSpc>
                <a:spcPct val="150000"/>
              </a:lnSpc>
              <a:spcBef>
                <a:spcPts val="1000"/>
              </a:spcBef>
              <a:buFont typeface="Wingdings" panose="05000000000000000000"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არაადეკვატური სასწავლო სივრცე, სუსტი ტექნოლოგიური და პროგრამული მხარდაჭერა;</a:t>
            </a:r>
          </a:p>
          <a:p>
            <a:pPr marL="285750" indent="-285750" algn="just">
              <a:lnSpc>
                <a:spcPct val="150000"/>
              </a:lnSpc>
              <a:spcBef>
                <a:spcPts val="1000"/>
              </a:spcBef>
              <a:buFont typeface="Wingdings" panose="05000000000000000000"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კოლეჯის ძირითადი პერსონალის არაგეგმიურ ღონისძიებებში ჩართულობა;</a:t>
            </a:r>
          </a:p>
          <a:p>
            <a:pPr marL="285750" indent="-285750" algn="just">
              <a:lnSpc>
                <a:spcPct val="150000"/>
              </a:lnSpc>
              <a:spcBef>
                <a:spcPts val="1000"/>
              </a:spcBef>
              <a:buFont typeface="Wingdings" panose="05000000000000000000"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სამეთაურო-საშტაბო კოლეჯს არ გააჩნია შესაბამისი ერთიანი შენობა, სადაც სრულყოფილად იქნება შესაძლებელი სასწავლო პროცესის განხორციელება.</a:t>
            </a:r>
          </a:p>
        </p:txBody>
      </p:sp>
    </p:spTree>
    <p:extLst>
      <p:ext uri="{BB962C8B-B14F-4D97-AF65-F5344CB8AC3E}">
        <p14:creationId xmlns:p14="http://schemas.microsoft.com/office/powerpoint/2010/main" val="177248018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20927" y="6026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195727"/>
            <a:ext cx="7785958" cy="1015663"/>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ბიბლიოთეკა/ </a:t>
            </a:r>
          </a:p>
          <a:p>
            <a:pPr algn="r"/>
            <a:r>
              <a:rPr lang="ka-GE" sz="2000" b="1" dirty="0" smtClean="0">
                <a:solidFill>
                  <a:schemeClr val="accent2">
                    <a:lumMod val="50000"/>
                  </a:schemeClr>
                </a:solidFill>
                <a:latin typeface="BPG Banner Caps" pitchFamily="18" charset="0"/>
              </a:rPr>
              <a:t>განხორციელებული ღონისძიებები</a:t>
            </a:r>
            <a:endParaRPr lang="en-US" sz="2000" b="1" dirty="0">
              <a:solidFill>
                <a:schemeClr val="accent2">
                  <a:lumMod val="50000"/>
                </a:schemeClr>
              </a:solidFill>
              <a:latin typeface="BPG Banner Caps" pitchFamily="18" charset="0"/>
            </a:endParaRPr>
          </a:p>
          <a:p>
            <a:pPr algn="r"/>
            <a:endParaRPr lang="en-US" sz="2000" b="1" dirty="0">
              <a:solidFill>
                <a:schemeClr val="accent2">
                  <a:lumMod val="50000"/>
                </a:schemeClr>
              </a:solidFill>
              <a:latin typeface="BPG Banner Caps"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975929" y="1640318"/>
            <a:ext cx="7862157" cy="4524315"/>
          </a:xfrm>
          <a:prstGeom prst="rect">
            <a:avLst/>
          </a:prstGeom>
        </p:spPr>
        <p:txBody>
          <a:bodyPr wrap="square">
            <a:spAutoFit/>
          </a:bodyPr>
          <a:lstStyle/>
          <a:p>
            <a:pPr marL="285750" lvl="0" indent="-285750">
              <a:lnSpc>
                <a:spcPct val="150000"/>
              </a:lnSpc>
              <a:buFont typeface="Wingdings" panose="05000000000000000000" pitchFamily="2" charset="2"/>
              <a:buChar char="Ø"/>
            </a:pPr>
            <a:r>
              <a:rPr lang="ka-GE" sz="1600" b="1" dirty="0" smtClean="0">
                <a:solidFill>
                  <a:schemeClr val="accent2">
                    <a:lumMod val="50000"/>
                  </a:schemeClr>
                </a:solidFill>
                <a:latin typeface="BPG Banner Caps" pitchFamily="18" charset="0"/>
                <a:cs typeface="Arial" panose="020B0604020202020204" pitchFamily="34" charset="0"/>
              </a:rPr>
              <a:t>სასწავლო </a:t>
            </a:r>
            <a:r>
              <a:rPr lang="ka-GE" sz="1600" b="1" dirty="0">
                <a:solidFill>
                  <a:schemeClr val="accent2">
                    <a:lumMod val="50000"/>
                  </a:schemeClr>
                </a:solidFill>
                <a:latin typeface="BPG Banner Caps" pitchFamily="18" charset="0"/>
                <a:cs typeface="Arial" panose="020B0604020202020204" pitchFamily="34" charset="0"/>
              </a:rPr>
              <a:t>წლის პერიოდში ბიბლიოთეკა საშუალოდ დღეში 40 მომხმარებელს ემსახურებოდა;</a:t>
            </a:r>
          </a:p>
          <a:p>
            <a:pPr marL="285750" lvl="0" indent="-285750">
              <a:lnSpc>
                <a:spcPct val="150000"/>
              </a:lnSpc>
              <a:buFont typeface="Wingdings" panose="05000000000000000000"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მიმდინარეობდა მუშაობა ბიბლიოთეკის ფონდების, სახელმძღვანელოების, რიდერების, სხვადასხვა სასწავლო მასალების სასწავლო პროგრამებთან თავსებადობის შესადარებლად, აღმოიფხვრა ხარვეზები;</a:t>
            </a:r>
          </a:p>
          <a:p>
            <a:pPr marL="285750" lvl="0" indent="-285750">
              <a:lnSpc>
                <a:spcPct val="150000"/>
              </a:lnSpc>
              <a:buFont typeface="Wingdings" panose="05000000000000000000"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ფონდი შეივსო 110 დასახელების 1000-ზე მეტი ეგზემპლარი სასწავლო, დარგობრივი, საცნობარო და მხატვრული ლიტერატურით;</a:t>
            </a:r>
          </a:p>
          <a:p>
            <a:pPr marL="285750" lvl="0" indent="-285750">
              <a:lnSpc>
                <a:spcPct val="150000"/>
              </a:lnSpc>
              <a:buFont typeface="Wingdings" panose="05000000000000000000"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მოხდა 100-მდე წიგნის დიგიტალიზაცია;</a:t>
            </a:r>
          </a:p>
          <a:p>
            <a:pPr marL="285750" lvl="0" indent="-285750">
              <a:lnSpc>
                <a:spcPct val="150000"/>
              </a:lnSpc>
              <a:buFont typeface="Wingdings" panose="05000000000000000000"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ბიბლიოთეკაში უწყვეტ რეჟიმში მიმდინარეობდა მკითხველთა მომსახურება წიგნადი ფონდით, სასწავლო მასალების ამობეჭდვა, გამრავლება, წიგნების რესტავრაცია, სხვადასხვა სამსახურების სამუშაო პროცესისთვის საჭირო ბეჭდური პროდუქციის გამრავლება, აკინძვა;</a:t>
            </a:r>
          </a:p>
        </p:txBody>
      </p:sp>
    </p:spTree>
    <p:extLst>
      <p:ext uri="{BB962C8B-B14F-4D97-AF65-F5344CB8AC3E}">
        <p14:creationId xmlns:p14="http://schemas.microsoft.com/office/powerpoint/2010/main" val="2576781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3445"/>
            <a:ext cx="9144000" cy="855223"/>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139179"/>
            <a:ext cx="7598682" cy="400110"/>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ბაკალავრიატი/</a:t>
            </a:r>
            <a:r>
              <a:rPr lang="ka-GE" sz="2000" b="1" dirty="0" smtClean="0">
                <a:solidFill>
                  <a:schemeClr val="accent2">
                    <a:lumMod val="50000"/>
                  </a:schemeClr>
                </a:solidFill>
                <a:latin typeface="BPG Banner Caps" pitchFamily="18" charset="0"/>
                <a:cs typeface="Arial" panose="020B0604020202020204" pitchFamily="34" charset="0"/>
              </a:rPr>
              <a:t>ჩატარებული </a:t>
            </a:r>
            <a:r>
              <a:rPr lang="en-US" sz="2000" b="1" dirty="0" smtClean="0">
                <a:solidFill>
                  <a:schemeClr val="accent2">
                    <a:lumMod val="50000"/>
                  </a:schemeClr>
                </a:solidFill>
                <a:latin typeface="BPG Banner Caps" pitchFamily="18" charset="0"/>
                <a:cs typeface="Arial" panose="020B0604020202020204" pitchFamily="34" charset="0"/>
              </a:rPr>
              <a:t> </a:t>
            </a:r>
            <a:r>
              <a:rPr lang="ka-GE" sz="2000" b="1" dirty="0">
                <a:solidFill>
                  <a:schemeClr val="accent2">
                    <a:lumMod val="50000"/>
                  </a:schemeClr>
                </a:solidFill>
                <a:latin typeface="BPG Banner Caps" pitchFamily="18" charset="0"/>
                <a:cs typeface="Arial" panose="020B0604020202020204" pitchFamily="34" charset="0"/>
              </a:rPr>
              <a:t>ძირითადი </a:t>
            </a:r>
            <a:r>
              <a:rPr lang="en-US" sz="2000" b="1" dirty="0">
                <a:solidFill>
                  <a:schemeClr val="accent2">
                    <a:lumMod val="50000"/>
                  </a:schemeClr>
                </a:solidFill>
                <a:latin typeface="BPG Banner Caps" pitchFamily="18" charset="0"/>
                <a:cs typeface="Arial" panose="020B0604020202020204" pitchFamily="34" charset="0"/>
              </a:rPr>
              <a:t> </a:t>
            </a:r>
            <a:r>
              <a:rPr lang="ka-GE" sz="2000" b="1" dirty="0">
                <a:solidFill>
                  <a:schemeClr val="accent2">
                    <a:lumMod val="50000"/>
                  </a:schemeClr>
                </a:solidFill>
                <a:latin typeface="BPG Banner Caps" pitchFamily="18" charset="0"/>
                <a:cs typeface="Arial" panose="020B0604020202020204" pitchFamily="34" charset="0"/>
              </a:rPr>
              <a:t>ღონისძიებები</a:t>
            </a:r>
            <a:endParaRPr lang="en-US" sz="2000" b="1" dirty="0">
              <a:solidFill>
                <a:schemeClr val="accent2">
                  <a:lumMod val="50000"/>
                </a:schemeClr>
              </a:solidFill>
              <a:latin typeface="BPG Banner Caps" pitchFamily="18"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9310" y="82922"/>
            <a:ext cx="716268" cy="716268"/>
          </a:xfrm>
          <a:prstGeom prst="rect">
            <a:avLst/>
          </a:prstGeom>
        </p:spPr>
      </p:pic>
      <p:graphicFrame>
        <p:nvGraphicFramePr>
          <p:cNvPr id="12" name="Table 11"/>
          <p:cNvGraphicFramePr>
            <a:graphicFrameLocks noGrp="1"/>
          </p:cNvGraphicFramePr>
          <p:nvPr>
            <p:extLst/>
          </p:nvPr>
        </p:nvGraphicFramePr>
        <p:xfrm>
          <a:off x="34506" y="793632"/>
          <a:ext cx="9023230" cy="6165288"/>
        </p:xfrm>
        <a:graphic>
          <a:graphicData uri="http://schemas.openxmlformats.org/drawingml/2006/table">
            <a:tbl>
              <a:tblPr/>
              <a:tblGrid>
                <a:gridCol w="312164"/>
                <a:gridCol w="4075490"/>
                <a:gridCol w="2572430"/>
                <a:gridCol w="2063146"/>
              </a:tblGrid>
              <a:tr h="23091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a:solidFill>
                            <a:schemeClr val="accent2">
                              <a:lumMod val="50000"/>
                            </a:schemeClr>
                          </a:solidFill>
                          <a:latin typeface="BPG Banner Caps" pitchFamily="18" charset="0"/>
                          <a:ea typeface="+mn-ea"/>
                          <a:cs typeface="Arial" panose="020B0604020202020204" pitchFamily="34" charset="0"/>
                        </a:rPr>
                        <a:t> N </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ka-GE" sz="1000" b="1" kern="1200" dirty="0">
                          <a:solidFill>
                            <a:schemeClr val="accent2">
                              <a:lumMod val="50000"/>
                            </a:schemeClr>
                          </a:solidFill>
                          <a:latin typeface="BPG Banner Caps" pitchFamily="18" charset="0"/>
                          <a:ea typeface="+mn-ea"/>
                          <a:cs typeface="Arial" panose="020B0604020202020204" pitchFamily="34" charset="0"/>
                        </a:rPr>
                        <a:t> ღონისძიების </a:t>
                      </a:r>
                      <a:r>
                        <a:rPr lang="ka-GE" sz="1000" b="1" kern="1200" dirty="0" smtClean="0">
                          <a:solidFill>
                            <a:schemeClr val="accent2">
                              <a:lumMod val="50000"/>
                            </a:schemeClr>
                          </a:solidFill>
                          <a:latin typeface="BPG Banner Caps" pitchFamily="18" charset="0"/>
                          <a:ea typeface="+mn-ea"/>
                          <a:cs typeface="Arial" panose="020B0604020202020204" pitchFamily="34" charset="0"/>
                        </a:rPr>
                        <a:t> დასახელება </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ჩატარების დრო </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 ჩატარების </a:t>
                      </a:r>
                      <a:r>
                        <a:rPr lang="ka-GE" sz="1000" b="1" kern="1200" dirty="0" smtClean="0">
                          <a:solidFill>
                            <a:schemeClr val="accent2">
                              <a:lumMod val="50000"/>
                            </a:schemeClr>
                          </a:solidFill>
                          <a:latin typeface="BPG Banner Caps" pitchFamily="18" charset="0"/>
                          <a:ea typeface="+mn-ea"/>
                          <a:cs typeface="Arial" panose="020B0604020202020204" pitchFamily="34" charset="0"/>
                        </a:rPr>
                        <a:t> ადგილი </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90520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1</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თავდაცვის და უსაფრთხოების მიერ დაგეგმილი სამეცნიერო კონფერენცია ,,საქართველო უსაფრთხოება ადგილობრივ და გლობარულ კონტექსტში“  	</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მარტი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აკადემია </a:t>
                      </a:r>
                    </a:p>
                    <a:p>
                      <a:pPr marL="0" marR="0" indent="0" algn="l" defTabSz="914400" rtl="0" eaLnBrk="1" fontAlgn="ctr" latinLnBrk="0" hangingPunct="1">
                        <a:lnSpc>
                          <a:spcPct val="100000"/>
                        </a:lnSpc>
                        <a:spcBef>
                          <a:spcPts val="0"/>
                        </a:spcBef>
                        <a:spcAft>
                          <a:spcPts val="0"/>
                        </a:spcAft>
                        <a:buClrTx/>
                        <a:buSzTx/>
                        <a:buFontTx/>
                        <a:buNone/>
                        <a:tabLst/>
                        <a:defRPr/>
                      </a:pP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3091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2</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IV</a:t>
                      </a:r>
                      <a:r>
                        <a:rPr lang="ka-GE" sz="1000" b="1" kern="1200" dirty="0" smtClean="0">
                          <a:solidFill>
                            <a:schemeClr val="accent2">
                              <a:lumMod val="50000"/>
                            </a:schemeClr>
                          </a:solidFill>
                          <a:latin typeface="BPG Banner Caps" pitchFamily="18" charset="0"/>
                          <a:ea typeface="+mn-ea"/>
                          <a:cs typeface="Arial" panose="020B0604020202020204" pitchFamily="34" charset="0"/>
                        </a:rPr>
                        <a:t> კურსის შუალედური გამოცდები</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06-11</a:t>
                      </a:r>
                      <a:r>
                        <a:rPr lang="en-US" sz="1000" b="1" kern="1200" dirty="0" smtClean="0">
                          <a:solidFill>
                            <a:schemeClr val="accent2">
                              <a:lumMod val="50000"/>
                            </a:schemeClr>
                          </a:solidFill>
                          <a:latin typeface="BPG Banner Caps" pitchFamily="18" charset="0"/>
                          <a:ea typeface="+mn-ea"/>
                          <a:cs typeface="Arial" panose="020B0604020202020204" pitchFamily="34" charset="0"/>
                        </a:rPr>
                        <a:t>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მაისი 2019 წელი</a:t>
                      </a:r>
                      <a:endParaRPr lang="en-US" sz="1000" b="1" kern="1200" dirty="0" smtClean="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55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3</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a:solidFill>
                            <a:schemeClr val="accent2">
                              <a:lumMod val="50000"/>
                            </a:schemeClr>
                          </a:solidFill>
                          <a:latin typeface="BPG Banner Caps" pitchFamily="18" charset="0"/>
                          <a:ea typeface="+mn-ea"/>
                          <a:cs typeface="Arial" panose="020B0604020202020204" pitchFamily="34" charset="0"/>
                        </a:rPr>
                        <a:t>თავდაცვის და უსაფრთხოების მიერ დაგეგმილი სტუდენტური კონფერენცია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30-31</a:t>
                      </a:r>
                      <a:r>
                        <a:rPr lang="en-US" sz="1000" b="1" kern="1200" dirty="0" smtClean="0">
                          <a:solidFill>
                            <a:schemeClr val="accent2">
                              <a:lumMod val="50000"/>
                            </a:schemeClr>
                          </a:solidFill>
                          <a:latin typeface="BPG Banner Caps" pitchFamily="18" charset="0"/>
                          <a:ea typeface="+mn-ea"/>
                          <a:cs typeface="Arial" panose="020B0604020202020204" pitchFamily="34" charset="0"/>
                        </a:rPr>
                        <a:t>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მაისი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აკადემია </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68044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4</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a:solidFill>
                            <a:schemeClr val="accent2">
                              <a:lumMod val="50000"/>
                            </a:schemeClr>
                          </a:solidFill>
                          <a:latin typeface="BPG Banner Caps" pitchFamily="18" charset="0"/>
                          <a:ea typeface="+mn-ea"/>
                          <a:cs typeface="Arial" panose="020B0604020202020204" pitchFamily="34" charset="0"/>
                        </a:rPr>
                        <a:t> ენობრივი მომზადების განყოფილების ვიზიტი ლიტვის სამხედრო აკადემიაში (კონფერენციაში მონაწილებისა და ლექციების ჩატარების მიზნით) </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მაისი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ვილნიუსი</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55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5</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a:solidFill>
                            <a:schemeClr val="accent2">
                              <a:lumMod val="50000"/>
                            </a:schemeClr>
                          </a:solidFill>
                          <a:latin typeface="BPG Banner Caps" pitchFamily="18" charset="0"/>
                          <a:ea typeface="+mn-ea"/>
                          <a:cs typeface="Arial" panose="020B0604020202020204" pitchFamily="34" charset="0"/>
                        </a:rPr>
                        <a:t>მენეჯემენტის მიმართულების მიერ 2019 წელს დაგეგმილი გასვლით პრაქტიკა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11-13 ივნისი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კომპანია ,,ზედაზენი“ და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სსსტ </a:t>
                      </a:r>
                      <a:r>
                        <a:rPr lang="ka-GE" sz="1000" b="1" kern="1200" dirty="0">
                          <a:solidFill>
                            <a:schemeClr val="accent2">
                              <a:lumMod val="50000"/>
                            </a:schemeClr>
                          </a:solidFill>
                          <a:latin typeface="BPG Banner Caps" pitchFamily="18" charset="0"/>
                          <a:ea typeface="+mn-ea"/>
                          <a:cs typeface="Arial" panose="020B0604020202020204" pitchFamily="34" charset="0"/>
                        </a:rPr>
                        <a:t>ცენტრი ,,დელტა“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55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6</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en-US" sz="1000" b="1" kern="1200" dirty="0">
                          <a:solidFill>
                            <a:schemeClr val="accent2">
                              <a:lumMod val="50000"/>
                            </a:schemeClr>
                          </a:solidFill>
                          <a:latin typeface="BPG Banner Caps" pitchFamily="18" charset="0"/>
                          <a:ea typeface="+mn-ea"/>
                          <a:cs typeface="Arial" panose="020B0604020202020204" pitchFamily="34" charset="0"/>
                        </a:rPr>
                        <a:t>IV </a:t>
                      </a:r>
                      <a:r>
                        <a:rPr lang="ka-GE" sz="1000" b="1" kern="1200" dirty="0">
                          <a:solidFill>
                            <a:schemeClr val="accent2">
                              <a:lumMod val="50000"/>
                            </a:schemeClr>
                          </a:solidFill>
                          <a:latin typeface="BPG Banner Caps" pitchFamily="18" charset="0"/>
                          <a:ea typeface="+mn-ea"/>
                          <a:cs typeface="Arial" panose="020B0604020202020204" pitchFamily="34" charset="0"/>
                        </a:rPr>
                        <a:t>კურსის იუნკერებისთვის </a:t>
                      </a:r>
                      <a:r>
                        <a:rPr lang="en-US" sz="1000" b="1" kern="1200" dirty="0">
                          <a:solidFill>
                            <a:schemeClr val="accent2">
                              <a:lumMod val="50000"/>
                            </a:schemeClr>
                          </a:solidFill>
                          <a:latin typeface="BPG Banner Caps" pitchFamily="18" charset="0"/>
                          <a:ea typeface="+mn-ea"/>
                          <a:cs typeface="Arial" panose="020B0604020202020204" pitchFamily="34" charset="0"/>
                        </a:rPr>
                        <a:t>STANAG 6001-2 </a:t>
                      </a:r>
                      <a:r>
                        <a:rPr lang="ka-GE" sz="1000" b="1" kern="1200" dirty="0">
                          <a:solidFill>
                            <a:schemeClr val="accent2">
                              <a:lumMod val="50000"/>
                            </a:schemeClr>
                          </a:solidFill>
                          <a:latin typeface="BPG Banner Caps" pitchFamily="18" charset="0"/>
                          <a:ea typeface="+mn-ea"/>
                          <a:cs typeface="Arial" panose="020B0604020202020204" pitchFamily="34" charset="0"/>
                        </a:rPr>
                        <a:t>დონის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დასადგენი </a:t>
                      </a:r>
                      <a:r>
                        <a:rPr lang="ka-GE" sz="1000" b="1" kern="1200" dirty="0">
                          <a:solidFill>
                            <a:schemeClr val="accent2">
                              <a:lumMod val="50000"/>
                            </a:schemeClr>
                          </a:solidFill>
                          <a:latin typeface="BPG Banner Caps" pitchFamily="18" charset="0"/>
                          <a:ea typeface="+mn-ea"/>
                          <a:cs typeface="Arial" panose="020B0604020202020204" pitchFamily="34" charset="0"/>
                        </a:rPr>
                        <a:t>ტესტი</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10-14 ივნისი 2019 წელი</a:t>
                      </a:r>
                      <a:endParaRPr lang="en-US" sz="1000" b="1" kern="1200" dirty="0" smtClean="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4146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7</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a:solidFill>
                            <a:schemeClr val="accent2">
                              <a:lumMod val="50000"/>
                            </a:schemeClr>
                          </a:solidFill>
                          <a:latin typeface="BPG Banner Caps" pitchFamily="18" charset="0"/>
                          <a:ea typeface="+mn-ea"/>
                          <a:cs typeface="Arial" panose="020B0604020202020204" pitchFamily="34" charset="0"/>
                        </a:rPr>
                        <a:t> ფრანგული ენის სასერთიფიკატო გამოცდა </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12-15 ივნისი 2019 წელი</a:t>
                      </a:r>
                      <a:endParaRPr lang="en-US" sz="1000" b="1" kern="1200" dirty="0" smtClean="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a:solidFill>
                            <a:schemeClr val="accent2">
                              <a:lumMod val="50000"/>
                            </a:schemeClr>
                          </a:solidFill>
                          <a:latin typeface="BPG Banner Caps" pitchFamily="18" charset="0"/>
                          <a:ea typeface="+mn-ea"/>
                          <a:cs typeface="Arial" panose="020B0604020202020204" pitchFamily="34" charset="0"/>
                        </a:rPr>
                        <a:t>ფრანგული ინსტიტუტი</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55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8</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smtClean="0">
                          <a:solidFill>
                            <a:schemeClr val="accent2">
                              <a:lumMod val="50000"/>
                            </a:schemeClr>
                          </a:solidFill>
                          <a:latin typeface="BPG Banner Caps" pitchFamily="18" charset="0"/>
                          <a:ea typeface="+mn-ea"/>
                          <a:cs typeface="Arial" panose="020B0604020202020204" pitchFamily="34" charset="0"/>
                        </a:rPr>
                        <a:t>შეხვედრა საქართველოს საგარეო საქმეთა მინისტრის მოადგილესთან</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11 ივნისი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55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9</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შეხვედრა საქართველოს თავდაცვისა  და უსაფრთხოების კომიტეტის თავმჯდომარესთან </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14 ივნისი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საქართველოს</a:t>
                      </a:r>
                    </a:p>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პარლამენტი</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680442">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10</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მექანიკის ინჟინერიის პროგრამის და აკრედიტაციის პროცესთან დაკავშირებული ღონისძიებების მომზადება/დასრულება</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ივლისი 2019 წელი</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455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11</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smtClean="0">
                          <a:solidFill>
                            <a:schemeClr val="accent2">
                              <a:lumMod val="50000"/>
                            </a:schemeClr>
                          </a:solidFill>
                          <a:latin typeface="BPG Banner Caps" pitchFamily="18" charset="0"/>
                          <a:ea typeface="+mn-ea"/>
                          <a:cs typeface="Arial" panose="020B0604020202020204" pitchFamily="34" charset="0"/>
                        </a:rPr>
                        <a:t>2018-2019 სასწავლო წლის </a:t>
                      </a:r>
                      <a:r>
                        <a:rPr lang="en-US" sz="1000" b="1" kern="1200" dirty="0" smtClean="0">
                          <a:solidFill>
                            <a:schemeClr val="accent2">
                              <a:lumMod val="50000"/>
                            </a:schemeClr>
                          </a:solidFill>
                          <a:latin typeface="BPG Banner Caps" pitchFamily="18" charset="0"/>
                          <a:ea typeface="+mn-ea"/>
                          <a:cs typeface="Arial" panose="020B0604020202020204" pitchFamily="34" charset="0"/>
                        </a:rPr>
                        <a:t>II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სემესტრის პროცესის შუალედური შეფასება</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ივლისი 2019 წელი</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ბაკალავრიატი</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3091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12</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l" fontAlgn="ctr"/>
                      <a:r>
                        <a:rPr lang="ka-GE" sz="1000" b="1" kern="1200" dirty="0" smtClean="0">
                          <a:solidFill>
                            <a:schemeClr val="accent2">
                              <a:lumMod val="50000"/>
                            </a:schemeClr>
                          </a:solidFill>
                          <a:latin typeface="BPG Banner Caps" pitchFamily="18" charset="0"/>
                          <a:ea typeface="+mn-ea"/>
                          <a:cs typeface="Arial" panose="020B0604020202020204" pitchFamily="34" charset="0"/>
                        </a:rPr>
                        <a:t>დასკვნითი გამოცდები</a:t>
                      </a:r>
                      <a:endParaRPr lang="ka-GE"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01-07</a:t>
                      </a:r>
                      <a:r>
                        <a:rPr lang="en-US" sz="1000" b="1" kern="1200" dirty="0" smtClean="0">
                          <a:solidFill>
                            <a:schemeClr val="accent2">
                              <a:lumMod val="50000"/>
                            </a:schemeClr>
                          </a:solidFill>
                          <a:latin typeface="BPG Banner Caps" pitchFamily="18" charset="0"/>
                          <a:ea typeface="+mn-ea"/>
                          <a:cs typeface="Arial" panose="020B0604020202020204" pitchFamily="34" charset="0"/>
                        </a:rPr>
                        <a:t>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ივლისი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აკადემია</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30914">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fontAlgn="ctr"/>
                      <a:r>
                        <a:rPr lang="en-US" sz="1000" b="1" kern="1200" dirty="0" smtClean="0">
                          <a:solidFill>
                            <a:schemeClr val="accent2">
                              <a:lumMod val="50000"/>
                            </a:schemeClr>
                          </a:solidFill>
                          <a:latin typeface="BPG Banner Caps" pitchFamily="18" charset="0"/>
                          <a:ea typeface="+mn-ea"/>
                          <a:cs typeface="Arial" panose="020B0604020202020204" pitchFamily="34" charset="0"/>
                        </a:rPr>
                        <a:t>13</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საბაკალავრო ნაშრომების დაცვა (</a:t>
                      </a:r>
                      <a:r>
                        <a:rPr lang="en-US" sz="1000" b="1" kern="1200" dirty="0" smtClean="0">
                          <a:solidFill>
                            <a:schemeClr val="accent2">
                              <a:lumMod val="50000"/>
                            </a:schemeClr>
                          </a:solidFill>
                          <a:latin typeface="BPG Banner Caps" pitchFamily="18" charset="0"/>
                          <a:ea typeface="+mn-ea"/>
                          <a:cs typeface="Arial" panose="020B0604020202020204" pitchFamily="34" charset="0"/>
                        </a:rPr>
                        <a:t>IV </a:t>
                      </a:r>
                      <a:r>
                        <a:rPr lang="ka-GE" sz="1000" b="1" kern="1200" dirty="0" smtClean="0">
                          <a:solidFill>
                            <a:schemeClr val="accent2">
                              <a:lumMod val="50000"/>
                            </a:schemeClr>
                          </a:solidFill>
                          <a:latin typeface="BPG Banner Caps" pitchFamily="18" charset="0"/>
                          <a:ea typeface="+mn-ea"/>
                          <a:cs typeface="Arial" panose="020B0604020202020204" pitchFamily="34" charset="0"/>
                        </a:rPr>
                        <a:t>კურსი)</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08-12 ივლისი 2019 წელი</a:t>
                      </a:r>
                      <a:endParaRPr lang="en-US" sz="1000" b="1" kern="1200" dirty="0">
                        <a:solidFill>
                          <a:schemeClr val="accent2">
                            <a:lumMod val="50000"/>
                          </a:schemeClr>
                        </a:solidFill>
                        <a:latin typeface="BPG Banner Caps" pitchFamily="18" charset="0"/>
                        <a:ea typeface="+mn-ea"/>
                        <a:cs typeface="Arial" panose="020B0604020202020204" pitchFamily="34" charset="0"/>
                      </a:endParaRP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ka-GE" sz="1000" b="1" kern="1200" dirty="0" smtClean="0">
                          <a:solidFill>
                            <a:schemeClr val="accent2">
                              <a:lumMod val="50000"/>
                            </a:schemeClr>
                          </a:solidFill>
                          <a:latin typeface="BPG Banner Caps" pitchFamily="18" charset="0"/>
                          <a:ea typeface="+mn-ea"/>
                          <a:cs typeface="Arial" panose="020B0604020202020204" pitchFamily="34" charset="0"/>
                        </a:rPr>
                        <a:t>ბაკალავრიატი</a:t>
                      </a:r>
                    </a:p>
                  </a:txBody>
                  <a:tcPr marL="5839" marR="5839" marT="58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719389915"/>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20927" y="6026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195727"/>
            <a:ext cx="7785958" cy="1015663"/>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ბიბლიოთეკა/ </a:t>
            </a:r>
          </a:p>
          <a:p>
            <a:pPr algn="r"/>
            <a:r>
              <a:rPr lang="ka-GE" sz="2000" b="1" dirty="0" smtClean="0">
                <a:solidFill>
                  <a:schemeClr val="accent2">
                    <a:lumMod val="50000"/>
                  </a:schemeClr>
                </a:solidFill>
                <a:latin typeface="BPG Banner Caps" pitchFamily="18" charset="0"/>
              </a:rPr>
              <a:t>დაგეგმილი ღონისძიებები</a:t>
            </a:r>
            <a:endParaRPr lang="en-US" sz="2000" b="1" dirty="0">
              <a:solidFill>
                <a:schemeClr val="accent2">
                  <a:lumMod val="50000"/>
                </a:schemeClr>
              </a:solidFill>
              <a:latin typeface="BPG Banner Caps" pitchFamily="18" charset="0"/>
            </a:endParaRPr>
          </a:p>
          <a:p>
            <a:pPr algn="r"/>
            <a:endParaRPr lang="en-US" sz="2000" b="1" dirty="0">
              <a:solidFill>
                <a:schemeClr val="accent2">
                  <a:lumMod val="50000"/>
                </a:schemeClr>
              </a:solidFill>
              <a:latin typeface="BPG Banner Caps"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975929" y="1640318"/>
            <a:ext cx="7862157" cy="4154984"/>
          </a:xfrm>
          <a:prstGeom prst="rect">
            <a:avLst/>
          </a:prstGeom>
        </p:spPr>
        <p:txBody>
          <a:bodyPr wrap="square">
            <a:spAutoFit/>
          </a:bodyPr>
          <a:lstStyle/>
          <a:p>
            <a:pPr marL="285750" lvl="0" indent="-285750">
              <a:lnSpc>
                <a:spcPct val="150000"/>
              </a:lnSpc>
              <a:buFont typeface="Wingdings" panose="05000000000000000000" pitchFamily="2" charset="2"/>
              <a:buChar char="Ø"/>
            </a:pPr>
            <a:r>
              <a:rPr lang="ka-GE" sz="1600" b="1" dirty="0" smtClean="0">
                <a:solidFill>
                  <a:schemeClr val="accent2">
                    <a:lumMod val="50000"/>
                  </a:schemeClr>
                </a:solidFill>
                <a:latin typeface="BPG Banner Caps" pitchFamily="18" charset="0"/>
                <a:cs typeface="Arial" panose="020B0604020202020204" pitchFamily="34" charset="0"/>
              </a:rPr>
              <a:t>ახალი </a:t>
            </a:r>
            <a:r>
              <a:rPr lang="ka-GE" sz="1600" b="1" dirty="0">
                <a:solidFill>
                  <a:schemeClr val="accent2">
                    <a:lumMod val="50000"/>
                  </a:schemeClr>
                </a:solidFill>
                <a:latin typeface="BPG Banner Caps" pitchFamily="18" charset="0"/>
                <a:cs typeface="Arial" panose="020B0604020202020204" pitchFamily="34" charset="0"/>
              </a:rPr>
              <a:t>მომხმარებლის რეგისტრაცია, წიგნის გაცემა-მიღება, დახმარება ლიტერატურის შერჩევა-მოძიებაში, დავალიანების მქონე მომხმარებელთა მონიტორინგი</a:t>
            </a:r>
          </a:p>
          <a:p>
            <a:pPr marL="285750" lvl="0" indent="-285750">
              <a:lnSpc>
                <a:spcPct val="150000"/>
              </a:lnSpc>
              <a:buFont typeface="Wingdings" panose="05000000000000000000"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სასწავლო პროცესის შესაბამისი მასალების ამობეჭდვა და გამრავლება</a:t>
            </a:r>
          </a:p>
          <a:p>
            <a:pPr marL="285750" lvl="0" indent="-285750">
              <a:lnSpc>
                <a:spcPct val="150000"/>
              </a:lnSpc>
              <a:buFont typeface="Wingdings" panose="05000000000000000000"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დეფიციტური სასწავლო ან სხვა სახის ბეჭდური საბიბლიოთეკო დოკუმენტების  დიგიტალიზაცია ამ მასალებზე ხელმისაწვდომობის გაზრდის მიზნით </a:t>
            </a:r>
          </a:p>
          <a:p>
            <a:pPr marL="285750" lvl="0" indent="-285750">
              <a:lnSpc>
                <a:spcPct val="150000"/>
              </a:lnSpc>
              <a:buFont typeface="Wingdings" panose="05000000000000000000"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ფონდში არსებული ლიტერატურის შედარება ძირითად და დამხმარე სასწავლო ლიტერატურასთან, ხარვეზების აღმოფხვრა</a:t>
            </a:r>
          </a:p>
          <a:p>
            <a:pPr marL="285750" lvl="0" indent="-285750">
              <a:lnSpc>
                <a:spcPct val="150000"/>
              </a:lnSpc>
              <a:buFont typeface="Wingdings" panose="05000000000000000000"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წვდომა პარლამენტის ეროვნული ბიბლიოთეკის ფონდთან: აკადემიის ბიბლიოთეკას უფლება აქვს თავისი მომხმარებლისთვის ლიტერატურა გამოიტანოს პარლამენტის ეროვნული ბიბლიოთეკიდან</a:t>
            </a:r>
          </a:p>
        </p:txBody>
      </p:sp>
    </p:spTree>
    <p:extLst>
      <p:ext uri="{BB962C8B-B14F-4D97-AF65-F5344CB8AC3E}">
        <p14:creationId xmlns:p14="http://schemas.microsoft.com/office/powerpoint/2010/main" val="136605017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20927" y="60262"/>
            <a:ext cx="8991600" cy="962114"/>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205642" y="195727"/>
            <a:ext cx="7785958" cy="1015663"/>
          </a:xfrm>
          <a:prstGeom prst="rect">
            <a:avLst/>
          </a:prstGeom>
          <a:noFill/>
        </p:spPr>
        <p:txBody>
          <a:bodyPr wrap="square" rtlCol="0">
            <a:spAutoFit/>
          </a:bodyPr>
          <a:lstStyle/>
          <a:p>
            <a:pPr algn="r"/>
            <a:r>
              <a:rPr lang="ka-GE" sz="2000" b="1" dirty="0" smtClean="0">
                <a:solidFill>
                  <a:schemeClr val="accent2">
                    <a:lumMod val="50000"/>
                  </a:schemeClr>
                </a:solidFill>
                <a:latin typeface="BPG Banner Caps" pitchFamily="18" charset="0"/>
              </a:rPr>
              <a:t>ბიბლიოთეკა/ </a:t>
            </a:r>
          </a:p>
          <a:p>
            <a:pPr algn="r"/>
            <a:r>
              <a:rPr lang="ka-GE" sz="2000" b="1" dirty="0" smtClean="0">
                <a:solidFill>
                  <a:schemeClr val="accent2">
                    <a:lumMod val="50000"/>
                  </a:schemeClr>
                </a:solidFill>
                <a:latin typeface="BPG Banner Caps" pitchFamily="18" charset="0"/>
              </a:rPr>
              <a:t>დაგეგმილი ღონისძიებები</a:t>
            </a:r>
            <a:endParaRPr lang="en-US" sz="2000" b="1" dirty="0">
              <a:solidFill>
                <a:schemeClr val="accent2">
                  <a:lumMod val="50000"/>
                </a:schemeClr>
              </a:solidFill>
              <a:latin typeface="BPG Banner Caps" pitchFamily="18" charset="0"/>
            </a:endParaRPr>
          </a:p>
          <a:p>
            <a:pPr algn="r"/>
            <a:endParaRPr lang="en-US" sz="2000" b="1" dirty="0">
              <a:solidFill>
                <a:schemeClr val="accent2">
                  <a:lumMod val="50000"/>
                </a:schemeClr>
              </a:solidFill>
              <a:latin typeface="BPG Banner Caps" pitchFamily="18" charset="0"/>
            </a:endParaRPr>
          </a:p>
        </p:txBody>
      </p:sp>
      <p:sp>
        <p:nvSpPr>
          <p:cNvPr id="10" name="Rectangle 9"/>
          <p:cNvSpPr/>
          <p:nvPr/>
        </p:nvSpPr>
        <p:spPr>
          <a:xfrm>
            <a:off x="518585" y="1007623"/>
            <a:ext cx="8285739" cy="416717"/>
          </a:xfrm>
          <a:prstGeom prst="rect">
            <a:avLst/>
          </a:prstGeom>
        </p:spPr>
        <p:txBody>
          <a:bodyPr wrap="square">
            <a:spAutoFit/>
          </a:bodyPr>
          <a:lstStyle/>
          <a:p>
            <a:pPr algn="ctr">
              <a:lnSpc>
                <a:spcPct val="150000"/>
              </a:lnSpc>
            </a:pPr>
            <a:r>
              <a:rPr lang="ka-GE" sz="1600" b="1" dirty="0" smtClean="0">
                <a:solidFill>
                  <a:schemeClr val="accent3">
                    <a:lumMod val="50000"/>
                  </a:schemeClr>
                </a:solidFill>
                <a:latin typeface="BPG Banner Caps Alpha" pitchFamily="18" charset="0"/>
              </a:rPr>
              <a:t>.</a:t>
            </a:r>
            <a:endParaRPr lang="de-DE" sz="1600" b="1" dirty="0">
              <a:solidFill>
                <a:schemeClr val="accent3">
                  <a:lumMod val="50000"/>
                </a:schemeClr>
              </a:solidFill>
              <a:latin typeface="BPG Banner Caps Alpha" pitchFamily="18"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374" y="152400"/>
            <a:ext cx="716268" cy="716268"/>
          </a:xfrm>
          <a:prstGeom prst="rect">
            <a:avLst/>
          </a:prstGeom>
        </p:spPr>
      </p:pic>
      <p:sp>
        <p:nvSpPr>
          <p:cNvPr id="13" name="Rectangle 2"/>
          <p:cNvSpPr txBox="1">
            <a:spLocks noChangeArrowheads="1"/>
          </p:cNvSpPr>
          <p:nvPr/>
        </p:nvSpPr>
        <p:spPr bwMode="auto">
          <a:xfrm>
            <a:off x="975929" y="1219200"/>
            <a:ext cx="7039742" cy="5715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200000"/>
              </a:lnSpc>
              <a:spcBef>
                <a:spcPts val="0"/>
              </a:spcBef>
              <a:buNone/>
              <a:defRPr/>
            </a:pPr>
            <a:endParaRPr lang="en-US" sz="1200" b="1" dirty="0">
              <a:solidFill>
                <a:schemeClr val="accent2">
                  <a:lumMod val="50000"/>
                </a:schemeClr>
              </a:solidFill>
              <a:latin typeface="BPG Banner Caps" pitchFamily="18" charset="0"/>
              <a:cs typeface="Arial" panose="020B0604020202020204" pitchFamily="34" charset="0"/>
            </a:endParaRPr>
          </a:p>
        </p:txBody>
      </p:sp>
      <p:sp>
        <p:nvSpPr>
          <p:cNvPr id="2" name="Rectangle 1"/>
          <p:cNvSpPr/>
          <p:nvPr/>
        </p:nvSpPr>
        <p:spPr>
          <a:xfrm>
            <a:off x="381000" y="1717945"/>
            <a:ext cx="8610600" cy="2308324"/>
          </a:xfrm>
          <a:prstGeom prst="rect">
            <a:avLst/>
          </a:prstGeom>
        </p:spPr>
        <p:txBody>
          <a:bodyPr wrap="square">
            <a:spAutoFit/>
          </a:bodyPr>
          <a:lstStyle/>
          <a:p>
            <a:pPr marL="285750" indent="-285750">
              <a:lnSpc>
                <a:spcPct val="150000"/>
              </a:lnSpc>
              <a:buFont typeface="Wingdings" panose="05000000000000000000" pitchFamily="2" charset="2"/>
              <a:buChar char="Ø"/>
            </a:pPr>
            <a:r>
              <a:rPr lang="ka-GE" sz="1600" b="1" dirty="0" smtClean="0">
                <a:solidFill>
                  <a:schemeClr val="accent2">
                    <a:lumMod val="50000"/>
                  </a:schemeClr>
                </a:solidFill>
                <a:latin typeface="BPG Banner Caps" pitchFamily="18" charset="0"/>
                <a:cs typeface="Arial" panose="020B0604020202020204" pitchFamily="34" charset="0"/>
              </a:rPr>
              <a:t>ბიბლიოთეკის </a:t>
            </a:r>
            <a:r>
              <a:rPr lang="ka-GE" sz="1600" b="1" dirty="0">
                <a:solidFill>
                  <a:schemeClr val="accent2">
                    <a:lumMod val="50000"/>
                  </a:schemeClr>
                </a:solidFill>
                <a:latin typeface="BPG Banner Caps" pitchFamily="18" charset="0"/>
                <a:cs typeface="Arial" panose="020B0604020202020204" pitchFamily="34" charset="0"/>
              </a:rPr>
              <a:t>ფონდის შევსების და გამრავალფეროვნების მიზნით ახალი გამოცემების მონიტორინგი, კონტაქტი გამომცემლობებთან, სარეკომენდაციო სიების შედგენა, შეთავაზება აკადემიური პერსონალის და ხელმძღვანელობისთვის, ლიტერატურის შეძენის პროცესში ჩართულობა; </a:t>
            </a:r>
          </a:p>
          <a:p>
            <a:pPr marL="285750" indent="-285750">
              <a:lnSpc>
                <a:spcPct val="150000"/>
              </a:lnSpc>
              <a:buFont typeface="Wingdings" panose="05000000000000000000" pitchFamily="2" charset="2"/>
              <a:buChar char="Ø"/>
            </a:pPr>
            <a:r>
              <a:rPr lang="ka-GE" sz="1600" b="1" dirty="0">
                <a:solidFill>
                  <a:schemeClr val="accent2">
                    <a:lumMod val="50000"/>
                  </a:schemeClr>
                </a:solidFill>
                <a:latin typeface="BPG Banner Caps" pitchFamily="18" charset="0"/>
                <a:cs typeface="Arial" panose="020B0604020202020204" pitchFamily="34" charset="0"/>
              </a:rPr>
              <a:t>ბიბლიოთეკის ფონდში შემოსული და არსებული ლიტერატურის კლასიფიკაცია, საბიბლიოთეკო დამუშავება, ელ.კატალოგში რეგისტრაცია, თაროზე </a:t>
            </a:r>
            <a:r>
              <a:rPr lang="ka-GE" sz="1600" b="1" dirty="0" smtClean="0">
                <a:solidFill>
                  <a:schemeClr val="accent2">
                    <a:lumMod val="50000"/>
                  </a:schemeClr>
                </a:solidFill>
                <a:latin typeface="BPG Banner Caps" pitchFamily="18" charset="0"/>
                <a:cs typeface="Arial" panose="020B0604020202020204" pitchFamily="34" charset="0"/>
              </a:rPr>
              <a:t>განთავსება.</a:t>
            </a:r>
            <a:endParaRPr lang="ka-GE" sz="1600" b="1" dirty="0">
              <a:solidFill>
                <a:schemeClr val="accent2">
                  <a:lumMod val="50000"/>
                </a:schemeClr>
              </a:solidFill>
              <a:latin typeface="BPG Banner Caps" pitchFamily="18" charset="0"/>
              <a:cs typeface="Arial" panose="020B0604020202020204" pitchFamily="34" charset="0"/>
            </a:endParaRPr>
          </a:p>
        </p:txBody>
      </p:sp>
    </p:spTree>
    <p:extLst>
      <p:ext uri="{BB962C8B-B14F-4D97-AF65-F5344CB8AC3E}">
        <p14:creationId xmlns:p14="http://schemas.microsoft.com/office/powerpoint/2010/main" val="105893805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152400" y="152400"/>
            <a:ext cx="8839200" cy="723900"/>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solidFill>
                <a:schemeClr val="accent2">
                  <a:lumMod val="50000"/>
                </a:schemeClr>
              </a:solidFill>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71800" y="2209800"/>
            <a:ext cx="2863426" cy="2863426"/>
          </a:xfrm>
          <a:prstGeom prst="rect">
            <a:avLst/>
          </a:prstGeom>
        </p:spPr>
      </p:pic>
      <p:sp>
        <p:nvSpPr>
          <p:cNvPr id="17" name="TextBox 16"/>
          <p:cNvSpPr txBox="1"/>
          <p:nvPr/>
        </p:nvSpPr>
        <p:spPr>
          <a:xfrm>
            <a:off x="533400" y="228600"/>
            <a:ext cx="8240217" cy="584775"/>
          </a:xfrm>
          <a:prstGeom prst="rect">
            <a:avLst/>
          </a:prstGeom>
          <a:noFill/>
        </p:spPr>
        <p:txBody>
          <a:bodyPr wrap="square" rtlCol="0">
            <a:spAutoFit/>
          </a:bodyPr>
          <a:lstStyle/>
          <a:p>
            <a:pPr algn="ctr"/>
            <a:r>
              <a:rPr lang="ka-GE" sz="3200" b="1" dirty="0" smtClean="0">
                <a:solidFill>
                  <a:schemeClr val="accent2">
                    <a:lumMod val="50000"/>
                  </a:schemeClr>
                </a:solidFill>
                <a:latin typeface="BPG Banner Caps" pitchFamily="18" charset="0"/>
                <a:cs typeface="Arial" panose="020B0604020202020204" pitchFamily="34" charset="0"/>
              </a:rPr>
              <a:t>კითხვები</a:t>
            </a:r>
            <a:endParaRPr lang="en-US" sz="3200" dirty="0">
              <a:solidFill>
                <a:schemeClr val="accent2">
                  <a:lumMod val="50000"/>
                </a:schemeClr>
              </a:solidFill>
              <a:latin typeface="BPG Banner Caps" pitchFamily="18" charset="0"/>
            </a:endParaRPr>
          </a:p>
        </p:txBody>
      </p:sp>
    </p:spTree>
    <p:extLst>
      <p:ext uri="{BB962C8B-B14F-4D97-AF65-F5344CB8AC3E}">
        <p14:creationId xmlns:p14="http://schemas.microsoft.com/office/powerpoint/2010/main" val="566943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1691</TotalTime>
  <Words>7610</Words>
  <Application>Microsoft Office PowerPoint</Application>
  <PresentationFormat>On-screen Show (4:3)</PresentationFormat>
  <Paragraphs>1418</Paragraphs>
  <Slides>92</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92</vt:i4>
      </vt:variant>
    </vt:vector>
  </HeadingPairs>
  <TitlesOfParts>
    <vt:vector size="102" baseType="lpstr">
      <vt:lpstr>Arial</vt:lpstr>
      <vt:lpstr>BPG Algeti</vt:lpstr>
      <vt:lpstr>BPG Banner Caps</vt:lpstr>
      <vt:lpstr>BPG Banner Caps Alpha</vt:lpstr>
      <vt:lpstr>Calibri</vt:lpstr>
      <vt:lpstr>LitNusx</vt:lpstr>
      <vt:lpstr>Sylfaen</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Marish</dc:creator>
  <cp:lastModifiedBy>User</cp:lastModifiedBy>
  <cp:revision>157</cp:revision>
  <cp:lastPrinted>2020-09-25T05:35:49Z</cp:lastPrinted>
  <dcterms:created xsi:type="dcterms:W3CDTF">2020-09-16T06:07:05Z</dcterms:created>
  <dcterms:modified xsi:type="dcterms:W3CDTF">2020-11-09T06:07:25Z</dcterms:modified>
</cp:coreProperties>
</file>