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695" r:id="rId4"/>
    <p:sldId id="742" r:id="rId5"/>
    <p:sldId id="697" r:id="rId6"/>
    <p:sldId id="707" r:id="rId7"/>
    <p:sldId id="748" r:id="rId8"/>
    <p:sldId id="711" r:id="rId9"/>
    <p:sldId id="743" r:id="rId10"/>
    <p:sldId id="656" r:id="rId11"/>
    <p:sldId id="657" r:id="rId12"/>
    <p:sldId id="658" r:id="rId13"/>
    <p:sldId id="662" r:id="rId14"/>
    <p:sldId id="708" r:id="rId15"/>
    <p:sldId id="744" r:id="rId16"/>
    <p:sldId id="749" r:id="rId17"/>
    <p:sldId id="725" r:id="rId18"/>
    <p:sldId id="750" r:id="rId19"/>
    <p:sldId id="74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6" autoAdjust="0"/>
    <p:restoredTop sz="92865" autoAdjust="0"/>
  </p:normalViewPr>
  <p:slideViewPr>
    <p:cSldViewPr>
      <p:cViewPr varScale="1">
        <p:scale>
          <a:sx n="116" d="100"/>
          <a:sy n="116" d="100"/>
        </p:scale>
        <p:origin x="160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1440" tIns="45720" rIns="91440" bIns="45720" rtlCol="0"/>
          <a:lstStyle>
            <a:lvl1pPr algn="r">
              <a:defRPr sz="1200"/>
            </a:lvl1pPr>
          </a:lstStyle>
          <a:p>
            <a:fld id="{2F5C8013-0EA1-48DA-9287-D0506EF820CF}" type="datetimeFigureOut">
              <a:rPr lang="en-US" smtClean="0"/>
              <a:pPr/>
              <a:t>2/6/2023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D69653AF-C024-4B81-8BEA-C56D23F13363}" type="slidenum">
              <a:rPr lang="en-US" smtClean="0"/>
              <a:pPr/>
              <a:t>‹#›</a:t>
            </a:fld>
            <a:endParaRPr lang="en-US" dirty="0"/>
          </a:p>
        </p:txBody>
      </p:sp>
    </p:spTree>
    <p:extLst>
      <p:ext uri="{BB962C8B-B14F-4D97-AF65-F5344CB8AC3E}">
        <p14:creationId xmlns:p14="http://schemas.microsoft.com/office/powerpoint/2010/main" val="2403023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4C562697-86DE-47EA-9E2E-02308C5702D4}" type="datetimeFigureOut">
              <a:rPr lang="en-US" smtClean="0"/>
              <a:pPr/>
              <a:t>2/6/2023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AA77D6CA-1164-4E40-AC52-6391F595C9C4}" type="slidenum">
              <a:rPr lang="en-US" smtClean="0"/>
              <a:pPr/>
              <a:t>‹#›</a:t>
            </a:fld>
            <a:endParaRPr lang="en-US" dirty="0"/>
          </a:p>
        </p:txBody>
      </p:sp>
    </p:spTree>
    <p:extLst>
      <p:ext uri="{BB962C8B-B14F-4D97-AF65-F5344CB8AC3E}">
        <p14:creationId xmlns:p14="http://schemas.microsoft.com/office/powerpoint/2010/main" val="1541742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48511C-4AD0-47D6-A1E8-871F0164CBAC}" type="slidenum">
              <a:rPr lang="en-US" smtClean="0"/>
              <a:pPr/>
              <a:t>1</a:t>
            </a:fld>
            <a:endParaRPr lang="en-US" dirty="0"/>
          </a:p>
        </p:txBody>
      </p:sp>
    </p:spTree>
    <p:extLst>
      <p:ext uri="{BB962C8B-B14F-4D97-AF65-F5344CB8AC3E}">
        <p14:creationId xmlns:p14="http://schemas.microsoft.com/office/powerpoint/2010/main" val="2396888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14</a:t>
            </a:fld>
            <a:endParaRPr lang="ru-RU"/>
          </a:p>
        </p:txBody>
      </p:sp>
    </p:spTree>
    <p:extLst>
      <p:ext uri="{BB962C8B-B14F-4D97-AF65-F5344CB8AC3E}">
        <p14:creationId xmlns:p14="http://schemas.microsoft.com/office/powerpoint/2010/main" val="414915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15</a:t>
            </a:fld>
            <a:endParaRPr lang="ru-RU"/>
          </a:p>
        </p:txBody>
      </p:sp>
    </p:spTree>
    <p:extLst>
      <p:ext uri="{BB962C8B-B14F-4D97-AF65-F5344CB8AC3E}">
        <p14:creationId xmlns:p14="http://schemas.microsoft.com/office/powerpoint/2010/main" val="122504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16</a:t>
            </a:fld>
            <a:endParaRPr lang="ru-RU"/>
          </a:p>
        </p:txBody>
      </p:sp>
    </p:spTree>
    <p:extLst>
      <p:ext uri="{BB962C8B-B14F-4D97-AF65-F5344CB8AC3E}">
        <p14:creationId xmlns:p14="http://schemas.microsoft.com/office/powerpoint/2010/main" val="3582407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17</a:t>
            </a:fld>
            <a:endParaRPr lang="ru-RU"/>
          </a:p>
        </p:txBody>
      </p:sp>
    </p:spTree>
    <p:extLst>
      <p:ext uri="{BB962C8B-B14F-4D97-AF65-F5344CB8AC3E}">
        <p14:creationId xmlns:p14="http://schemas.microsoft.com/office/powerpoint/2010/main" val="1510680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18</a:t>
            </a:fld>
            <a:endParaRPr lang="ru-RU"/>
          </a:p>
        </p:txBody>
      </p:sp>
    </p:spTree>
    <p:extLst>
      <p:ext uri="{BB962C8B-B14F-4D97-AF65-F5344CB8AC3E}">
        <p14:creationId xmlns:p14="http://schemas.microsoft.com/office/powerpoint/2010/main" val="3741647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19</a:t>
            </a:fld>
            <a:endParaRPr lang="ru-RU"/>
          </a:p>
        </p:txBody>
      </p:sp>
    </p:spTree>
    <p:extLst>
      <p:ext uri="{BB962C8B-B14F-4D97-AF65-F5344CB8AC3E}">
        <p14:creationId xmlns:p14="http://schemas.microsoft.com/office/powerpoint/2010/main" val="1141875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2</a:t>
            </a:fld>
            <a:endParaRPr lang="ru-RU"/>
          </a:p>
        </p:txBody>
      </p:sp>
    </p:spTree>
    <p:extLst>
      <p:ext uri="{BB962C8B-B14F-4D97-AF65-F5344CB8AC3E}">
        <p14:creationId xmlns:p14="http://schemas.microsoft.com/office/powerpoint/2010/main" val="1800718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48511C-4AD0-47D6-A1E8-871F0164CBAC}" type="slidenum">
              <a:rPr lang="en-US" smtClean="0"/>
              <a:pPr/>
              <a:t>3</a:t>
            </a:fld>
            <a:endParaRPr lang="en-US"/>
          </a:p>
        </p:txBody>
      </p:sp>
    </p:spTree>
    <p:extLst>
      <p:ext uri="{BB962C8B-B14F-4D97-AF65-F5344CB8AC3E}">
        <p14:creationId xmlns:p14="http://schemas.microsoft.com/office/powerpoint/2010/main" val="2664100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5</a:t>
            </a:fld>
            <a:endParaRPr lang="ru-RU"/>
          </a:p>
        </p:txBody>
      </p:sp>
    </p:spTree>
    <p:extLst>
      <p:ext uri="{BB962C8B-B14F-4D97-AF65-F5344CB8AC3E}">
        <p14:creationId xmlns:p14="http://schemas.microsoft.com/office/powerpoint/2010/main" val="37407733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9</a:t>
            </a:fld>
            <a:endParaRPr lang="ru-RU"/>
          </a:p>
        </p:txBody>
      </p:sp>
    </p:spTree>
    <p:extLst>
      <p:ext uri="{BB962C8B-B14F-4D97-AF65-F5344CB8AC3E}">
        <p14:creationId xmlns:p14="http://schemas.microsoft.com/office/powerpoint/2010/main" val="122504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10</a:t>
            </a:fld>
            <a:endParaRPr lang="ru-RU"/>
          </a:p>
        </p:txBody>
      </p:sp>
    </p:spTree>
    <p:extLst>
      <p:ext uri="{BB962C8B-B14F-4D97-AF65-F5344CB8AC3E}">
        <p14:creationId xmlns:p14="http://schemas.microsoft.com/office/powerpoint/2010/main" val="122504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11</a:t>
            </a:fld>
            <a:endParaRPr lang="ru-RU"/>
          </a:p>
        </p:txBody>
      </p:sp>
    </p:spTree>
    <p:extLst>
      <p:ext uri="{BB962C8B-B14F-4D97-AF65-F5344CB8AC3E}">
        <p14:creationId xmlns:p14="http://schemas.microsoft.com/office/powerpoint/2010/main" val="2678049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12</a:t>
            </a:fld>
            <a:endParaRPr lang="ru-RU"/>
          </a:p>
        </p:txBody>
      </p:sp>
    </p:spTree>
    <p:extLst>
      <p:ext uri="{BB962C8B-B14F-4D97-AF65-F5344CB8AC3E}">
        <p14:creationId xmlns:p14="http://schemas.microsoft.com/office/powerpoint/2010/main" val="1727461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CF147E-4A57-48D0-B9AD-7C118AFBA81D}" type="slidenum">
              <a:rPr lang="ru-RU" smtClean="0"/>
              <a:pPr/>
              <a:t>13</a:t>
            </a:fld>
            <a:endParaRPr lang="ru-RU"/>
          </a:p>
        </p:txBody>
      </p:sp>
    </p:spTree>
    <p:extLst>
      <p:ext uri="{BB962C8B-B14F-4D97-AF65-F5344CB8AC3E}">
        <p14:creationId xmlns:p14="http://schemas.microsoft.com/office/powerpoint/2010/main" val="690782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2/6/2023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tiff"/></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3.tiff"/></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3.tif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3.tif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3.tiff"/></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tiff"/></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3.tiff"/></Relationships>
</file>

<file path=ppt/slides/_rels/slide1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tif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6519446"/>
            <a:ext cx="9144000" cy="338554"/>
          </a:xfrm>
          <a:prstGeom prst="rect">
            <a:avLst/>
          </a:prstGeom>
          <a:noFill/>
        </p:spPr>
        <p:txBody>
          <a:bodyPr wrap="square" rtlCol="0">
            <a:spAutoFit/>
          </a:bodyPr>
          <a:lstStyle/>
          <a:p>
            <a:pPr algn="ctr"/>
            <a:r>
              <a:rPr lang="ka-GE" sz="1600" dirty="0">
                <a:latin typeface="Sylfaen" panose="010A0502050306030303" pitchFamily="18" charset="0"/>
              </a:rPr>
              <a:t>ქ. გორი 2021 წელი</a:t>
            </a:r>
            <a:endParaRPr lang="en-US" sz="1600" dirty="0">
              <a:latin typeface="Sylfaen" panose="010A0502050306030303" pitchFamily="18"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304800"/>
            <a:ext cx="3017520" cy="2257894"/>
          </a:xfrm>
          <a:prstGeom prst="rect">
            <a:avLst/>
          </a:prstGeom>
        </p:spPr>
      </p:pic>
      <p:sp>
        <p:nvSpPr>
          <p:cNvPr id="5" name="TextBox 4"/>
          <p:cNvSpPr txBox="1"/>
          <p:nvPr/>
        </p:nvSpPr>
        <p:spPr>
          <a:xfrm>
            <a:off x="42532" y="2590800"/>
            <a:ext cx="9036496" cy="2108269"/>
          </a:xfrm>
          <a:prstGeom prst="rect">
            <a:avLst/>
          </a:prstGeom>
          <a:noFill/>
        </p:spPr>
        <p:txBody>
          <a:bodyPr wrap="square" rtlCol="0">
            <a:spAutoFit/>
          </a:bodyPr>
          <a:lstStyle/>
          <a:p>
            <a:pPr algn="ctr"/>
            <a:r>
              <a:rPr lang="ka-GE" sz="2400" b="1" dirty="0">
                <a:latin typeface="Sylfaen" panose="010A0502050306030303" pitchFamily="18" charset="0"/>
              </a:rPr>
              <a:t>საქართველოს თავდაცვის სამინისტროს</a:t>
            </a:r>
          </a:p>
          <a:p>
            <a:pPr algn="ctr"/>
            <a:r>
              <a:rPr lang="ka-GE" sz="2400" b="1" dirty="0">
                <a:latin typeface="Sylfaen" panose="010A0502050306030303" pitchFamily="18" charset="0"/>
              </a:rPr>
              <a:t>სსიპ-დავით აღმაშენებლის სახელობის </a:t>
            </a:r>
          </a:p>
          <a:p>
            <a:pPr algn="ctr"/>
            <a:r>
              <a:rPr lang="ka-GE" sz="2400" b="1" dirty="0">
                <a:latin typeface="Sylfaen" panose="010A0502050306030303" pitchFamily="18" charset="0"/>
              </a:rPr>
              <a:t>საქართველოს ეროვნული თავდაცვის აკადემია</a:t>
            </a:r>
            <a:endParaRPr lang="en-US" sz="2400" b="1" dirty="0">
              <a:latin typeface="Sylfaen" panose="010A0502050306030303" pitchFamily="18" charset="0"/>
            </a:endParaRPr>
          </a:p>
          <a:p>
            <a:pPr algn="ctr"/>
            <a:endParaRPr lang="ka-GE" sz="2800" b="1" dirty="0">
              <a:latin typeface="Sylfaen" pitchFamily="18" charset="0"/>
            </a:endParaRPr>
          </a:p>
          <a:p>
            <a:pPr algn="ctr"/>
            <a:endParaRPr lang="ka-GE" sz="1100" b="1" dirty="0">
              <a:latin typeface="Sylfaen" pitchFamily="18" charset="0"/>
            </a:endParaRPr>
          </a:p>
          <a:p>
            <a:pPr algn="ctr"/>
            <a:r>
              <a:rPr lang="ka-GE" sz="2000" b="1" dirty="0">
                <a:latin typeface="Sylfaen" pitchFamily="18" charset="0"/>
              </a:rPr>
              <a:t>აკადემიის რექტორი: ბრიგადის გენერალი მამია ბალახაძე</a:t>
            </a:r>
            <a:endParaRPr lang="en-US" sz="2000" b="1" dirty="0">
              <a:latin typeface="Sylfaen" pitchFamily="18" charset="0"/>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0" y="0"/>
            <a:ext cx="9144000" cy="469167"/>
          </a:xfrm>
          <a:prstGeom prst="rect">
            <a:avLst/>
          </a:prstGeom>
          <a:noFill/>
        </p:spPr>
        <p:txBody>
          <a:bodyPr wrap="square" rtlCol="0">
            <a:spAutoFit/>
          </a:bodyPr>
          <a:lstStyle/>
          <a:p>
            <a:pPr algn="ctr">
              <a:lnSpc>
                <a:spcPct val="150000"/>
              </a:lnSpc>
            </a:pPr>
            <a:r>
              <a:rPr lang="ka-GE" sz="1800" b="1" dirty="0">
                <a:latin typeface="Sylfaen" pitchFamily="18" charset="0"/>
              </a:rPr>
              <a:t>2021 წელს განხორციელებული მნიშვნელოვანი ღონისძიებები</a:t>
            </a: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2727" t="10125" r="21717" b="12255"/>
          <a:stretch/>
        </p:blipFill>
        <p:spPr>
          <a:xfrm>
            <a:off x="8229600" y="0"/>
            <a:ext cx="914400" cy="955964"/>
          </a:xfrm>
          <a:prstGeom prst="rect">
            <a:avLst/>
          </a:prstGeom>
        </p:spPr>
      </p:pic>
      <p:pic>
        <p:nvPicPr>
          <p:cNvPr id="8"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
        <p:nvSpPr>
          <p:cNvPr id="2" name="TextBox 1"/>
          <p:cNvSpPr txBox="1"/>
          <p:nvPr/>
        </p:nvSpPr>
        <p:spPr>
          <a:xfrm>
            <a:off x="6927" y="1003042"/>
            <a:ext cx="9119197" cy="6001643"/>
          </a:xfrm>
          <a:prstGeom prst="rect">
            <a:avLst/>
          </a:prstGeom>
          <a:noFill/>
        </p:spPr>
        <p:txBody>
          <a:bodyPr wrap="square" rtlCol="0">
            <a:spAutoFit/>
          </a:bodyPr>
          <a:lstStyle/>
          <a:p>
            <a:pPr algn="just"/>
            <a:r>
              <a:rPr lang="ka-GE" sz="1600" b="1" dirty="0">
                <a:latin typeface="Sylfaen" panose="010A0502050306030303" pitchFamily="18" charset="0"/>
              </a:rPr>
              <a:t>ავტორიზაცია-აკრედიტაცია</a:t>
            </a:r>
          </a:p>
          <a:p>
            <a:pPr algn="just"/>
            <a:r>
              <a:rPr lang="ka-GE" sz="1600" b="1" dirty="0">
                <a:latin typeface="Sylfaen" panose="010A0502050306030303" pitchFamily="18" charset="0"/>
              </a:rPr>
              <a:t>ავტორიზაცია</a:t>
            </a:r>
            <a:endParaRPr lang="en-US" sz="1600" b="1" dirty="0">
              <a:latin typeface="Sylfaen" panose="010A0502050306030303" pitchFamily="18" charset="0"/>
            </a:endParaRPr>
          </a:p>
          <a:p>
            <a:pPr marL="285750" indent="-285750" algn="just">
              <a:buFont typeface="Wingdings" panose="05000000000000000000" pitchFamily="2" charset="2"/>
              <a:buChar char="Ø"/>
            </a:pPr>
            <a:r>
              <a:rPr lang="ka-GE" sz="1600" dirty="0">
                <a:latin typeface="Sylfaen" panose="010A0502050306030303" pitchFamily="18" charset="0"/>
              </a:rPr>
              <a:t>დამტკიცდა ავტორიზაციის თვითშეფასების მომზადების ჯგუფის შემადგენლობა;</a:t>
            </a:r>
          </a:p>
          <a:p>
            <a:pPr marL="285750" indent="-285750" algn="just">
              <a:buFont typeface="Wingdings" panose="05000000000000000000" pitchFamily="2" charset="2"/>
              <a:buChar char="Ø"/>
            </a:pPr>
            <a:r>
              <a:rPr lang="ka-GE" sz="1600" dirty="0">
                <a:latin typeface="Sylfaen" panose="010A0502050306030303" pitchFamily="18" charset="0"/>
              </a:rPr>
              <a:t>მომზადდა ავტორიზაციის თვითშეფასების დოკუმენტის პროექტი;</a:t>
            </a:r>
          </a:p>
          <a:p>
            <a:pPr marL="285750" indent="-285750" algn="just">
              <a:buFont typeface="Wingdings" panose="05000000000000000000" pitchFamily="2" charset="2"/>
              <a:buChar char="Ø"/>
            </a:pPr>
            <a:r>
              <a:rPr lang="ka-GE" sz="1600" dirty="0">
                <a:latin typeface="Sylfaen" panose="010A0502050306030303" pitchFamily="18" charset="0"/>
              </a:rPr>
              <a:t>მომზადდა/შეგროვდა ავტორიზაციის თვითშეფასების თანდართული დოკუმენტაცია</a:t>
            </a:r>
            <a:r>
              <a:rPr lang="ka-GE" sz="1600" dirty="0" smtClean="0">
                <a:latin typeface="Sylfaen" panose="010A0502050306030303" pitchFamily="18" charset="0"/>
              </a:rPr>
              <a:t>.</a:t>
            </a:r>
          </a:p>
          <a:p>
            <a:pPr marL="285750" indent="-285750" algn="just">
              <a:buFont typeface="Wingdings" panose="05000000000000000000" pitchFamily="2" charset="2"/>
              <a:buChar char="Ø"/>
            </a:pPr>
            <a:endParaRPr lang="ka-GE" sz="1600" dirty="0">
              <a:latin typeface="Sylfaen" panose="010A0502050306030303" pitchFamily="18" charset="0"/>
            </a:endParaRPr>
          </a:p>
          <a:p>
            <a:pPr algn="just"/>
            <a:r>
              <a:rPr lang="ka-GE" sz="1600" b="1" dirty="0">
                <a:latin typeface="Sylfaen" panose="010A0502050306030303" pitchFamily="18" charset="0"/>
              </a:rPr>
              <a:t>აკრედიტაცია</a:t>
            </a:r>
          </a:p>
          <a:p>
            <a:pPr marL="285750" indent="-285750" algn="just">
              <a:buFont typeface="Wingdings" panose="05000000000000000000" pitchFamily="2" charset="2"/>
              <a:buChar char="Ø"/>
            </a:pPr>
            <a:r>
              <a:rPr lang="ka-GE" sz="1600" dirty="0">
                <a:latin typeface="Sylfaen" panose="010A0502050306030303" pitchFamily="18" charset="0"/>
              </a:rPr>
              <a:t>შემუშავდა ახალი სამაგისტრო საგანმანათლებლო პროგრამები (უსაფრთხოების კვლევები, სახელმწიფო რესურსების მართვა); </a:t>
            </a:r>
          </a:p>
          <a:p>
            <a:pPr marL="285750" indent="-285750" algn="just">
              <a:buFont typeface="Wingdings" panose="05000000000000000000" pitchFamily="2" charset="2"/>
              <a:buChar char="Ø"/>
            </a:pPr>
            <a:r>
              <a:rPr lang="ka-GE" sz="1600" dirty="0">
                <a:latin typeface="Sylfaen" panose="010A0502050306030303" pitchFamily="18" charset="0"/>
              </a:rPr>
              <a:t>ზემოაღნიშნული პროგრამებისთვის შეიქმნა თვითშეფასება და მომზადდა თანდართული დოკუმენტაცია;</a:t>
            </a:r>
          </a:p>
          <a:p>
            <a:pPr marL="285750" indent="-285750" algn="just">
              <a:buFont typeface="Wingdings" panose="05000000000000000000" pitchFamily="2" charset="2"/>
              <a:buChar char="Ø"/>
            </a:pPr>
            <a:r>
              <a:rPr lang="ka-GE" sz="1600" dirty="0">
                <a:latin typeface="Sylfaen" panose="010A0502050306030303" pitchFamily="18" charset="0"/>
              </a:rPr>
              <a:t>მოპოვებულია „უსაფრთხოების კვლევების“ და „სახელმწიფო რესურსების მართვის“ სამაგისტრო საგანმანათლებლო პროგრამების </a:t>
            </a:r>
            <a:r>
              <a:rPr lang="ka-GE" sz="1600" dirty="0" smtClean="0">
                <a:latin typeface="Sylfaen" panose="010A0502050306030303" pitchFamily="18" charset="0"/>
              </a:rPr>
              <a:t>4 წლიანი </a:t>
            </a:r>
            <a:r>
              <a:rPr lang="ka-GE" sz="1600" dirty="0">
                <a:latin typeface="Sylfaen" panose="010A0502050306030303" pitchFamily="18" charset="0"/>
              </a:rPr>
              <a:t>აკრედიტაცია;</a:t>
            </a:r>
          </a:p>
          <a:p>
            <a:pPr marL="285750" indent="-285750" algn="just">
              <a:buFont typeface="Wingdings" panose="05000000000000000000" pitchFamily="2" charset="2"/>
              <a:buChar char="Ø"/>
            </a:pPr>
            <a:r>
              <a:rPr lang="ka-GE" sz="1600" dirty="0">
                <a:latin typeface="Sylfaen" panose="010A0502050306030303" pitchFamily="18" charset="0"/>
              </a:rPr>
              <a:t>შემუშავდა საბაკალავრო საგანმანათლებლო პროგრამების (ინფორმატიკა, მენეჯმენტი) 3-წლიანი თვითშეფასება და თანდართული დოკუმენტაცია;</a:t>
            </a:r>
          </a:p>
          <a:p>
            <a:pPr marL="285750" indent="-285750" algn="just">
              <a:buFont typeface="Wingdings" panose="05000000000000000000" pitchFamily="2" charset="2"/>
              <a:buChar char="Ø"/>
            </a:pPr>
            <a:r>
              <a:rPr lang="ka-GE" sz="1600" dirty="0">
                <a:latin typeface="Sylfaen" panose="010A0502050306030303" pitchFamily="18" charset="0"/>
              </a:rPr>
              <a:t>განათლების ხარისხის განვითარების ეროვნული ცენტრის მიერ განსაზღვრული ექსპერტთა ჯგუფის მიერ, უმაღლესი შეფასებით შეფასდა ზემოთხსენებული 2 პროგრამა;</a:t>
            </a:r>
          </a:p>
          <a:p>
            <a:pPr marL="285750" indent="-285750" algn="just">
              <a:buFont typeface="Wingdings" panose="05000000000000000000" pitchFamily="2" charset="2"/>
              <a:buChar char="Ø"/>
            </a:pPr>
            <a:r>
              <a:rPr lang="ka-GE" sz="1600" dirty="0">
                <a:latin typeface="Sylfaen" panose="010A0502050306030303" pitchFamily="18" charset="0"/>
              </a:rPr>
              <a:t>ყველა სააკრედიტაციო პროგრამის არგუმენტირებული პოზიციის მომზადება, საბჭოს სხდომებში ჩართულობა</a:t>
            </a:r>
            <a:r>
              <a:rPr lang="ka-GE" sz="1600" dirty="0" smtClean="0">
                <a:latin typeface="Sylfaen" panose="010A0502050306030303" pitchFamily="18" charset="0"/>
              </a:rPr>
              <a:t>.</a:t>
            </a:r>
            <a:endParaRPr lang="ka-GE" sz="1600" dirty="0">
              <a:latin typeface="Sylfaen" panose="010A0502050306030303" pitchFamily="18" charset="0"/>
            </a:endParaRPr>
          </a:p>
          <a:p>
            <a:pPr marL="285750" indent="-285750" algn="just">
              <a:buFont typeface="Wingdings" panose="05000000000000000000" pitchFamily="2" charset="2"/>
              <a:buChar char="Ø"/>
            </a:pPr>
            <a:r>
              <a:rPr lang="ka-GE" sz="1600" dirty="0" smtClean="0">
                <a:latin typeface="Sylfaen" panose="010A0502050306030303" pitchFamily="18" charset="0"/>
              </a:rPr>
              <a:t>აკადემიის </a:t>
            </a:r>
            <a:r>
              <a:rPr lang="ka-GE" sz="1600" dirty="0">
                <a:latin typeface="Sylfaen" panose="010A0502050306030303" pitchFamily="18" charset="0"/>
              </a:rPr>
              <a:t>ხარისხის უზრუნველყოფის სამსახურის მიერ მაგისტრატურის აკადემიური და მოწვეული პერსონალისთვის ჩატარდა ტრენინგი თემაზე "უმაღლესი საგანამანთლებლო პროგრამების აკრედიტაციის სტანდარტები" და "კვალიფიკაციების ეროვნული ჩარჩო".</a:t>
            </a:r>
          </a:p>
          <a:p>
            <a:pPr marL="285750" indent="-285750" algn="just">
              <a:buFont typeface="Wingdings" panose="05000000000000000000" pitchFamily="2" charset="2"/>
              <a:buChar char="Ø"/>
            </a:pPr>
            <a:endParaRPr lang="ka-GE" sz="1600" dirty="0">
              <a:latin typeface="Sylfaen" panose="010A0502050306030303" pitchFamily="18" charset="0"/>
            </a:endParaRPr>
          </a:p>
          <a:p>
            <a:pPr algn="just"/>
            <a:endParaRPr lang="en-US" sz="1600" dirty="0">
              <a:latin typeface="Sylfaen" panose="010A0502050306030303" pitchFamily="18" charset="0"/>
            </a:endParaRPr>
          </a:p>
        </p:txBody>
      </p:sp>
    </p:spTree>
    <p:extLst>
      <p:ext uri="{BB962C8B-B14F-4D97-AF65-F5344CB8AC3E}">
        <p14:creationId xmlns:p14="http://schemas.microsoft.com/office/powerpoint/2010/main" val="403328407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2727" t="10125" r="21717" b="12255"/>
          <a:stretch/>
        </p:blipFill>
        <p:spPr>
          <a:xfrm>
            <a:off x="8229600" y="0"/>
            <a:ext cx="914400" cy="955964"/>
          </a:xfrm>
          <a:prstGeom prst="rect">
            <a:avLst/>
          </a:prstGeom>
        </p:spPr>
      </p:pic>
      <p:pic>
        <p:nvPicPr>
          <p:cNvPr id="8"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
        <p:nvSpPr>
          <p:cNvPr id="2" name="TextBox 1"/>
          <p:cNvSpPr txBox="1"/>
          <p:nvPr/>
        </p:nvSpPr>
        <p:spPr>
          <a:xfrm>
            <a:off x="42344" y="1752600"/>
            <a:ext cx="9103736" cy="3293209"/>
          </a:xfrm>
          <a:prstGeom prst="rect">
            <a:avLst/>
          </a:prstGeom>
          <a:noFill/>
        </p:spPr>
        <p:txBody>
          <a:bodyPr wrap="square" rtlCol="0">
            <a:spAutoFit/>
          </a:bodyPr>
          <a:lstStyle/>
          <a:p>
            <a:pPr algn="just"/>
            <a:r>
              <a:rPr lang="ka-GE" sz="1600" b="1" dirty="0">
                <a:latin typeface="Sylfaen" panose="010A0502050306030303" pitchFamily="18" charset="0"/>
              </a:rPr>
              <a:t>პროგრამებისა და სილაბუსების რევიზია/აკადემიური პროგრამების ეროვნული კვალიფიკაციების ჩარჩოსთან შესაბამისობაში მოყვანა </a:t>
            </a:r>
          </a:p>
          <a:p>
            <a:pPr algn="just"/>
            <a:endParaRPr lang="ka-GE" sz="1600" dirty="0">
              <a:latin typeface="Sylfaen" panose="010A0502050306030303" pitchFamily="18" charset="0"/>
            </a:endParaRPr>
          </a:p>
          <a:p>
            <a:pPr algn="just"/>
            <a:r>
              <a:rPr lang="ka-GE" sz="1600" b="1" dirty="0">
                <a:latin typeface="Sylfaen" panose="010A0502050306030303" pitchFamily="18" charset="0"/>
              </a:rPr>
              <a:t>განხორციელდა შემდეგი პროგრამების რევიზია:</a:t>
            </a:r>
          </a:p>
          <a:p>
            <a:pPr marL="342900" indent="-342900" algn="just">
              <a:lnSpc>
                <a:spcPct val="150000"/>
              </a:lnSpc>
              <a:buAutoNum type="arabicPeriod"/>
            </a:pPr>
            <a:r>
              <a:rPr lang="ka-GE" sz="1600" b="1" dirty="0">
                <a:latin typeface="Sylfaen" panose="010A0502050306030303" pitchFamily="18" charset="0"/>
              </a:rPr>
              <a:t>მენეჯმენტის </a:t>
            </a:r>
            <a:r>
              <a:rPr lang="ka-GE" sz="1600" dirty="0">
                <a:latin typeface="Sylfaen" panose="010A0502050306030303" pitchFamily="18" charset="0"/>
              </a:rPr>
              <a:t>საბაკალავრო საგანმანათლებლო პროგრამა და სილაბუსები;</a:t>
            </a:r>
          </a:p>
          <a:p>
            <a:pPr marL="342900" indent="-342900" algn="just">
              <a:lnSpc>
                <a:spcPct val="150000"/>
              </a:lnSpc>
              <a:buAutoNum type="arabicPeriod"/>
            </a:pPr>
            <a:r>
              <a:rPr lang="ka-GE" sz="1600" b="1" dirty="0">
                <a:latin typeface="Sylfaen" panose="010A0502050306030303" pitchFamily="18" charset="0"/>
              </a:rPr>
              <a:t>ინფორმატიკის</a:t>
            </a:r>
            <a:r>
              <a:rPr lang="ka-GE" sz="1600" dirty="0">
                <a:latin typeface="Sylfaen" panose="010A0502050306030303" pitchFamily="18" charset="0"/>
              </a:rPr>
              <a:t> საბაკალავრო საგანმანათლებლო პროგრამა და სილაბუსები;</a:t>
            </a:r>
          </a:p>
          <a:p>
            <a:pPr marL="342900" indent="-342900" algn="just">
              <a:lnSpc>
                <a:spcPct val="150000"/>
              </a:lnSpc>
              <a:buAutoNum type="arabicPeriod"/>
            </a:pPr>
            <a:r>
              <a:rPr lang="ka-GE" sz="1600" b="1" dirty="0">
                <a:latin typeface="Sylfaen" panose="010A0502050306030303" pitchFamily="18" charset="0"/>
              </a:rPr>
              <a:t>თავდაცვა და უსაფრთხოების </a:t>
            </a:r>
            <a:r>
              <a:rPr lang="ka-GE" sz="1600" dirty="0">
                <a:latin typeface="Sylfaen" panose="010A0502050306030303" pitchFamily="18" charset="0"/>
              </a:rPr>
              <a:t>საბაკალავრო საგანმანათლებლო პროგრამა და სილაბუსები;</a:t>
            </a:r>
          </a:p>
          <a:p>
            <a:pPr marL="342900" indent="-342900" algn="just">
              <a:lnSpc>
                <a:spcPct val="150000"/>
              </a:lnSpc>
              <a:buAutoNum type="arabicPeriod"/>
            </a:pPr>
            <a:r>
              <a:rPr lang="ka-GE" sz="1600" b="1" dirty="0">
                <a:latin typeface="Sylfaen" panose="010A0502050306030303" pitchFamily="18" charset="0"/>
              </a:rPr>
              <a:t>მექანიკის ინჟინერიის </a:t>
            </a:r>
            <a:r>
              <a:rPr lang="ka-GE" sz="1600" dirty="0">
                <a:latin typeface="Sylfaen" panose="010A0502050306030303" pitchFamily="18" charset="0"/>
              </a:rPr>
              <a:t>საბაკალავრო საგანმანათლებლო პროგრამა და სილაბუსები;</a:t>
            </a:r>
          </a:p>
          <a:p>
            <a:pPr marL="342900" indent="-342900" algn="just">
              <a:lnSpc>
                <a:spcPct val="150000"/>
              </a:lnSpc>
              <a:buAutoNum type="arabicPeriod"/>
            </a:pPr>
            <a:r>
              <a:rPr lang="ka-GE" sz="1600" b="1" dirty="0">
                <a:latin typeface="Sylfaen" panose="010A0502050306030303" pitchFamily="18" charset="0"/>
              </a:rPr>
              <a:t>თავდაცვის ანალიზის </a:t>
            </a:r>
            <a:r>
              <a:rPr lang="ka-GE" sz="1600" dirty="0">
                <a:latin typeface="Sylfaen" panose="010A0502050306030303" pitchFamily="18" charset="0"/>
              </a:rPr>
              <a:t>სამაგისტრო საგანმანათლებლო პროგრამა და სილაბუსები;</a:t>
            </a:r>
          </a:p>
          <a:p>
            <a:pPr marL="342900" indent="-342900" algn="just">
              <a:lnSpc>
                <a:spcPct val="150000"/>
              </a:lnSpc>
              <a:buAutoNum type="arabicPeriod"/>
            </a:pPr>
            <a:r>
              <a:rPr lang="ka-GE" sz="1600" b="1" dirty="0">
                <a:latin typeface="Sylfaen" panose="010A0502050306030303" pitchFamily="18" charset="0"/>
              </a:rPr>
              <a:t>ქართულ ენაში მომზადების </a:t>
            </a:r>
            <a:r>
              <a:rPr lang="ka-GE" sz="1600" dirty="0">
                <a:latin typeface="Sylfaen" panose="010A0502050306030303" pitchFamily="18" charset="0"/>
              </a:rPr>
              <a:t>საბაკალავრო საგანმანათლებლო პროგრამა და </a:t>
            </a:r>
            <a:r>
              <a:rPr lang="ka-GE" sz="1600" dirty="0" smtClean="0">
                <a:latin typeface="Sylfaen" panose="010A0502050306030303" pitchFamily="18" charset="0"/>
              </a:rPr>
              <a:t>სილაბუსები</a:t>
            </a:r>
            <a:r>
              <a:rPr lang="ka-GE" sz="1600" dirty="0">
                <a:latin typeface="Sylfaen" panose="010A0502050306030303" pitchFamily="18" charset="0"/>
              </a:rPr>
              <a:t>.</a:t>
            </a:r>
          </a:p>
        </p:txBody>
      </p:sp>
      <p:sp>
        <p:nvSpPr>
          <p:cNvPr id="10" name="TextBox 9">
            <a:extLst>
              <a:ext uri="{FF2B5EF4-FFF2-40B4-BE49-F238E27FC236}">
                <a16:creationId xmlns:a16="http://schemas.microsoft.com/office/drawing/2014/main" xmlns="" id="{4AE4254B-C80D-4A41-BE47-CB2A287BCF24}"/>
              </a:ext>
            </a:extLst>
          </p:cNvPr>
          <p:cNvSpPr txBox="1"/>
          <p:nvPr/>
        </p:nvSpPr>
        <p:spPr>
          <a:xfrm>
            <a:off x="0" y="0"/>
            <a:ext cx="9144000" cy="469167"/>
          </a:xfrm>
          <a:prstGeom prst="rect">
            <a:avLst/>
          </a:prstGeom>
          <a:noFill/>
        </p:spPr>
        <p:txBody>
          <a:bodyPr wrap="square" rtlCol="0">
            <a:spAutoFit/>
          </a:bodyPr>
          <a:lstStyle/>
          <a:p>
            <a:pPr algn="ctr">
              <a:lnSpc>
                <a:spcPct val="150000"/>
              </a:lnSpc>
            </a:pPr>
            <a:r>
              <a:rPr lang="ka-GE" sz="1800" b="1" dirty="0">
                <a:latin typeface="Sylfaen" pitchFamily="18" charset="0"/>
              </a:rPr>
              <a:t>2021 წელს განხორციელებული მნიშვნელოვანი ღონისძიებები</a:t>
            </a:r>
          </a:p>
        </p:txBody>
      </p:sp>
    </p:spTree>
    <p:extLst>
      <p:ext uri="{BB962C8B-B14F-4D97-AF65-F5344CB8AC3E}">
        <p14:creationId xmlns:p14="http://schemas.microsoft.com/office/powerpoint/2010/main" val="25028436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2727" t="10125" r="21717" b="12255"/>
          <a:stretch/>
        </p:blipFill>
        <p:spPr>
          <a:xfrm>
            <a:off x="8229600" y="0"/>
            <a:ext cx="914400" cy="955964"/>
          </a:xfrm>
          <a:prstGeom prst="rect">
            <a:avLst/>
          </a:prstGeom>
        </p:spPr>
      </p:pic>
      <p:pic>
        <p:nvPicPr>
          <p:cNvPr id="8"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
        <p:nvSpPr>
          <p:cNvPr id="2" name="TextBox 1"/>
          <p:cNvSpPr txBox="1"/>
          <p:nvPr/>
        </p:nvSpPr>
        <p:spPr>
          <a:xfrm>
            <a:off x="6927" y="1447800"/>
            <a:ext cx="8948738" cy="3046988"/>
          </a:xfrm>
          <a:prstGeom prst="rect">
            <a:avLst/>
          </a:prstGeom>
          <a:noFill/>
        </p:spPr>
        <p:txBody>
          <a:bodyPr wrap="square" rtlCol="0">
            <a:spAutoFit/>
          </a:bodyPr>
          <a:lstStyle/>
          <a:p>
            <a:pPr algn="just">
              <a:lnSpc>
                <a:spcPct val="150000"/>
              </a:lnSpc>
            </a:pPr>
            <a:r>
              <a:rPr lang="ka-GE" sz="1600" b="1" dirty="0">
                <a:latin typeface="Sylfaen" panose="010A0502050306030303" pitchFamily="18" charset="0"/>
              </a:rPr>
              <a:t>განხორციელდა შემდეგი დოკუმენტების განახლება/რევიზია</a:t>
            </a:r>
            <a:r>
              <a:rPr lang="ka-GE" sz="1600" b="1" dirty="0" smtClean="0">
                <a:latin typeface="Sylfaen" panose="010A0502050306030303" pitchFamily="18" charset="0"/>
              </a:rPr>
              <a:t>:</a:t>
            </a:r>
          </a:p>
          <a:p>
            <a:pPr algn="just">
              <a:lnSpc>
                <a:spcPct val="150000"/>
              </a:lnSpc>
            </a:pPr>
            <a:endParaRPr lang="en-US" sz="1600" b="1" dirty="0">
              <a:latin typeface="Sylfaen" panose="010A0502050306030303" pitchFamily="18" charset="0"/>
            </a:endParaRPr>
          </a:p>
          <a:p>
            <a:pPr marL="285750" indent="-285750" algn="just">
              <a:lnSpc>
                <a:spcPct val="150000"/>
              </a:lnSpc>
              <a:buFont typeface="Wingdings" panose="05000000000000000000" pitchFamily="2" charset="2"/>
              <a:buChar char="Ø"/>
            </a:pPr>
            <a:r>
              <a:rPr lang="ka-GE" sz="1600" dirty="0" smtClean="0">
                <a:latin typeface="Sylfaen" panose="010A0502050306030303" pitchFamily="18" charset="0"/>
              </a:rPr>
              <a:t>აკადემიური </a:t>
            </a:r>
            <a:r>
              <a:rPr lang="ka-GE" sz="1600" dirty="0">
                <a:latin typeface="Sylfaen" panose="010A0502050306030303" pitchFamily="18" charset="0"/>
              </a:rPr>
              <a:t>საგანმანათლებლო პროგრამების კატალოგები;</a:t>
            </a:r>
            <a:endParaRPr lang="en-US" sz="1600" dirty="0">
              <a:latin typeface="Sylfaen" panose="010A0502050306030303" pitchFamily="18" charset="0"/>
            </a:endParaRPr>
          </a:p>
          <a:p>
            <a:pPr marL="285750" indent="-285750" algn="just">
              <a:lnSpc>
                <a:spcPct val="150000"/>
              </a:lnSpc>
              <a:buFont typeface="Wingdings" panose="05000000000000000000" pitchFamily="2" charset="2"/>
              <a:buChar char="Ø"/>
            </a:pPr>
            <a:r>
              <a:rPr lang="ka-GE" sz="1600" dirty="0">
                <a:latin typeface="Sylfaen" panose="010A0502050306030303" pitchFamily="18" charset="0"/>
              </a:rPr>
              <a:t>პლაგიატის აღმოჩენის და მასზე რეაგირების წესის განახლება;</a:t>
            </a:r>
          </a:p>
          <a:p>
            <a:pPr marL="285750" indent="-285750" algn="just">
              <a:lnSpc>
                <a:spcPct val="150000"/>
              </a:lnSpc>
              <a:buFont typeface="Wingdings" panose="05000000000000000000" pitchFamily="2" charset="2"/>
              <a:buChar char="Ø"/>
            </a:pPr>
            <a:r>
              <a:rPr lang="ka-GE" sz="1600" dirty="0" smtClean="0">
                <a:latin typeface="Sylfaen" panose="010A0502050306030303" pitchFamily="18" charset="0"/>
              </a:rPr>
              <a:t>ბიბლიოთეკით </a:t>
            </a:r>
            <a:r>
              <a:rPr lang="ka-GE" sz="1600" dirty="0">
                <a:latin typeface="Sylfaen" panose="010A0502050306030303" pitchFamily="18" charset="0"/>
              </a:rPr>
              <a:t>სარგებლობის წესები;</a:t>
            </a:r>
          </a:p>
          <a:p>
            <a:pPr marL="285750" indent="-285750" algn="just">
              <a:lnSpc>
                <a:spcPct val="150000"/>
              </a:lnSpc>
              <a:buFont typeface="Wingdings" panose="05000000000000000000" pitchFamily="2" charset="2"/>
              <a:buChar char="Ø"/>
            </a:pPr>
            <a:r>
              <a:rPr lang="ka-GE" sz="1600" dirty="0">
                <a:latin typeface="Sylfaen" panose="010A0502050306030303" pitchFamily="18" charset="0"/>
              </a:rPr>
              <a:t>ბიბლიოთეკის განვითარების მექანიზმები;</a:t>
            </a:r>
          </a:p>
          <a:p>
            <a:pPr marL="285750" indent="-285750" algn="just">
              <a:lnSpc>
                <a:spcPct val="150000"/>
              </a:lnSpc>
              <a:buFont typeface="Wingdings" panose="05000000000000000000" pitchFamily="2" charset="2"/>
              <a:buChar char="Ø"/>
            </a:pPr>
            <a:r>
              <a:rPr lang="ka-GE" sz="1600" dirty="0" smtClean="0">
                <a:latin typeface="Sylfaen" panose="010A0502050306030303" pitchFamily="18" charset="0"/>
              </a:rPr>
              <a:t>ინფორმაციული </a:t>
            </a:r>
            <a:r>
              <a:rPr lang="ka-GE" sz="1600" dirty="0">
                <a:latin typeface="Sylfaen" panose="010A0502050306030303" pitchFamily="18" charset="0"/>
              </a:rPr>
              <a:t>ტექნოლოგიების მართვის პოლიტიკა და პროცედურები;</a:t>
            </a:r>
          </a:p>
          <a:p>
            <a:pPr marL="285750" indent="-285750" algn="just">
              <a:lnSpc>
                <a:spcPct val="150000"/>
              </a:lnSpc>
              <a:buFont typeface="Wingdings" panose="05000000000000000000" pitchFamily="2" charset="2"/>
              <a:buChar char="Ø"/>
            </a:pPr>
            <a:r>
              <a:rPr lang="ka-GE" sz="1600" dirty="0">
                <a:latin typeface="Sylfaen" panose="010A0502050306030303" pitchFamily="18" charset="0"/>
              </a:rPr>
              <a:t>სამეცნიერო-კვლევითი საქმიანობის მხარდამჭერი </a:t>
            </a:r>
            <a:r>
              <a:rPr lang="ka-GE" sz="1600" dirty="0" smtClean="0">
                <a:latin typeface="Sylfaen" panose="010A0502050306030303" pitchFamily="18" charset="0"/>
              </a:rPr>
              <a:t>მექანიზმები;</a:t>
            </a:r>
            <a:endParaRPr lang="ka-GE" sz="1600" dirty="0">
              <a:latin typeface="Sylfaen" panose="010A0502050306030303" pitchFamily="18" charset="0"/>
            </a:endParaRPr>
          </a:p>
        </p:txBody>
      </p:sp>
      <p:sp>
        <p:nvSpPr>
          <p:cNvPr id="6" name="TextBox 5">
            <a:extLst>
              <a:ext uri="{FF2B5EF4-FFF2-40B4-BE49-F238E27FC236}">
                <a16:creationId xmlns:a16="http://schemas.microsoft.com/office/drawing/2014/main" xmlns="" id="{B4B54458-0622-4D1D-B714-C62CBC5906C4}"/>
              </a:ext>
            </a:extLst>
          </p:cNvPr>
          <p:cNvSpPr txBox="1"/>
          <p:nvPr/>
        </p:nvSpPr>
        <p:spPr>
          <a:xfrm>
            <a:off x="0" y="0"/>
            <a:ext cx="9144000" cy="469167"/>
          </a:xfrm>
          <a:prstGeom prst="rect">
            <a:avLst/>
          </a:prstGeom>
          <a:noFill/>
        </p:spPr>
        <p:txBody>
          <a:bodyPr wrap="square" rtlCol="0">
            <a:spAutoFit/>
          </a:bodyPr>
          <a:lstStyle/>
          <a:p>
            <a:pPr algn="ctr">
              <a:lnSpc>
                <a:spcPct val="150000"/>
              </a:lnSpc>
            </a:pPr>
            <a:r>
              <a:rPr lang="ka-GE" sz="1800" b="1" dirty="0">
                <a:latin typeface="Sylfaen" pitchFamily="18" charset="0"/>
              </a:rPr>
              <a:t>2021 წელს განხორციელებული მნიშვნელოვანი ღონისძიებები</a:t>
            </a:r>
          </a:p>
        </p:txBody>
      </p:sp>
    </p:spTree>
    <p:extLst>
      <p:ext uri="{BB962C8B-B14F-4D97-AF65-F5344CB8AC3E}">
        <p14:creationId xmlns:p14="http://schemas.microsoft.com/office/powerpoint/2010/main" val="1121338748"/>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2727" t="10125" r="21717" b="12255"/>
          <a:stretch/>
        </p:blipFill>
        <p:spPr>
          <a:xfrm>
            <a:off x="8229600" y="0"/>
            <a:ext cx="914400" cy="955964"/>
          </a:xfrm>
          <a:prstGeom prst="rect">
            <a:avLst/>
          </a:prstGeom>
        </p:spPr>
      </p:pic>
      <p:pic>
        <p:nvPicPr>
          <p:cNvPr id="8"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
        <p:nvSpPr>
          <p:cNvPr id="2" name="TextBox 1"/>
          <p:cNvSpPr txBox="1"/>
          <p:nvPr/>
        </p:nvSpPr>
        <p:spPr>
          <a:xfrm>
            <a:off x="6928" y="914400"/>
            <a:ext cx="9060872" cy="4939814"/>
          </a:xfrm>
          <a:prstGeom prst="rect">
            <a:avLst/>
          </a:prstGeom>
          <a:noFill/>
        </p:spPr>
        <p:txBody>
          <a:bodyPr wrap="square" rtlCol="0">
            <a:spAutoFit/>
          </a:bodyPr>
          <a:lstStyle/>
          <a:p>
            <a:pPr algn="just"/>
            <a:r>
              <a:rPr lang="ka-GE" sz="1500" b="1" dirty="0">
                <a:latin typeface="Sylfaen" panose="010A0502050306030303" pitchFamily="18" charset="0"/>
              </a:rPr>
              <a:t>განხორციელებული აქტივობები:</a:t>
            </a:r>
            <a:endParaRPr lang="ka-GE" sz="1500" dirty="0">
              <a:latin typeface="Sylfaen" panose="010A0502050306030303" pitchFamily="18" charset="0"/>
            </a:endParaRPr>
          </a:p>
          <a:p>
            <a:pPr marL="285750" indent="-285750" algn="just">
              <a:buFont typeface="Wingdings" panose="05000000000000000000" pitchFamily="2" charset="2"/>
              <a:buChar char="Ø"/>
            </a:pPr>
            <a:r>
              <a:rPr lang="ka-GE" sz="1500" dirty="0" smtClean="0">
                <a:latin typeface="Sylfaen" panose="010A0502050306030303" pitchFamily="18" charset="0"/>
              </a:rPr>
              <a:t>თსუ-თან </a:t>
            </a:r>
            <a:r>
              <a:rPr lang="ka-GE" sz="1500" dirty="0">
                <a:latin typeface="Sylfaen" panose="010A0502050306030303" pitchFamily="18" charset="0"/>
              </a:rPr>
              <a:t>თანამშრომლობა უმაღლესი სამეთაურო საგანმანათლებლო პროგრამის სამაგისტრო პროგრამასთან ინტეგრირების ნაწილში;</a:t>
            </a:r>
          </a:p>
          <a:p>
            <a:pPr marL="285750" indent="-285750" algn="just">
              <a:buFont typeface="Wingdings" panose="05000000000000000000" pitchFamily="2" charset="2"/>
              <a:buChar char="Ø"/>
            </a:pPr>
            <a:r>
              <a:rPr lang="ka-GE" sz="1500" dirty="0" smtClean="0">
                <a:latin typeface="Sylfaen" panose="010A0502050306030303" pitchFamily="18" charset="0"/>
              </a:rPr>
              <a:t>უმაღლესი </a:t>
            </a:r>
            <a:r>
              <a:rPr lang="ka-GE" sz="1500" dirty="0">
                <a:latin typeface="Sylfaen" panose="010A0502050306030303" pitchFamily="18" charset="0"/>
              </a:rPr>
              <a:t>სამეთაურო საგანმანათლებლო პროგრამის სილაბუსების დახვეწა/განვითარება;</a:t>
            </a:r>
          </a:p>
          <a:p>
            <a:pPr marL="285750" indent="-285750" algn="just">
              <a:buFont typeface="Wingdings" panose="05000000000000000000" pitchFamily="2" charset="2"/>
              <a:buChar char="Ø"/>
            </a:pPr>
            <a:r>
              <a:rPr lang="ka-GE" sz="1500" dirty="0">
                <a:latin typeface="Sylfaen" panose="010A0502050306030303" pitchFamily="18" charset="0"/>
              </a:rPr>
              <a:t>უმაღლესი სამეთაურო საგანმანათლებლო პროგრამის ფარგლებში სალექციო გეგმებისა და პრეზენტაციების </a:t>
            </a:r>
            <a:r>
              <a:rPr lang="ka-GE" sz="1500" dirty="0" smtClean="0">
                <a:latin typeface="Sylfaen" panose="010A0502050306030303" pitchFamily="18" charset="0"/>
              </a:rPr>
              <a:t>მომზადება;</a:t>
            </a:r>
            <a:endParaRPr lang="ka-GE" sz="1500" dirty="0">
              <a:latin typeface="Sylfaen" panose="010A0502050306030303" pitchFamily="18" charset="0"/>
            </a:endParaRPr>
          </a:p>
          <a:p>
            <a:pPr marL="285750" indent="-285750" algn="just">
              <a:buFont typeface="Wingdings" panose="05000000000000000000" pitchFamily="2" charset="2"/>
              <a:buChar char="Ø"/>
            </a:pPr>
            <a:r>
              <a:rPr lang="ka-GE" sz="1500" dirty="0" smtClean="0">
                <a:latin typeface="Sylfaen" panose="010A0502050306030303" pitchFamily="18" charset="0"/>
              </a:rPr>
              <a:t>სასწავლო </a:t>
            </a:r>
            <a:r>
              <a:rPr lang="ka-GE" sz="1500" dirty="0">
                <a:latin typeface="Sylfaen" panose="010A0502050306030303" pitchFamily="18" charset="0"/>
              </a:rPr>
              <a:t>პროცესის (დისტანციური და დასწრებული) მონიტორინგი (მონიტორინგის ანგარიშები);</a:t>
            </a:r>
          </a:p>
          <a:p>
            <a:pPr marL="285750" indent="-285750" algn="just">
              <a:buFont typeface="Wingdings" panose="05000000000000000000" pitchFamily="2" charset="2"/>
              <a:buChar char="Ø"/>
            </a:pPr>
            <a:r>
              <a:rPr lang="ka-GE" sz="1500" dirty="0" smtClean="0">
                <a:latin typeface="Sylfaen" panose="010A0502050306030303" pitchFamily="18" charset="0"/>
              </a:rPr>
              <a:t>პროგრამების </a:t>
            </a:r>
            <a:r>
              <a:rPr lang="ka-GE" sz="1500" dirty="0">
                <a:latin typeface="Sylfaen" panose="010A0502050306030303" pitchFamily="18" charset="0"/>
              </a:rPr>
              <a:t>მიხედვით მატერიალურ-ტექნიკური ბაზის მონიტორინგი; </a:t>
            </a:r>
          </a:p>
          <a:p>
            <a:pPr marL="285750" indent="-285750" algn="just">
              <a:buFont typeface="Wingdings" panose="05000000000000000000" pitchFamily="2" charset="2"/>
              <a:buChar char="Ø"/>
            </a:pPr>
            <a:r>
              <a:rPr lang="ka-GE" sz="1500" dirty="0">
                <a:latin typeface="Sylfaen" panose="010A0502050306030303" pitchFamily="18" charset="0"/>
              </a:rPr>
              <a:t>სილაბუსებში მითითებული ლიტერატურის ბიბლიოთეკაში არსებობასთან დადარება, მონიტორინგი;</a:t>
            </a:r>
          </a:p>
          <a:p>
            <a:pPr marL="285750" indent="-285750" algn="just">
              <a:buFont typeface="Wingdings" panose="05000000000000000000" pitchFamily="2" charset="2"/>
              <a:buChar char="Ø"/>
            </a:pPr>
            <a:r>
              <a:rPr lang="ka-GE" sz="1500" dirty="0">
                <a:latin typeface="Sylfaen" panose="010A0502050306030303" pitchFamily="18" charset="0"/>
              </a:rPr>
              <a:t>აკადემიის ყველა საგანმანათლებლო პროგრამის ყველა სასწავლო კურსის შუალედური და დასკვნითი ტესტების რევიზია;</a:t>
            </a:r>
          </a:p>
          <a:p>
            <a:pPr marL="285750" indent="-285750" algn="just">
              <a:buFont typeface="Wingdings" panose="05000000000000000000" pitchFamily="2" charset="2"/>
              <a:buChar char="Ø"/>
            </a:pPr>
            <a:r>
              <a:rPr lang="ka-GE" sz="1500" dirty="0">
                <a:latin typeface="Sylfaen" panose="010A0502050306030303" pitchFamily="18" charset="0"/>
              </a:rPr>
              <a:t>ავტორიზაციისა და აკრედიტაციის პროცედურების/სტანდარტების შესახებ ტრენინგები;</a:t>
            </a:r>
          </a:p>
          <a:p>
            <a:pPr marL="285750" indent="-285750" algn="just">
              <a:buFont typeface="Wingdings" panose="05000000000000000000" pitchFamily="2" charset="2"/>
              <a:buChar char="Ø"/>
            </a:pPr>
            <a:r>
              <a:rPr lang="ka-GE" sz="1500" dirty="0">
                <a:latin typeface="Sylfaen" panose="010A0502050306030303" pitchFamily="18" charset="0"/>
              </a:rPr>
              <a:t>პერსონალის პროფესიული განვითარების </a:t>
            </a:r>
            <a:r>
              <a:rPr lang="ka-GE" sz="1500" dirty="0" smtClean="0">
                <a:latin typeface="Sylfaen" panose="010A0502050306030303" pitchFamily="18" charset="0"/>
              </a:rPr>
              <a:t>ტრენინგები;</a:t>
            </a:r>
          </a:p>
          <a:p>
            <a:pPr marL="285750" indent="-285750" algn="just">
              <a:buFont typeface="Wingdings" panose="05000000000000000000" pitchFamily="2" charset="2"/>
              <a:buChar char="Ø"/>
            </a:pPr>
            <a:r>
              <a:rPr lang="ka-GE" sz="1500" dirty="0" smtClean="0">
                <a:latin typeface="Sylfaen" panose="010A0502050306030303" pitchFamily="18" charset="0"/>
              </a:rPr>
              <a:t>ეროვნული </a:t>
            </a:r>
            <a:r>
              <a:rPr lang="ka-GE" sz="1500" dirty="0">
                <a:latin typeface="Sylfaen" panose="010A0502050306030303" pitchFamily="18" charset="0"/>
              </a:rPr>
              <a:t>და საერთაშორისო პროგრამების ანალიზის პრაქტიკის დანერგვა აკადემიურ პროგრამებზე;</a:t>
            </a:r>
          </a:p>
          <a:p>
            <a:pPr marL="285750" indent="-285750" algn="just">
              <a:buFont typeface="Wingdings" panose="05000000000000000000" pitchFamily="2" charset="2"/>
              <a:buChar char="Ø"/>
            </a:pPr>
            <a:r>
              <a:rPr lang="ka-GE" sz="1500" dirty="0">
                <a:latin typeface="Sylfaen" panose="010A0502050306030303" pitchFamily="18" charset="0"/>
              </a:rPr>
              <a:t>„ეფექტური სწავლების“ განხორციელება (სულ </a:t>
            </a:r>
            <a:r>
              <a:rPr lang="en-US" sz="1500" dirty="0">
                <a:latin typeface="Sylfaen" panose="010A0502050306030303" pitchFamily="18" charset="0"/>
              </a:rPr>
              <a:t>22 </a:t>
            </a:r>
            <a:r>
              <a:rPr lang="ka-GE" sz="1500" dirty="0">
                <a:latin typeface="Sylfaen" panose="010A0502050306030303" pitchFamily="18" charset="0"/>
              </a:rPr>
              <a:t>მსმენელი);</a:t>
            </a:r>
          </a:p>
          <a:p>
            <a:pPr marL="285750" indent="-285750" algn="just">
              <a:buFont typeface="Wingdings" panose="05000000000000000000" pitchFamily="2" charset="2"/>
              <a:buChar char="Ø"/>
            </a:pPr>
            <a:r>
              <a:rPr lang="ka-GE" sz="1500" dirty="0" smtClean="0">
                <a:latin typeface="Sylfaen" panose="010A0502050306030303" pitchFamily="18" charset="0"/>
              </a:rPr>
              <a:t>ჩატარებული </a:t>
            </a:r>
            <a:r>
              <a:rPr lang="ka-GE" sz="1500" dirty="0">
                <a:latin typeface="Sylfaen" panose="010A0502050306030303" pitchFamily="18" charset="0"/>
              </a:rPr>
              <a:t>იქნა ტრენინგი საბიბლიოთეკო რესურსის გამოყენების შესახებ;</a:t>
            </a:r>
          </a:p>
          <a:p>
            <a:pPr marL="285750" indent="-285750" algn="just">
              <a:buFont typeface="Wingdings" panose="05000000000000000000" pitchFamily="2" charset="2"/>
              <a:buChar char="Ø"/>
            </a:pPr>
            <a:r>
              <a:rPr lang="ka-GE" sz="1500" dirty="0">
                <a:latin typeface="Sylfaen" panose="010A0502050306030303" pitchFamily="18" charset="0"/>
              </a:rPr>
              <a:t>განათლების ხარისხის განვითარების ეროვნული ცენტრის მიერ ორგანიზებული შეხვედრებში ჩართულობა</a:t>
            </a:r>
            <a:r>
              <a:rPr lang="ka-GE" sz="1500" dirty="0" smtClean="0">
                <a:latin typeface="Sylfaen" panose="010A0502050306030303" pitchFamily="18" charset="0"/>
              </a:rPr>
              <a:t>.</a:t>
            </a:r>
            <a:endParaRPr lang="en-US" sz="1500" dirty="0">
              <a:latin typeface="Sylfaen" panose="010A0502050306030303" pitchFamily="18" charset="0"/>
            </a:endParaRPr>
          </a:p>
        </p:txBody>
      </p:sp>
      <p:sp>
        <p:nvSpPr>
          <p:cNvPr id="6" name="TextBox 5">
            <a:extLst>
              <a:ext uri="{FF2B5EF4-FFF2-40B4-BE49-F238E27FC236}">
                <a16:creationId xmlns:a16="http://schemas.microsoft.com/office/drawing/2014/main" xmlns="" id="{7AE120CF-51A6-44DB-81A7-556DB1826AB2}"/>
              </a:ext>
            </a:extLst>
          </p:cNvPr>
          <p:cNvSpPr txBox="1"/>
          <p:nvPr/>
        </p:nvSpPr>
        <p:spPr>
          <a:xfrm>
            <a:off x="0" y="0"/>
            <a:ext cx="9144000" cy="469167"/>
          </a:xfrm>
          <a:prstGeom prst="rect">
            <a:avLst/>
          </a:prstGeom>
          <a:noFill/>
        </p:spPr>
        <p:txBody>
          <a:bodyPr wrap="square" rtlCol="0">
            <a:spAutoFit/>
          </a:bodyPr>
          <a:lstStyle/>
          <a:p>
            <a:pPr algn="ctr">
              <a:lnSpc>
                <a:spcPct val="150000"/>
              </a:lnSpc>
            </a:pPr>
            <a:r>
              <a:rPr lang="ka-GE" sz="1800" b="1" dirty="0">
                <a:latin typeface="Sylfaen" pitchFamily="18" charset="0"/>
              </a:rPr>
              <a:t>2021 წელს განხორციელებული მნიშვნელოვანი ღონისძიებები</a:t>
            </a:r>
          </a:p>
        </p:txBody>
      </p:sp>
    </p:spTree>
    <p:extLst>
      <p:ext uri="{BB962C8B-B14F-4D97-AF65-F5344CB8AC3E}">
        <p14:creationId xmlns:p14="http://schemas.microsoft.com/office/powerpoint/2010/main" val="388473978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2727" t="10125" r="21717" b="12255"/>
          <a:stretch/>
        </p:blipFill>
        <p:spPr>
          <a:xfrm>
            <a:off x="8229600" y="0"/>
            <a:ext cx="914400" cy="955964"/>
          </a:xfrm>
          <a:prstGeom prst="rect">
            <a:avLst/>
          </a:prstGeom>
        </p:spPr>
      </p:pic>
      <p:pic>
        <p:nvPicPr>
          <p:cNvPr id="8"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
        <p:nvSpPr>
          <p:cNvPr id="2" name="TextBox 1"/>
          <p:cNvSpPr txBox="1"/>
          <p:nvPr/>
        </p:nvSpPr>
        <p:spPr>
          <a:xfrm>
            <a:off x="6927" y="1295400"/>
            <a:ext cx="9060872" cy="3616375"/>
          </a:xfrm>
          <a:prstGeom prst="rect">
            <a:avLst/>
          </a:prstGeom>
          <a:noFill/>
        </p:spPr>
        <p:txBody>
          <a:bodyPr wrap="square" rtlCol="0">
            <a:spAutoFit/>
          </a:bodyPr>
          <a:lstStyle/>
          <a:p>
            <a:pPr algn="just"/>
            <a:r>
              <a:rPr lang="ka-GE" sz="1600" b="1" dirty="0">
                <a:latin typeface="Sylfaen" panose="010A0502050306030303" pitchFamily="18" charset="0"/>
              </a:rPr>
              <a:t>განხორციელებული აქტივობები:</a:t>
            </a:r>
            <a:endParaRPr lang="ka-GE" sz="1600" dirty="0">
              <a:latin typeface="Sylfaen" panose="010A0502050306030303" pitchFamily="18" charset="0"/>
            </a:endParaRPr>
          </a:p>
          <a:p>
            <a:pPr marL="285750" marR="0" indent="-285750" algn="just">
              <a:spcAft>
                <a:spcPts val="600"/>
              </a:spcAft>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სისტემატიურად </a:t>
            </a:r>
            <a:r>
              <a:rPr lang="ka-GE" sz="1600" dirty="0">
                <a:latin typeface="Sylfaen" panose="010A0502050306030303" pitchFamily="18" charset="0"/>
                <a:cs typeface="Arial" panose="020B0604020202020204" pitchFamily="34" charset="0"/>
              </a:rPr>
              <a:t>მიმდინარეობდა სიპ - განათლების მართვის საინფორმაციო სისტემის ბაზების (სტუდენტთა და პროფესორ მასწავლებელთა) მონიტორინგი / განახლება;</a:t>
            </a:r>
          </a:p>
          <a:p>
            <a:pPr marL="285750" lvl="0" indent="-285750" algn="just">
              <a:buFont typeface="Wingdings" panose="05000000000000000000" pitchFamily="2" charset="2"/>
              <a:buChar char="Ø"/>
              <a:defRPr/>
            </a:pPr>
            <a:r>
              <a:rPr lang="ka-GE" sz="1600" dirty="0" smtClean="0">
                <a:solidFill>
                  <a:prstClr val="black"/>
                </a:solidFill>
                <a:latin typeface="Sylfaen" pitchFamily="18" charset="0"/>
                <a:cs typeface="Times New Roman" pitchFamily="18" charset="0"/>
              </a:rPr>
              <a:t>ჩატარდა </a:t>
            </a:r>
            <a:r>
              <a:rPr lang="ka-GE" sz="1600" dirty="0">
                <a:solidFill>
                  <a:prstClr val="black"/>
                </a:solidFill>
                <a:latin typeface="Sylfaen" pitchFamily="18" charset="0"/>
                <a:cs typeface="Times New Roman" pitchFamily="18" charset="0"/>
              </a:rPr>
              <a:t>სსიპ - განათლების საინფორმაციო სისტემის </a:t>
            </a:r>
            <a:r>
              <a:rPr lang="ka-GE" sz="1600" dirty="0" smtClean="0">
                <a:solidFill>
                  <a:prstClr val="black"/>
                </a:solidFill>
                <a:latin typeface="Sylfaen" pitchFamily="18" charset="0"/>
                <a:cs typeface="Times New Roman" pitchFamily="18" charset="0"/>
              </a:rPr>
              <a:t>(</a:t>
            </a:r>
            <a:r>
              <a:rPr lang="en-US" sz="1600" dirty="0" err="1">
                <a:solidFill>
                  <a:prstClr val="black"/>
                </a:solidFill>
                <a:latin typeface="Sylfaen" pitchFamily="18" charset="0"/>
                <a:cs typeface="Times New Roman" pitchFamily="18" charset="0"/>
              </a:rPr>
              <a:t>E</a:t>
            </a:r>
            <a:r>
              <a:rPr lang="en-US" sz="1600" dirty="0" err="1" smtClean="0">
                <a:solidFill>
                  <a:prstClr val="black"/>
                </a:solidFill>
                <a:latin typeface="Sylfaen" pitchFamily="18" charset="0"/>
                <a:cs typeface="Times New Roman" pitchFamily="18" charset="0"/>
              </a:rPr>
              <a:t>mis</a:t>
            </a:r>
            <a:r>
              <a:rPr lang="en-US" sz="1600" dirty="0">
                <a:solidFill>
                  <a:prstClr val="black"/>
                </a:solidFill>
                <a:latin typeface="Sylfaen" pitchFamily="18" charset="0"/>
                <a:cs typeface="Times New Roman" pitchFamily="18" charset="0"/>
              </a:rPr>
              <a:t>) </a:t>
            </a:r>
            <a:r>
              <a:rPr lang="ka-GE" sz="1600" dirty="0">
                <a:solidFill>
                  <a:prstClr val="black"/>
                </a:solidFill>
                <a:latin typeface="Sylfaen" pitchFamily="18" charset="0"/>
                <a:cs typeface="Times New Roman" pitchFamily="18" charset="0"/>
              </a:rPr>
              <a:t>ბაზაზე პროფესორ-მასწავლებელთა ბაზის და სტუდენტთა რეესტრის მონიტორინგი;</a:t>
            </a:r>
          </a:p>
          <a:p>
            <a:pPr marL="285750" lvl="0" indent="-285750" algn="just">
              <a:buFont typeface="Wingdings" panose="05000000000000000000" pitchFamily="2" charset="2"/>
              <a:buChar char="Ø"/>
              <a:defRPr/>
            </a:pPr>
            <a:r>
              <a:rPr lang="ka-GE" sz="1600" dirty="0" smtClean="0">
                <a:solidFill>
                  <a:prstClr val="black"/>
                </a:solidFill>
                <a:latin typeface="Sylfaen" pitchFamily="18" charset="0"/>
                <a:cs typeface="Times New Roman" pitchFamily="18" charset="0"/>
              </a:rPr>
              <a:t>შეივსო </a:t>
            </a:r>
            <a:r>
              <a:rPr lang="ka-GE" sz="1600" dirty="0">
                <a:solidFill>
                  <a:prstClr val="black"/>
                </a:solidFill>
                <a:latin typeface="Sylfaen" pitchFamily="18" charset="0"/>
                <a:cs typeface="Times New Roman" pitchFamily="18" charset="0"/>
              </a:rPr>
              <a:t>განაცხადი 2021-2022 სასწავლო წლისათვის უმაღლეს საგანმანათლებლო პროგრამებზე მიღებაზე (ბაკალავრიატი, მაგისტრატურა);</a:t>
            </a:r>
          </a:p>
          <a:p>
            <a:pPr marL="285750" lvl="0" indent="-285750" algn="just">
              <a:buFont typeface="Wingdings" panose="05000000000000000000" pitchFamily="2" charset="2"/>
              <a:buChar char="Ø"/>
              <a:defRPr/>
            </a:pPr>
            <a:r>
              <a:rPr lang="ka-GE" sz="1600" dirty="0">
                <a:solidFill>
                  <a:prstClr val="black"/>
                </a:solidFill>
                <a:latin typeface="Sylfaen" pitchFamily="18" charset="0"/>
                <a:cs typeface="Times New Roman" pitchFamily="18" charset="0"/>
              </a:rPr>
              <a:t>დაიგეგმა საბაკალავრო პროგრამებზე შიდა და გარე მობილობის პროცესი.</a:t>
            </a:r>
          </a:p>
          <a:p>
            <a:pPr marL="285750" indent="-285750" algn="just">
              <a:buFont typeface="Wingdings" panose="05000000000000000000" pitchFamily="2" charset="2"/>
              <a:buChar char="Ø"/>
            </a:pPr>
            <a:r>
              <a:rPr lang="ka-GE" sz="1600" dirty="0">
                <a:latin typeface="Sylfaen" panose="010A0502050306030303" pitchFamily="18" charset="0"/>
              </a:rPr>
              <a:t>მომზადდა აკრედიტაციისთვის უსაფრთხოების კვლევებისა და სახელმწიფო რესურსების მართვის ახალი სამაგისტრო პროგრამები, რომლებმაც წარმატებით გაიარა აკრედიტაციის პროცესი;</a:t>
            </a:r>
          </a:p>
          <a:p>
            <a:pPr marL="285750" indent="-285750" algn="just">
              <a:buFont typeface="Wingdings" panose="05000000000000000000" pitchFamily="2" charset="2"/>
              <a:buChar char="Ø"/>
            </a:pPr>
            <a:r>
              <a:rPr lang="ka-GE" sz="1600" dirty="0">
                <a:latin typeface="Sylfaen" panose="010A0502050306030303" pitchFamily="18" charset="0"/>
              </a:rPr>
              <a:t>დამტკიცდა თავდაცვის ანალიზის განახლებული სამაგისტრო პროგრამა - განხორციელდა პროგრამის სასწავლო კურსების/კომპონენტის სილაბუსების ახალ სტანდარტებთან და  საკვალიფიკაციო ჩარჩოსთან შესაბამისობაში მოყვანა;</a:t>
            </a:r>
            <a:endParaRPr lang="ka-GE" sz="1600" dirty="0">
              <a:solidFill>
                <a:prstClr val="black"/>
              </a:solidFill>
              <a:latin typeface="Sylfaen" pitchFamily="18" charset="0"/>
              <a:cs typeface="Times New Roman" pitchFamily="18" charset="0"/>
            </a:endParaRPr>
          </a:p>
        </p:txBody>
      </p:sp>
      <p:sp>
        <p:nvSpPr>
          <p:cNvPr id="6" name="TextBox 5">
            <a:extLst>
              <a:ext uri="{FF2B5EF4-FFF2-40B4-BE49-F238E27FC236}">
                <a16:creationId xmlns:a16="http://schemas.microsoft.com/office/drawing/2014/main" xmlns="" id="{4DD64FA1-39AA-4C0F-B9E8-B05B4218FC5D}"/>
              </a:ext>
            </a:extLst>
          </p:cNvPr>
          <p:cNvSpPr txBox="1"/>
          <p:nvPr/>
        </p:nvSpPr>
        <p:spPr>
          <a:xfrm>
            <a:off x="0" y="0"/>
            <a:ext cx="9144000" cy="469167"/>
          </a:xfrm>
          <a:prstGeom prst="rect">
            <a:avLst/>
          </a:prstGeom>
          <a:noFill/>
        </p:spPr>
        <p:txBody>
          <a:bodyPr wrap="square" rtlCol="0">
            <a:spAutoFit/>
          </a:bodyPr>
          <a:lstStyle/>
          <a:p>
            <a:pPr algn="ctr">
              <a:lnSpc>
                <a:spcPct val="150000"/>
              </a:lnSpc>
            </a:pPr>
            <a:r>
              <a:rPr lang="ka-GE" sz="1800" b="1" dirty="0">
                <a:latin typeface="Sylfaen" pitchFamily="18" charset="0"/>
              </a:rPr>
              <a:t>2021 წელს განხორციელებული მნიშვნელოვანი ღონისძიებები</a:t>
            </a:r>
          </a:p>
        </p:txBody>
      </p:sp>
    </p:spTree>
    <p:extLst>
      <p:ext uri="{BB962C8B-B14F-4D97-AF65-F5344CB8AC3E}">
        <p14:creationId xmlns:p14="http://schemas.microsoft.com/office/powerpoint/2010/main" val="385626655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0" y="0"/>
            <a:ext cx="9144000" cy="469167"/>
          </a:xfrm>
          <a:prstGeom prst="rect">
            <a:avLst/>
          </a:prstGeom>
          <a:noFill/>
        </p:spPr>
        <p:txBody>
          <a:bodyPr wrap="square" rtlCol="0">
            <a:spAutoFit/>
          </a:bodyPr>
          <a:lstStyle/>
          <a:p>
            <a:pPr algn="ctr">
              <a:lnSpc>
                <a:spcPct val="150000"/>
              </a:lnSpc>
            </a:pPr>
            <a:r>
              <a:rPr lang="ka-GE" sz="1800" b="1" dirty="0">
                <a:latin typeface="Sylfaen" pitchFamily="18" charset="0"/>
              </a:rPr>
              <a:t>2021 წელს განხორციელებული მნიშვნელოვანი ღონისძიებები</a:t>
            </a: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2727" t="10125" r="21717" b="12255"/>
          <a:stretch/>
        </p:blipFill>
        <p:spPr>
          <a:xfrm>
            <a:off x="8229600" y="0"/>
            <a:ext cx="914400" cy="955964"/>
          </a:xfrm>
          <a:prstGeom prst="rect">
            <a:avLst/>
          </a:prstGeom>
        </p:spPr>
      </p:pic>
      <p:pic>
        <p:nvPicPr>
          <p:cNvPr id="8"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
        <p:nvSpPr>
          <p:cNvPr id="6" name="Rectangle 5"/>
          <p:cNvSpPr/>
          <p:nvPr/>
        </p:nvSpPr>
        <p:spPr>
          <a:xfrm>
            <a:off x="0" y="1295400"/>
            <a:ext cx="9137073" cy="3046988"/>
          </a:xfrm>
          <a:prstGeom prst="rect">
            <a:avLst/>
          </a:prstGeom>
        </p:spPr>
        <p:txBody>
          <a:bodyPr wrap="square">
            <a:spAutoFit/>
          </a:bodyPr>
          <a:lstStyle/>
          <a:p>
            <a:pPr algn="just">
              <a:lnSpc>
                <a:spcPct val="200000"/>
              </a:lnSpc>
            </a:pPr>
            <a:r>
              <a:rPr lang="ka-GE" sz="1600" b="1" dirty="0">
                <a:latin typeface="Sylfaen" panose="010A0502050306030303" pitchFamily="18" charset="0"/>
              </a:rPr>
              <a:t>განხორციელებული </a:t>
            </a:r>
            <a:r>
              <a:rPr lang="ka-GE" sz="1600" b="1" dirty="0" smtClean="0">
                <a:latin typeface="Sylfaen" panose="010A0502050306030303" pitchFamily="18" charset="0"/>
              </a:rPr>
              <a:t>აქტივობები (შეიქმნა/განახლდა/დამტკიცდა):</a:t>
            </a:r>
            <a:endParaRPr lang="ka-GE" sz="1600" dirty="0" smtClean="0">
              <a:latin typeface="Sylfaen" panose="010A0502050306030303" pitchFamily="18" charset="0"/>
              <a:cs typeface="Arial" panose="020B0604020202020204" pitchFamily="34" charset="0"/>
            </a:endParaRPr>
          </a:p>
          <a:p>
            <a:pPr marL="285750" indent="-285750" algn="just">
              <a:lnSpc>
                <a:spcPct val="200000"/>
              </a:lnSpc>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აკადემიური </a:t>
            </a:r>
            <a:r>
              <a:rPr lang="ka-GE" sz="1600" dirty="0">
                <a:latin typeface="Sylfaen" panose="010A0502050306030303" pitchFamily="18" charset="0"/>
                <a:cs typeface="Arial" panose="020B0604020202020204" pitchFamily="34" charset="0"/>
              </a:rPr>
              <a:t>პერსონალისათვის საათობრივი დატვირთვის და ყოველწლიური მინიმალური </a:t>
            </a:r>
            <a:r>
              <a:rPr lang="ka-GE" sz="1600" dirty="0" smtClean="0">
                <a:latin typeface="Sylfaen" panose="010A0502050306030303" pitchFamily="18" charset="0"/>
                <a:cs typeface="Arial" panose="020B0604020202020204" pitchFamily="34" charset="0"/>
              </a:rPr>
              <a:t>სამეცნიერო-კვლევითი </a:t>
            </a:r>
            <a:r>
              <a:rPr lang="ka-GE" sz="1600" dirty="0">
                <a:latin typeface="Sylfaen" panose="010A0502050306030303" pitchFamily="18" charset="0"/>
                <a:cs typeface="Arial" panose="020B0604020202020204" pitchFamily="34" charset="0"/>
              </a:rPr>
              <a:t>აქტივობების რაოდენობის განსაზღვრის </a:t>
            </a:r>
            <a:r>
              <a:rPr lang="ka-GE" sz="1600" dirty="0" smtClean="0">
                <a:latin typeface="Sylfaen" panose="010A0502050306030303" pitchFamily="18" charset="0"/>
                <a:cs typeface="Arial" panose="020B0604020202020204" pitchFamily="34" charset="0"/>
              </a:rPr>
              <a:t>წესი;</a:t>
            </a:r>
            <a:endParaRPr lang="ka-GE" sz="1600" dirty="0">
              <a:latin typeface="Sylfaen" panose="010A0502050306030303" pitchFamily="18" charset="0"/>
              <a:cs typeface="Arial" panose="020B0604020202020204" pitchFamily="34" charset="0"/>
            </a:endParaRPr>
          </a:p>
          <a:p>
            <a:pPr marL="285750" indent="-285750" algn="just">
              <a:lnSpc>
                <a:spcPct val="200000"/>
              </a:lnSpc>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საგამოცდო </a:t>
            </a:r>
            <a:r>
              <a:rPr lang="ka-GE" sz="1600" dirty="0">
                <a:latin typeface="Sylfaen" panose="010A0502050306030303" pitchFamily="18" charset="0"/>
                <a:cs typeface="Arial" panose="020B0604020202020204" pitchFamily="34" charset="0"/>
              </a:rPr>
              <a:t>მასალების რევიზია, ხარისხის სამსახურის ექსპერტიზის </a:t>
            </a:r>
            <a:r>
              <a:rPr lang="ka-GE" sz="1600" dirty="0" smtClean="0">
                <a:latin typeface="Sylfaen" panose="010A0502050306030303" pitchFamily="18" charset="0"/>
                <a:cs typeface="Arial" panose="020B0604020202020204" pitchFamily="34" charset="0"/>
              </a:rPr>
              <a:t>ჩატარება; </a:t>
            </a:r>
            <a:endParaRPr lang="ka-GE" sz="1600" dirty="0">
              <a:latin typeface="Sylfaen" panose="010A0502050306030303" pitchFamily="18" charset="0"/>
              <a:cs typeface="Arial" panose="020B0604020202020204" pitchFamily="34" charset="0"/>
            </a:endParaRPr>
          </a:p>
          <a:p>
            <a:pPr marL="285750" indent="-285750" algn="just">
              <a:lnSpc>
                <a:spcPct val="200000"/>
              </a:lnSpc>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საბაკალავრო პროგრამის იუნკერებისათვის სტიპენდიის წესისა და თანხის ცვლილება;</a:t>
            </a:r>
            <a:endParaRPr lang="en-US" sz="1600" dirty="0" smtClean="0">
              <a:latin typeface="Sylfaen" panose="010A0502050306030303" pitchFamily="18" charset="0"/>
              <a:cs typeface="Arial" panose="020B0604020202020204" pitchFamily="34" charset="0"/>
            </a:endParaRPr>
          </a:p>
          <a:p>
            <a:pPr marL="285750" indent="-285750" algn="just">
              <a:lnSpc>
                <a:spcPct val="200000"/>
              </a:lnSpc>
              <a:buFont typeface="Wingdings" panose="05000000000000000000" pitchFamily="2" charset="2"/>
              <a:buChar char="Ø"/>
            </a:pPr>
            <a:r>
              <a:rPr lang="ka-GE" sz="1600" dirty="0">
                <a:latin typeface="Sylfaen" panose="010A0502050306030303" pitchFamily="18" charset="0"/>
                <a:cs typeface="Arial" panose="020B0604020202020204" pitchFamily="34" charset="0"/>
              </a:rPr>
              <a:t>ქართული ენის საგამანათლებლო პროგრამაზე ჩარიცხული პირებზე სტიპენდიის გასაზღვრა</a:t>
            </a:r>
            <a:r>
              <a:rPr lang="ka-GE" sz="1600" dirty="0" smtClean="0">
                <a:latin typeface="Sylfaen" panose="010A0502050306030303" pitchFamily="18" charset="0"/>
                <a:cs typeface="Arial" panose="020B0604020202020204" pitchFamily="34" charset="0"/>
              </a:rPr>
              <a:t>;</a:t>
            </a:r>
            <a:endParaRPr lang="ka-GE" sz="1600" dirty="0">
              <a:latin typeface="Sylfaen" panose="010A0502050306030303" pitchFamily="18" charset="0"/>
              <a:cs typeface="Arial" panose="020B0604020202020204" pitchFamily="34" charset="0"/>
            </a:endParaRPr>
          </a:p>
        </p:txBody>
      </p:sp>
    </p:spTree>
    <p:extLst>
      <p:ext uri="{BB962C8B-B14F-4D97-AF65-F5344CB8AC3E}">
        <p14:creationId xmlns:p14="http://schemas.microsoft.com/office/powerpoint/2010/main" val="54238585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0" y="0"/>
            <a:ext cx="9144000" cy="469167"/>
          </a:xfrm>
          <a:prstGeom prst="rect">
            <a:avLst/>
          </a:prstGeom>
          <a:noFill/>
        </p:spPr>
        <p:txBody>
          <a:bodyPr wrap="square" rtlCol="0">
            <a:spAutoFit/>
          </a:bodyPr>
          <a:lstStyle/>
          <a:p>
            <a:pPr algn="ctr">
              <a:lnSpc>
                <a:spcPct val="150000"/>
              </a:lnSpc>
            </a:pPr>
            <a:r>
              <a:rPr lang="ka-GE" sz="1800" b="1" dirty="0">
                <a:latin typeface="Sylfaen" pitchFamily="18" charset="0"/>
              </a:rPr>
              <a:t>2021 წელს განხორციელებული მნიშვნელოვანი ღონისძიებები</a:t>
            </a: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2727" t="10125" r="21717" b="12255"/>
          <a:stretch/>
        </p:blipFill>
        <p:spPr>
          <a:xfrm>
            <a:off x="8229600" y="0"/>
            <a:ext cx="914400" cy="955964"/>
          </a:xfrm>
          <a:prstGeom prst="rect">
            <a:avLst/>
          </a:prstGeom>
        </p:spPr>
      </p:pic>
      <p:pic>
        <p:nvPicPr>
          <p:cNvPr id="8"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
        <p:nvSpPr>
          <p:cNvPr id="6" name="Rectangle 5"/>
          <p:cNvSpPr/>
          <p:nvPr/>
        </p:nvSpPr>
        <p:spPr>
          <a:xfrm>
            <a:off x="6927" y="1295400"/>
            <a:ext cx="9137073" cy="3416320"/>
          </a:xfrm>
          <a:prstGeom prst="rect">
            <a:avLst/>
          </a:prstGeom>
        </p:spPr>
        <p:txBody>
          <a:bodyPr wrap="square">
            <a:spAutoFit/>
          </a:bodyPr>
          <a:lstStyle/>
          <a:p>
            <a:pPr algn="just">
              <a:lnSpc>
                <a:spcPct val="150000"/>
              </a:lnSpc>
            </a:pPr>
            <a:r>
              <a:rPr lang="ka-GE" sz="1600" b="1" dirty="0">
                <a:latin typeface="Sylfaen" panose="010A0502050306030303" pitchFamily="18" charset="0"/>
              </a:rPr>
              <a:t>განხორციელებული </a:t>
            </a:r>
            <a:r>
              <a:rPr lang="ka-GE" sz="1600" b="1" dirty="0" smtClean="0">
                <a:latin typeface="Sylfaen" panose="010A0502050306030303" pitchFamily="18" charset="0"/>
              </a:rPr>
              <a:t>აქტივობები (შეიქმნა/განახლდა/დამტკიცდა):</a:t>
            </a:r>
            <a:endParaRPr lang="ka-GE" sz="1600" dirty="0" smtClean="0">
              <a:latin typeface="Sylfaen" panose="010A0502050306030303" pitchFamily="18" charset="0"/>
              <a:cs typeface="Arial" panose="020B0604020202020204" pitchFamily="34" charset="0"/>
            </a:endParaRPr>
          </a:p>
          <a:p>
            <a:pPr marL="285750" indent="-285750" algn="just">
              <a:lnSpc>
                <a:spcPct val="150000"/>
              </a:lnSpc>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აკადემიური კეთილსინდისიერებისა </a:t>
            </a:r>
            <a:r>
              <a:rPr lang="ka-GE" sz="1600" dirty="0">
                <a:latin typeface="Sylfaen" panose="010A0502050306030303" pitchFamily="18" charset="0"/>
                <a:cs typeface="Arial" panose="020B0604020202020204" pitchFamily="34" charset="0"/>
              </a:rPr>
              <a:t>და პლაგიატის ახალი </a:t>
            </a:r>
            <a:r>
              <a:rPr lang="ka-GE" sz="1600" dirty="0" smtClean="0">
                <a:latin typeface="Sylfaen" panose="010A0502050306030303" pitchFamily="18" charset="0"/>
                <a:cs typeface="Arial" panose="020B0604020202020204" pitchFamily="34" charset="0"/>
              </a:rPr>
              <a:t>წესი;</a:t>
            </a:r>
            <a:endParaRPr lang="ka-GE" sz="1600" dirty="0">
              <a:latin typeface="Sylfaen" panose="010A0502050306030303" pitchFamily="18" charset="0"/>
              <a:cs typeface="Arial" panose="020B0604020202020204" pitchFamily="34" charset="0"/>
            </a:endParaRPr>
          </a:p>
          <a:p>
            <a:pPr marL="285750" indent="-285750" algn="just">
              <a:lnSpc>
                <a:spcPct val="150000"/>
              </a:lnSpc>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სხვა დაწესებულიბის </a:t>
            </a:r>
            <a:r>
              <a:rPr lang="ka-GE" sz="1600" dirty="0">
                <a:latin typeface="Sylfaen" panose="010A0502050306030303" pitchFamily="18" charset="0"/>
                <a:cs typeface="Arial" panose="020B0604020202020204" pitchFamily="34" charset="0"/>
              </a:rPr>
              <a:t>მიერ იუნკერებზე სტიპენდიის გაცემის საკითხის რეგულირება (წესი</a:t>
            </a:r>
            <a:r>
              <a:rPr lang="ka-GE" sz="1600" dirty="0" smtClean="0">
                <a:latin typeface="Sylfaen" panose="010A0502050306030303" pitchFamily="18" charset="0"/>
                <a:cs typeface="Arial" panose="020B0604020202020204" pitchFamily="34" charset="0"/>
              </a:rPr>
              <a:t>);</a:t>
            </a:r>
            <a:endParaRPr lang="ka-GE" sz="1600" dirty="0">
              <a:latin typeface="Sylfaen" panose="010A0502050306030303" pitchFamily="18" charset="0"/>
              <a:cs typeface="Arial" panose="020B0604020202020204" pitchFamily="34" charset="0"/>
            </a:endParaRPr>
          </a:p>
          <a:p>
            <a:pPr marL="285750" indent="-285750" algn="just">
              <a:lnSpc>
                <a:spcPct val="150000"/>
              </a:lnSpc>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გრანტების მართვის რეგულაცია;</a:t>
            </a:r>
          </a:p>
          <a:p>
            <a:pPr marL="285750" indent="-285750" algn="just">
              <a:lnSpc>
                <a:spcPct val="150000"/>
              </a:lnSpc>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აკადემიაში </a:t>
            </a:r>
            <a:r>
              <a:rPr lang="ka-GE" sz="1600" dirty="0">
                <a:latin typeface="Sylfaen" panose="010A0502050306030303" pitchFamily="18" charset="0"/>
                <a:cs typeface="Arial" panose="020B0604020202020204" pitchFamily="34" charset="0"/>
              </a:rPr>
              <a:t>ჩასატარებელი კონფერენციების მიმართულებებისა და მინიმალური ოდენობების </a:t>
            </a:r>
            <a:r>
              <a:rPr lang="ka-GE" sz="1600" dirty="0" smtClean="0">
                <a:latin typeface="Sylfaen" panose="010A0502050306030303" pitchFamily="18" charset="0"/>
                <a:cs typeface="Arial" panose="020B0604020202020204" pitchFamily="34" charset="0"/>
              </a:rPr>
              <a:t>განსაზღვრა</a:t>
            </a:r>
            <a:r>
              <a:rPr lang="ka-GE" sz="1600" dirty="0">
                <a:latin typeface="Sylfaen" panose="010A0502050306030303" pitchFamily="18" charset="0"/>
                <a:cs typeface="Arial" panose="020B0604020202020204" pitchFamily="34" charset="0"/>
              </a:rPr>
              <a:t>;</a:t>
            </a:r>
          </a:p>
          <a:p>
            <a:pPr marL="285750" indent="-285750" algn="just">
              <a:lnSpc>
                <a:spcPct val="150000"/>
              </a:lnSpc>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ინდივიდუალური </a:t>
            </a:r>
            <a:r>
              <a:rPr lang="ka-GE" sz="1600" dirty="0">
                <a:latin typeface="Sylfaen" panose="010A0502050306030303" pitchFamily="18" charset="0"/>
                <a:cs typeface="Arial" panose="020B0604020202020204" pitchFamily="34" charset="0"/>
              </a:rPr>
              <a:t>სასწავლო გეგმების განსაზღვრა (წინასწარ გვატყობინებს </a:t>
            </a:r>
            <a:r>
              <a:rPr lang="ka-GE" sz="1600" dirty="0" smtClean="0">
                <a:latin typeface="Sylfaen" panose="010A0502050306030303" pitchFamily="18" charset="0"/>
                <a:cs typeface="Arial" panose="020B0604020202020204" pitchFamily="34" charset="0"/>
              </a:rPr>
              <a:t>ლექტორი </a:t>
            </a:r>
            <a:r>
              <a:rPr lang="ka-GE" sz="1600" dirty="0">
                <a:latin typeface="Sylfaen" panose="010A0502050306030303" pitchFamily="18" charset="0"/>
                <a:cs typeface="Arial" panose="020B0604020202020204" pitchFamily="34" charset="0"/>
              </a:rPr>
              <a:t>ვის შეიძლება დაჭირდეს, იუნკერი ჯდება ინდ. გეგმაში, ვამცირებთ მისი ჩაჭრის და აკადემიიდან გარიცხვის რისკებს</a:t>
            </a:r>
            <a:r>
              <a:rPr lang="ka-GE" sz="1600" dirty="0" smtClean="0">
                <a:latin typeface="Sylfaen" panose="010A0502050306030303" pitchFamily="18" charset="0"/>
                <a:cs typeface="Arial" panose="020B0604020202020204" pitchFamily="34" charset="0"/>
              </a:rPr>
              <a:t>);</a:t>
            </a:r>
            <a:endParaRPr lang="ka-GE" sz="1600" dirty="0">
              <a:latin typeface="Sylfaen" panose="010A0502050306030303" pitchFamily="18" charset="0"/>
              <a:cs typeface="Arial" panose="020B0604020202020204" pitchFamily="34" charset="0"/>
            </a:endParaRPr>
          </a:p>
        </p:txBody>
      </p:sp>
    </p:spTree>
    <p:extLst>
      <p:ext uri="{BB962C8B-B14F-4D97-AF65-F5344CB8AC3E}">
        <p14:creationId xmlns:p14="http://schemas.microsoft.com/office/powerpoint/2010/main" val="245986897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369332"/>
          </a:xfrm>
          <a:prstGeom prst="rect">
            <a:avLst/>
          </a:prstGeom>
          <a:noFill/>
        </p:spPr>
        <p:txBody>
          <a:bodyPr wrap="square" rtlCol="0">
            <a:spAutoFit/>
          </a:bodyPr>
          <a:lstStyle/>
          <a:p>
            <a:pPr algn="ctr"/>
            <a:r>
              <a:rPr lang="ka-GE" b="1" dirty="0">
                <a:latin typeface="Sylfaen" pitchFamily="18" charset="0"/>
              </a:rPr>
              <a:t>2022 წლის განმავლობაში დაგეგმილი მნიშვნელოვანი </a:t>
            </a:r>
            <a:r>
              <a:rPr lang="ka-GE" b="1" dirty="0" smtClean="0">
                <a:latin typeface="Sylfaen" pitchFamily="18" charset="0"/>
              </a:rPr>
              <a:t>ღონისძიებები</a:t>
            </a:r>
            <a:endParaRPr lang="ka-GE" b="1" dirty="0">
              <a:latin typeface="Sylfaen" pitchFamily="18" charset="0"/>
            </a:endParaRPr>
          </a:p>
        </p:txBody>
      </p:sp>
      <p:sp>
        <p:nvSpPr>
          <p:cNvPr id="2" name="TextBox 1"/>
          <p:cNvSpPr txBox="1"/>
          <p:nvPr/>
        </p:nvSpPr>
        <p:spPr>
          <a:xfrm>
            <a:off x="6927" y="1676400"/>
            <a:ext cx="9137073" cy="3046988"/>
          </a:xfrm>
          <a:prstGeom prst="rect">
            <a:avLst/>
          </a:prstGeom>
          <a:noFill/>
        </p:spPr>
        <p:txBody>
          <a:bodyPr wrap="square" rtlCol="0">
            <a:spAutoFit/>
          </a:bodyPr>
          <a:lstStyle/>
          <a:p>
            <a:pPr marL="285750" indent="-285750" algn="just">
              <a:buFont typeface="Wingdings" panose="05000000000000000000" pitchFamily="2" charset="2"/>
              <a:buChar char="Ø"/>
            </a:pPr>
            <a:r>
              <a:rPr lang="ka-GE" sz="1600" dirty="0">
                <a:latin typeface="Sylfaen" panose="010A0502050306030303" pitchFamily="18" charset="0"/>
              </a:rPr>
              <a:t>ქართულ ენაში მომზადების საგანმანათლებლო პროგრამის აკრედიტაციისთვის მზადება;</a:t>
            </a:r>
            <a:endParaRPr lang="en-US" sz="1600" dirty="0">
              <a:latin typeface="Sylfaen" panose="010A0502050306030303" pitchFamily="18" charset="0"/>
            </a:endParaRPr>
          </a:p>
          <a:p>
            <a:pPr marL="285750" indent="-285750" algn="just">
              <a:buFont typeface="Wingdings" panose="05000000000000000000" pitchFamily="2" charset="2"/>
              <a:buChar char="Ø"/>
            </a:pPr>
            <a:r>
              <a:rPr lang="ka-GE" sz="1600" dirty="0" smtClean="0">
                <a:latin typeface="Sylfaen" panose="010A0502050306030303" pitchFamily="18" charset="0"/>
              </a:rPr>
              <a:t>სასერტიფიკატო პროგრამის „ეფექტური სწავლების“ ჩატარება;</a:t>
            </a:r>
          </a:p>
          <a:p>
            <a:pPr marL="285750" lvl="0" indent="-285750" algn="just">
              <a:buFont typeface="Wingdings" panose="05000000000000000000" pitchFamily="2" charset="2"/>
              <a:buChar char="Ø"/>
            </a:pPr>
            <a:r>
              <a:rPr lang="ka-GE" sz="1600" dirty="0" smtClean="0">
                <a:solidFill>
                  <a:prstClr val="black"/>
                </a:solidFill>
                <a:latin typeface="Sylfaen" panose="010A0502050306030303" pitchFamily="18" charset="0"/>
              </a:rPr>
              <a:t>ტრენინგების </a:t>
            </a:r>
            <a:r>
              <a:rPr lang="ka-GE" sz="1600" dirty="0">
                <a:solidFill>
                  <a:prstClr val="black"/>
                </a:solidFill>
                <a:latin typeface="Sylfaen" panose="010A0502050306030303" pitchFamily="18" charset="0"/>
              </a:rPr>
              <a:t>დაგეგმვა და განხორციელება;</a:t>
            </a:r>
          </a:p>
          <a:p>
            <a:pPr marL="285750" indent="-285750" algn="just">
              <a:buFont typeface="Wingdings" panose="05000000000000000000" pitchFamily="2" charset="2"/>
              <a:buChar char="Ø"/>
            </a:pPr>
            <a:r>
              <a:rPr lang="ka-GE" sz="1600" dirty="0">
                <a:latin typeface="Sylfaen" panose="010A0502050306030303" pitchFamily="18" charset="0"/>
              </a:rPr>
              <a:t>ტესტების ბანკის განახლება;</a:t>
            </a:r>
          </a:p>
          <a:p>
            <a:pPr marL="285750" indent="-285750" algn="just">
              <a:buFont typeface="Wingdings" panose="05000000000000000000" pitchFamily="2" charset="2"/>
              <a:buChar char="Ø"/>
            </a:pPr>
            <a:r>
              <a:rPr lang="ka-GE" sz="1600" dirty="0" smtClean="0">
                <a:latin typeface="Sylfaen" panose="010A0502050306030303" pitchFamily="18" charset="0"/>
              </a:rPr>
              <a:t>სასწავლო </a:t>
            </a:r>
            <a:r>
              <a:rPr lang="ka-GE" sz="1600" dirty="0">
                <a:latin typeface="Sylfaen" panose="010A0502050306030303" pitchFamily="18" charset="0"/>
              </a:rPr>
              <a:t>პროცესის მონიტორინგი;</a:t>
            </a:r>
          </a:p>
          <a:p>
            <a:pPr marL="285750" indent="-285750" algn="just">
              <a:buFont typeface="Wingdings" panose="05000000000000000000" pitchFamily="2" charset="2"/>
              <a:buChar char="Ø"/>
            </a:pPr>
            <a:r>
              <a:rPr lang="ka-GE" sz="1600" dirty="0">
                <a:latin typeface="Sylfaen" panose="010A0502050306030303" pitchFamily="18" charset="0"/>
              </a:rPr>
              <a:t>საგანმანათლებლო პროგრამების მონიტორინგი გაუმჯობესების მიზნით;</a:t>
            </a:r>
          </a:p>
          <a:p>
            <a:pPr marL="285750" indent="-285750" algn="just">
              <a:buFont typeface="Wingdings" panose="05000000000000000000" pitchFamily="2" charset="2"/>
              <a:buChar char="Ø"/>
            </a:pPr>
            <a:r>
              <a:rPr lang="ka-GE" sz="1600" dirty="0" smtClean="0">
                <a:latin typeface="Sylfaen" panose="010A0502050306030303" pitchFamily="18" charset="0"/>
              </a:rPr>
              <a:t>სამეცნიერო-კვლევითი </a:t>
            </a:r>
            <a:r>
              <a:rPr lang="ka-GE" sz="1600" dirty="0">
                <a:latin typeface="Sylfaen" panose="010A0502050306030303" pitchFamily="18" charset="0"/>
              </a:rPr>
              <a:t>ცენტრის </a:t>
            </a:r>
            <a:r>
              <a:rPr lang="ka-GE" sz="1600" dirty="0" smtClean="0">
                <a:latin typeface="Sylfaen" panose="010A0502050306030303" pitchFamily="18" charset="0"/>
              </a:rPr>
              <a:t>განვითარება;</a:t>
            </a:r>
            <a:endParaRPr lang="ka-GE" sz="1600" dirty="0">
              <a:latin typeface="Sylfaen" panose="010A0502050306030303" pitchFamily="18" charset="0"/>
            </a:endParaRPr>
          </a:p>
          <a:p>
            <a:pPr marL="285750" indent="-285750">
              <a:buFont typeface="Wingdings" panose="05000000000000000000" pitchFamily="2" charset="2"/>
              <a:buChar char="Ø"/>
            </a:pPr>
            <a:r>
              <a:rPr lang="ka-GE" sz="1600" dirty="0">
                <a:latin typeface="Sylfaen" panose="010A0502050306030303" pitchFamily="18" charset="0"/>
              </a:rPr>
              <a:t>სსიპ - განათლების საინფორმაციო სისტემის (</a:t>
            </a:r>
            <a:r>
              <a:rPr lang="en-US" sz="1600" dirty="0" err="1">
                <a:latin typeface="Sylfaen" panose="010A0502050306030303" pitchFamily="18" charset="0"/>
              </a:rPr>
              <a:t>emis</a:t>
            </a:r>
            <a:r>
              <a:rPr lang="en-US" sz="1600" dirty="0">
                <a:latin typeface="Sylfaen" panose="010A0502050306030303" pitchFamily="18" charset="0"/>
              </a:rPr>
              <a:t>) </a:t>
            </a:r>
            <a:r>
              <a:rPr lang="ka-GE" sz="1600" dirty="0">
                <a:latin typeface="Sylfaen" panose="010A0502050306030303" pitchFamily="18" charset="0"/>
              </a:rPr>
              <a:t>ბაზაზე პროფესორ-მასწავლებელთა ბაზის და სტუდენტთა რეესტრის მონიტორინგი;</a:t>
            </a:r>
          </a:p>
          <a:p>
            <a:pPr marL="285750" indent="-285750">
              <a:buFont typeface="Wingdings" panose="05000000000000000000" pitchFamily="2" charset="2"/>
              <a:buChar char="Ø"/>
            </a:pPr>
            <a:r>
              <a:rPr lang="ka-GE" sz="1600" dirty="0">
                <a:latin typeface="Sylfaen" panose="010A0502050306030303" pitchFamily="18" charset="0"/>
              </a:rPr>
              <a:t>იუნკერთა/მსმენელთა  სასწავლო და საგამოცდო პროცესის მონიტორინგი;</a:t>
            </a:r>
          </a:p>
          <a:p>
            <a:pPr marL="285750" lvl="0" indent="-285750">
              <a:buFont typeface="Wingdings" panose="05000000000000000000" pitchFamily="2" charset="2"/>
              <a:buChar char="Ø"/>
            </a:pPr>
            <a:r>
              <a:rPr lang="ka-GE" sz="1600" dirty="0" smtClean="0">
                <a:latin typeface="Sylfaen" panose="010A0502050306030303" pitchFamily="18" charset="0"/>
                <a:ea typeface="Calibri" panose="020F0502020204030204" pitchFamily="34" charset="0"/>
                <a:cs typeface="Times New Roman" panose="02020603050405020304" pitchFamily="18" charset="0"/>
              </a:rPr>
              <a:t>განაცხადის </a:t>
            </a:r>
            <a:r>
              <a:rPr lang="ka-GE" sz="1600" dirty="0">
                <a:latin typeface="Sylfaen" panose="010A0502050306030303" pitchFamily="18" charset="0"/>
                <a:ea typeface="Calibri" panose="020F0502020204030204" pitchFamily="34" charset="0"/>
                <a:cs typeface="Times New Roman" panose="02020603050405020304" pitchFamily="18" charset="0"/>
              </a:rPr>
              <a:t>გაკეთება 2022-2023 სასწავლო წელს ბაკალავრიატის და სამაგისტრო საგანმანათლებლო პროგრამებზე პერსონალის </a:t>
            </a:r>
            <a:r>
              <a:rPr lang="ka-GE" sz="1600" dirty="0" smtClean="0">
                <a:latin typeface="Sylfaen" panose="010A0502050306030303" pitchFamily="18" charset="0"/>
                <a:ea typeface="Calibri" panose="020F0502020204030204" pitchFamily="34" charset="0"/>
                <a:cs typeface="Times New Roman" panose="02020603050405020304" pitchFamily="18" charset="0"/>
              </a:rPr>
              <a:t>მისაღებად</a:t>
            </a:r>
            <a:r>
              <a:rPr lang="en-US" sz="1600" dirty="0" smtClean="0">
                <a:latin typeface="Sylfaen" panose="010A0502050306030303" pitchFamily="18" charset="0"/>
                <a:ea typeface="Calibri" panose="020F0502020204030204" pitchFamily="34" charset="0"/>
                <a:cs typeface="Times New Roman" panose="02020603050405020304" pitchFamily="18" charset="0"/>
              </a:rPr>
              <a:t>;</a:t>
            </a:r>
          </a:p>
        </p:txBody>
      </p:sp>
      <p:pic>
        <p:nvPicPr>
          <p:cNvPr id="9" name="Рисунок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spTree>
    <p:extLst>
      <p:ext uri="{BB962C8B-B14F-4D97-AF65-F5344CB8AC3E}">
        <p14:creationId xmlns:p14="http://schemas.microsoft.com/office/powerpoint/2010/main" val="57574016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369332"/>
          </a:xfrm>
          <a:prstGeom prst="rect">
            <a:avLst/>
          </a:prstGeom>
          <a:noFill/>
        </p:spPr>
        <p:txBody>
          <a:bodyPr wrap="square" rtlCol="0">
            <a:spAutoFit/>
          </a:bodyPr>
          <a:lstStyle/>
          <a:p>
            <a:pPr algn="ctr"/>
            <a:r>
              <a:rPr lang="ka-GE" b="1" dirty="0">
                <a:latin typeface="Sylfaen" pitchFamily="18" charset="0"/>
              </a:rPr>
              <a:t>2022 წლის განმავლობაში დაგეგმილი მნიშვნელოვანი </a:t>
            </a:r>
            <a:r>
              <a:rPr lang="ka-GE" b="1" dirty="0" smtClean="0">
                <a:latin typeface="Sylfaen" pitchFamily="18" charset="0"/>
              </a:rPr>
              <a:t>ღონისძიებები</a:t>
            </a:r>
            <a:endParaRPr lang="ka-GE" b="1" dirty="0">
              <a:latin typeface="Sylfaen" pitchFamily="18" charset="0"/>
            </a:endParaRPr>
          </a:p>
        </p:txBody>
      </p:sp>
      <p:pic>
        <p:nvPicPr>
          <p:cNvPr id="9" name="Рисунок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sp>
        <p:nvSpPr>
          <p:cNvPr id="7" name="TextBox 6"/>
          <p:cNvSpPr txBox="1"/>
          <p:nvPr/>
        </p:nvSpPr>
        <p:spPr>
          <a:xfrm>
            <a:off x="0" y="914400"/>
            <a:ext cx="9144000" cy="3976473"/>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ka-GE" sz="1600" b="1" dirty="0" smtClean="0">
                <a:latin typeface="Sylfaen" panose="010A0502050306030303" pitchFamily="18" charset="0"/>
              </a:rPr>
              <a:t>კვლევითი </a:t>
            </a:r>
            <a:r>
              <a:rPr lang="ka-GE" sz="1600" b="1" dirty="0">
                <a:latin typeface="Sylfaen" panose="010A0502050306030303" pitchFamily="18" charset="0"/>
              </a:rPr>
              <a:t>ცენტრის </a:t>
            </a:r>
            <a:r>
              <a:rPr lang="ka-GE" sz="1600" b="1" dirty="0" smtClean="0">
                <a:latin typeface="Sylfaen" panose="010A0502050306030303" pitchFamily="18" charset="0"/>
              </a:rPr>
              <a:t>განვითარება</a:t>
            </a:r>
            <a:endParaRPr lang="en-US" sz="1600" dirty="0">
              <a:latin typeface="Sylfaen" panose="010A0502050306030303" pitchFamily="18" charset="0"/>
            </a:endParaRPr>
          </a:p>
          <a:p>
            <a:pPr marL="515938" indent="-228600" algn="just">
              <a:buFont typeface="Wingdings" panose="05000000000000000000" pitchFamily="2" charset="2"/>
              <a:buChar char="Ø"/>
            </a:pPr>
            <a:r>
              <a:rPr lang="ka-GE" sz="1600" dirty="0">
                <a:latin typeface="Sylfaen" panose="010A0502050306030303" pitchFamily="18" charset="0"/>
              </a:rPr>
              <a:t>თავდაცვის მოთხოვნებზე ორიენტირებული </a:t>
            </a:r>
            <a:r>
              <a:rPr lang="ka-GE" sz="1600" dirty="0" smtClean="0">
                <a:latin typeface="Sylfaen" panose="010A0502050306030303" pitchFamily="18" charset="0"/>
              </a:rPr>
              <a:t>კვლევები;</a:t>
            </a:r>
            <a:endParaRPr lang="ka-GE" sz="1600" dirty="0">
              <a:latin typeface="Sylfaen" panose="010A0502050306030303" pitchFamily="18" charset="0"/>
            </a:endParaRPr>
          </a:p>
          <a:p>
            <a:pPr marL="515938" indent="-228600" algn="just">
              <a:buFont typeface="Wingdings" panose="05000000000000000000" pitchFamily="2" charset="2"/>
              <a:buChar char="Ø"/>
            </a:pPr>
            <a:r>
              <a:rPr lang="ka-GE" sz="1600" dirty="0">
                <a:latin typeface="Sylfaen" panose="010A0502050306030303" pitchFamily="18" charset="0"/>
              </a:rPr>
              <a:t>ეთა-ში საბაკალავრო/სამაგისტრო პროგრამის მხარდამჭერი კვლევები;</a:t>
            </a:r>
          </a:p>
          <a:p>
            <a:pPr marL="515938" indent="-228600" algn="just">
              <a:buFont typeface="Wingdings" panose="05000000000000000000" pitchFamily="2" charset="2"/>
              <a:buChar char="Ø"/>
            </a:pPr>
            <a:r>
              <a:rPr lang="ka-GE" sz="1600" dirty="0">
                <a:latin typeface="Sylfaen" panose="010A0502050306030303" pitchFamily="18" charset="0"/>
              </a:rPr>
              <a:t>სხვადასხვა კვლევითი გრანტების მოზიდვა;</a:t>
            </a:r>
          </a:p>
          <a:p>
            <a:pPr marL="515938" indent="-228600" algn="just">
              <a:buFont typeface="Wingdings" panose="05000000000000000000" pitchFamily="2" charset="2"/>
              <a:buChar char="Ø"/>
            </a:pPr>
            <a:r>
              <a:rPr lang="ka-GE" sz="1600" dirty="0">
                <a:latin typeface="Sylfaen" panose="010A0502050306030303" pitchFamily="18" charset="0"/>
              </a:rPr>
              <a:t>პარტნიორი ქვეყნების შეიარაღებული ძალების კვლევით ერთეულებთან ურთიერთთანამშრომლობის მემორანდუმების გაფორმება;</a:t>
            </a:r>
          </a:p>
          <a:p>
            <a:pPr marL="515938" indent="-228600" algn="just">
              <a:buFont typeface="Wingdings" panose="05000000000000000000" pitchFamily="2" charset="2"/>
              <a:buChar char="Ø"/>
            </a:pPr>
            <a:r>
              <a:rPr lang="ka-GE" sz="1600" dirty="0">
                <a:latin typeface="Sylfaen" panose="010A0502050306030303" pitchFamily="18" charset="0"/>
              </a:rPr>
              <a:t>სამეცნიერო ნაშრომთა კრებულების გამოცემა;</a:t>
            </a:r>
          </a:p>
          <a:p>
            <a:pPr marL="515938" indent="-228600" algn="just">
              <a:buFont typeface="Wingdings" panose="05000000000000000000" pitchFamily="2" charset="2"/>
              <a:buChar char="Ø"/>
            </a:pPr>
            <a:r>
              <a:rPr lang="ka-GE" sz="1600" dirty="0">
                <a:latin typeface="Sylfaen" panose="010A0502050306030303" pitchFamily="18" charset="0"/>
              </a:rPr>
              <a:t>წიგნების და მონოგრაფიების დაბეჭდვა;</a:t>
            </a:r>
          </a:p>
          <a:p>
            <a:pPr marL="515938" indent="-228600" algn="just">
              <a:buFont typeface="Wingdings" panose="05000000000000000000" pitchFamily="2" charset="2"/>
              <a:buChar char="Ø"/>
            </a:pPr>
            <a:r>
              <a:rPr lang="ka-GE" sz="1600" dirty="0" smtClean="0">
                <a:latin typeface="Sylfaen" panose="010A0502050306030303" pitchFamily="18" charset="0"/>
              </a:rPr>
              <a:t>სამეცნიერო, სტუდენტური და სამხედრო პრაქტიკული </a:t>
            </a:r>
            <a:r>
              <a:rPr lang="ka-GE" sz="1600" dirty="0">
                <a:latin typeface="Sylfaen" panose="010A0502050306030303" pitchFamily="18" charset="0"/>
              </a:rPr>
              <a:t>კონფერენციების </a:t>
            </a:r>
            <a:r>
              <a:rPr lang="ka-GE" sz="1600" dirty="0" smtClean="0">
                <a:latin typeface="Sylfaen" panose="010A0502050306030303" pitchFamily="18" charset="0"/>
              </a:rPr>
              <a:t>ჩატარება:</a:t>
            </a:r>
          </a:p>
          <a:p>
            <a:pPr marL="515938" indent="-228600" algn="just">
              <a:buFont typeface="Wingdings" panose="05000000000000000000" pitchFamily="2" charset="2"/>
              <a:buChar char="Ø"/>
            </a:pPr>
            <a:r>
              <a:rPr lang="ka-GE" sz="1600" dirty="0" smtClean="0">
                <a:latin typeface="Sylfaen" panose="010A0502050306030303" pitchFamily="18" charset="0"/>
              </a:rPr>
              <a:t>საერთაშორისო </a:t>
            </a:r>
            <a:r>
              <a:rPr lang="ka-GE" sz="1600" dirty="0">
                <a:latin typeface="Sylfaen" panose="010A0502050306030303" pitchFamily="18" charset="0"/>
              </a:rPr>
              <a:t>კონფერენციების ჩატარება</a:t>
            </a:r>
            <a:r>
              <a:rPr lang="ka-GE" sz="1600" dirty="0" smtClean="0">
                <a:latin typeface="Sylfaen" panose="010A0502050306030303" pitchFamily="18" charset="0"/>
              </a:rPr>
              <a:t>.</a:t>
            </a:r>
          </a:p>
          <a:p>
            <a:pPr marL="287338" algn="just"/>
            <a:endParaRPr lang="ka-GE" sz="1600" b="1" dirty="0">
              <a:solidFill>
                <a:srgbClr val="FF0000"/>
              </a:solidFill>
              <a:latin typeface="Sylfaen" panose="010A0502050306030303" pitchFamily="18" charset="0"/>
            </a:endParaRPr>
          </a:p>
          <a:p>
            <a:pPr marL="285750" indent="-285750" algn="just">
              <a:lnSpc>
                <a:spcPct val="115000"/>
              </a:lnSpc>
              <a:spcAft>
                <a:spcPts val="600"/>
              </a:spcAft>
              <a:buFont typeface="Wingdings" panose="05000000000000000000" pitchFamily="2" charset="2"/>
              <a:buChar char="v"/>
            </a:pPr>
            <a:r>
              <a:rPr lang="ka-GE" sz="1600" b="1" dirty="0">
                <a:latin typeface="Sylfaen" panose="010A0502050306030303" pitchFamily="18" charset="0"/>
              </a:rPr>
              <a:t>დისტანციური სწავლების ცენტრი</a:t>
            </a:r>
          </a:p>
          <a:p>
            <a:pPr marL="515938" indent="-228600" algn="just">
              <a:buFont typeface="Wingdings" panose="05000000000000000000" pitchFamily="2" charset="2"/>
              <a:buChar char="Ø"/>
            </a:pPr>
            <a:r>
              <a:rPr lang="ka-GE" sz="1600" dirty="0">
                <a:latin typeface="Sylfaen" panose="010A0502050306030303" pitchFamily="18" charset="0"/>
              </a:rPr>
              <a:t>თავდაცვის ძალებზე შეთავაზებული სწავლებების ჩატარება;</a:t>
            </a:r>
          </a:p>
          <a:p>
            <a:pPr marL="515938" indent="-228600" algn="just">
              <a:buFont typeface="Wingdings" panose="05000000000000000000" pitchFamily="2" charset="2"/>
              <a:buChar char="Ø"/>
            </a:pPr>
            <a:r>
              <a:rPr lang="ka-GE" sz="1600" dirty="0">
                <a:latin typeface="Sylfaen" panose="010A0502050306030303" pitchFamily="18" charset="0"/>
              </a:rPr>
              <a:t>დისტანციური სწავლების შესახებ საერთაშორისო კონფერენციის ჩატარება.</a:t>
            </a:r>
          </a:p>
          <a:p>
            <a:pPr lvl="1" algn="just">
              <a:spcAft>
                <a:spcPts val="600"/>
              </a:spcAft>
            </a:pPr>
            <a:endParaRPr lang="ka-GE" sz="1600" dirty="0">
              <a:latin typeface="Sylfaen" panose="010A0502050306030303" pitchFamily="18" charset="0"/>
            </a:endParaRPr>
          </a:p>
        </p:txBody>
      </p:sp>
    </p:spTree>
    <p:extLst>
      <p:ext uri="{BB962C8B-B14F-4D97-AF65-F5344CB8AC3E}">
        <p14:creationId xmlns:p14="http://schemas.microsoft.com/office/powerpoint/2010/main" val="343924683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369332"/>
          </a:xfrm>
          <a:prstGeom prst="rect">
            <a:avLst/>
          </a:prstGeom>
          <a:noFill/>
        </p:spPr>
        <p:txBody>
          <a:bodyPr wrap="square" rtlCol="0">
            <a:spAutoFit/>
          </a:bodyPr>
          <a:lstStyle/>
          <a:p>
            <a:pPr algn="ctr"/>
            <a:r>
              <a:rPr lang="ka-GE" b="1" dirty="0">
                <a:latin typeface="Sylfaen" pitchFamily="18" charset="0"/>
              </a:rPr>
              <a:t>2022 წლის განმავლობაში დაგეგმილი მნიშვნელოვანი </a:t>
            </a:r>
            <a:r>
              <a:rPr lang="ka-GE" b="1" dirty="0" smtClean="0">
                <a:latin typeface="Sylfaen" pitchFamily="18" charset="0"/>
              </a:rPr>
              <a:t>ღონისძიებები</a:t>
            </a:r>
            <a:endParaRPr lang="ka-GE" b="1" dirty="0">
              <a:latin typeface="Sylfaen" pitchFamily="18" charset="0"/>
            </a:endParaRPr>
          </a:p>
        </p:txBody>
      </p:sp>
      <p:pic>
        <p:nvPicPr>
          <p:cNvPr id="9" name="Рисунок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pic>
        <p:nvPicPr>
          <p:cNvPr id="10" name="Picture 9"/>
          <p:cNvPicPr>
            <a:picLocks noChangeAspect="1"/>
          </p:cNvPicPr>
          <p:nvPr/>
        </p:nvPicPr>
        <p:blipFill rotWithShape="1">
          <a:blip r:embed="rId4"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sp>
        <p:nvSpPr>
          <p:cNvPr id="7" name="TextBox 6"/>
          <p:cNvSpPr txBox="1"/>
          <p:nvPr/>
        </p:nvSpPr>
        <p:spPr>
          <a:xfrm>
            <a:off x="6927" y="990600"/>
            <a:ext cx="9137073" cy="3662541"/>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v"/>
            </a:pPr>
            <a:r>
              <a:rPr lang="ka-GE" sz="1600" b="1" dirty="0" smtClean="0">
                <a:latin typeface="Sylfaen" panose="010A0502050306030303" pitchFamily="18" charset="0"/>
              </a:rPr>
              <a:t>გარე </a:t>
            </a:r>
            <a:r>
              <a:rPr lang="ka-GE" sz="1600" b="1" dirty="0">
                <a:latin typeface="Sylfaen" panose="010A0502050306030303" pitchFamily="18" charset="0"/>
              </a:rPr>
              <a:t>ხარისხის უზრუნველყოფა</a:t>
            </a:r>
          </a:p>
          <a:p>
            <a:pPr marL="576263" lvl="1" indent="-288925" algn="just">
              <a:spcAft>
                <a:spcPts val="600"/>
              </a:spcAft>
              <a:buFont typeface="Wingdings" panose="05000000000000000000" pitchFamily="2" charset="2"/>
              <a:buChar char="Ø"/>
              <a:tabLst>
                <a:tab pos="576263" algn="l"/>
              </a:tabLst>
            </a:pPr>
            <a:r>
              <a:rPr lang="ka-GE" sz="1600" dirty="0">
                <a:latin typeface="Sylfaen" panose="010A0502050306030303" pitchFamily="18" charset="0"/>
              </a:rPr>
              <a:t>უმაღლესი საგანმანათლებლო დაწესებულებების ავტორიზაციის სტანდარტების დაკმაყოფილება (რეავტორიზაცია);</a:t>
            </a:r>
          </a:p>
          <a:p>
            <a:pPr marL="576263" lvl="1" indent="-288925" algn="just">
              <a:spcAft>
                <a:spcPts val="600"/>
              </a:spcAft>
              <a:buFont typeface="Wingdings" panose="05000000000000000000" pitchFamily="2" charset="2"/>
              <a:buChar char="Ø"/>
              <a:tabLst>
                <a:tab pos="576263" algn="l"/>
              </a:tabLst>
            </a:pPr>
            <a:r>
              <a:rPr lang="ka-GE" sz="1600" dirty="0">
                <a:latin typeface="Sylfaen" panose="010A0502050306030303" pitchFamily="18" charset="0"/>
              </a:rPr>
              <a:t>ქართულ ენაში მომზადების საგანმანათლებლო პროგრამის რეაკრედიტაცია.</a:t>
            </a:r>
          </a:p>
          <a:p>
            <a:pPr marL="742950" lvl="1" indent="-285750" algn="just">
              <a:spcAft>
                <a:spcPts val="600"/>
              </a:spcAft>
              <a:buFont typeface="Wingdings" panose="05000000000000000000" pitchFamily="2" charset="2"/>
              <a:buChar char="Ø"/>
            </a:pPr>
            <a:endParaRPr lang="ka-GE" sz="1600" dirty="0">
              <a:latin typeface="Sylfaen" panose="010A0502050306030303" pitchFamily="18" charset="0"/>
            </a:endParaRPr>
          </a:p>
          <a:p>
            <a:pPr marL="285750" indent="-285750" algn="just">
              <a:spcAft>
                <a:spcPts val="600"/>
              </a:spcAft>
              <a:buFont typeface="Wingdings" panose="05000000000000000000" pitchFamily="2" charset="2"/>
              <a:buChar char="v"/>
            </a:pPr>
            <a:r>
              <a:rPr lang="ka-GE" sz="1600" b="1" dirty="0">
                <a:latin typeface="Sylfaen" panose="010A0502050306030303" pitchFamily="18" charset="0"/>
              </a:rPr>
              <a:t>საბაკალავრო/სამაგისტრო პროგრამების განვითარების ღონისძიებები</a:t>
            </a:r>
          </a:p>
          <a:p>
            <a:pPr marL="576263" lvl="1" indent="-288925" algn="just">
              <a:spcAft>
                <a:spcPts val="600"/>
              </a:spcAft>
              <a:buFont typeface="Wingdings" panose="05000000000000000000" pitchFamily="2" charset="2"/>
              <a:buChar char="Ø"/>
            </a:pPr>
            <a:r>
              <a:rPr lang="ka-GE" sz="1600" dirty="0">
                <a:latin typeface="Sylfaen" panose="010A0502050306030303" pitchFamily="18" charset="0"/>
              </a:rPr>
              <a:t>საბაკალავრო და სამაგისტრო პროგრამების გარე შეფასება (დარგის ექსპერტების მიერ პროგრამების შეფასება</a:t>
            </a:r>
            <a:r>
              <a:rPr lang="ka-GE" sz="1600" dirty="0" smtClean="0">
                <a:latin typeface="Sylfaen" panose="010A0502050306030303" pitchFamily="18" charset="0"/>
              </a:rPr>
              <a:t>).</a:t>
            </a:r>
          </a:p>
          <a:p>
            <a:pPr marL="576263" lvl="1" indent="-288925" algn="just">
              <a:spcAft>
                <a:spcPts val="600"/>
              </a:spcAft>
              <a:buFont typeface="Wingdings" panose="05000000000000000000" pitchFamily="2" charset="2"/>
              <a:buChar char="Ø"/>
            </a:pPr>
            <a:endParaRPr lang="ka-GE" sz="1600" dirty="0" smtClean="0">
              <a:latin typeface="Sylfaen" panose="010A0502050306030303" pitchFamily="18" charset="0"/>
            </a:endParaRPr>
          </a:p>
          <a:p>
            <a:pPr marL="287338" lvl="1" indent="-228600" algn="just">
              <a:spcAft>
                <a:spcPts val="600"/>
              </a:spcAft>
              <a:buFont typeface="Wingdings" panose="05000000000000000000" pitchFamily="2" charset="2"/>
              <a:buChar char="v"/>
            </a:pPr>
            <a:r>
              <a:rPr lang="ka-GE" sz="1600" b="1" dirty="0" smtClean="0">
                <a:latin typeface="Sylfaen" panose="010A0502050306030303" pitchFamily="18" charset="0"/>
                <a:ea typeface="Calibri" panose="020F0502020204030204" pitchFamily="34" charset="0"/>
              </a:rPr>
              <a:t>დაგეგმილია </a:t>
            </a:r>
            <a:r>
              <a:rPr lang="ka-GE" sz="1600" b="1" dirty="0">
                <a:latin typeface="Sylfaen" panose="010A0502050306030303" pitchFamily="18" charset="0"/>
                <a:ea typeface="Calibri" panose="020F0502020204030204" pitchFamily="34" charset="0"/>
              </a:rPr>
              <a:t>პროფესიულად გადამზადებული პირადი შემადგენლობის შენარჩუნების პოლიტიკის შემუშავება და </a:t>
            </a:r>
            <a:r>
              <a:rPr lang="ka-GE" sz="1600" b="1" dirty="0" smtClean="0">
                <a:latin typeface="Sylfaen" panose="010A0502050306030303" pitchFamily="18" charset="0"/>
                <a:ea typeface="Calibri" panose="020F0502020204030204" pitchFamily="34" charset="0"/>
              </a:rPr>
              <a:t>გატარება;</a:t>
            </a:r>
            <a:endParaRPr lang="ka-GE" sz="1600" b="1" dirty="0">
              <a:latin typeface="Sylfaen" panose="010A0502050306030303" pitchFamily="18" charset="0"/>
              <a:ea typeface="Calibri" panose="020F0502020204030204" pitchFamily="34" charset="0"/>
            </a:endParaRPr>
          </a:p>
          <a:p>
            <a:pPr marL="287338" lvl="1" indent="-228600" algn="just">
              <a:spcAft>
                <a:spcPts val="600"/>
              </a:spcAft>
              <a:buFont typeface="Wingdings" panose="05000000000000000000" pitchFamily="2" charset="2"/>
              <a:buChar char="v"/>
            </a:pPr>
            <a:r>
              <a:rPr lang="ka-GE" sz="1600" b="1" dirty="0">
                <a:latin typeface="Sylfaen" panose="010A0502050306030303" pitchFamily="18" charset="0"/>
                <a:ea typeface="Calibri" panose="020F0502020204030204" pitchFamily="34" charset="0"/>
              </a:rPr>
              <a:t>დაგეგმილია ინგლისურის ენის შენარჩუნების პროგრამის </a:t>
            </a:r>
            <a:r>
              <a:rPr lang="ka-GE" sz="1600" b="1" dirty="0" smtClean="0">
                <a:latin typeface="Sylfaen" panose="010A0502050306030303" pitchFamily="18" charset="0"/>
                <a:ea typeface="Calibri" panose="020F0502020204030204" pitchFamily="34" charset="0"/>
              </a:rPr>
              <a:t>დაწყება.</a:t>
            </a:r>
            <a:endParaRPr lang="ka-GE" sz="1600" dirty="0">
              <a:latin typeface="Sylfaen" panose="010A0502050306030303" pitchFamily="18" charset="0"/>
            </a:endParaRPr>
          </a:p>
        </p:txBody>
      </p:sp>
      <p:sp>
        <p:nvSpPr>
          <p:cNvPr id="8" name="TextBox 7"/>
          <p:cNvSpPr txBox="1"/>
          <p:nvPr/>
        </p:nvSpPr>
        <p:spPr>
          <a:xfrm>
            <a:off x="7286" y="4876800"/>
            <a:ext cx="9137072" cy="1569660"/>
          </a:xfrm>
          <a:prstGeom prst="rect">
            <a:avLst/>
          </a:prstGeom>
          <a:noFill/>
        </p:spPr>
        <p:txBody>
          <a:bodyPr wrap="square" rtlCol="0">
            <a:spAutoFit/>
          </a:bodyPr>
          <a:lstStyle/>
          <a:p>
            <a:pPr marL="288925" indent="-288925" algn="just">
              <a:buFont typeface="Wingdings" panose="05000000000000000000" pitchFamily="2" charset="2"/>
              <a:buChar char="v"/>
            </a:pPr>
            <a:r>
              <a:rPr lang="ka-GE" sz="1600" b="1" dirty="0" smtClean="0">
                <a:latin typeface="Sylfaen" panose="010A0502050306030303" pitchFamily="18" charset="0"/>
              </a:rPr>
              <a:t>ეროვნული სწავლებები</a:t>
            </a:r>
            <a:endParaRPr lang="ka-GE" sz="1600" b="1" dirty="0">
              <a:latin typeface="Sylfaen" panose="010A0502050306030303" pitchFamily="18" charset="0"/>
            </a:endParaRPr>
          </a:p>
          <a:p>
            <a:pPr marL="288925" indent="-288925" algn="just">
              <a:buFont typeface="Wingdings" panose="05000000000000000000" pitchFamily="2" charset="2"/>
              <a:buChar char="Ø"/>
            </a:pPr>
            <a:r>
              <a:rPr lang="ka-GE" sz="1600" dirty="0" smtClean="0">
                <a:latin typeface="Sylfaen" panose="010A0502050306030303" pitchFamily="18" charset="0"/>
              </a:rPr>
              <a:t>თავდაცვის </a:t>
            </a:r>
            <a:r>
              <a:rPr lang="ka-GE" sz="1600" dirty="0">
                <a:latin typeface="Sylfaen" panose="010A0502050306030303" pitchFamily="18" charset="0"/>
              </a:rPr>
              <a:t>ძალებზე შეთავაზებული სწავლებების ჩატარება;</a:t>
            </a:r>
          </a:p>
          <a:p>
            <a:pPr marL="288925" indent="-288925" algn="just">
              <a:buFont typeface="Wingdings" panose="05000000000000000000" pitchFamily="2" charset="2"/>
              <a:buChar char="Ø"/>
            </a:pPr>
            <a:r>
              <a:rPr lang="ka-GE" sz="1600" dirty="0">
                <a:latin typeface="Sylfaen" panose="010A0502050306030303" pitchFamily="18" charset="0"/>
              </a:rPr>
              <a:t>დისტანციური სწავლების შესახებ საერთაშორისო კონფერენციის ჩატარება</a:t>
            </a:r>
            <a:r>
              <a:rPr lang="ka-GE" sz="1600" dirty="0" smtClean="0">
                <a:latin typeface="Sylfaen" panose="010A0502050306030303" pitchFamily="18" charset="0"/>
              </a:rPr>
              <a:t>.</a:t>
            </a:r>
            <a:endParaRPr lang="ka-GE" sz="1600" dirty="0">
              <a:latin typeface="Sylfaen" panose="010A0502050306030303" pitchFamily="18" charset="0"/>
            </a:endParaRPr>
          </a:p>
          <a:p>
            <a:pPr marL="341313" lvl="0" indent="-341313" algn="just">
              <a:buFont typeface="Wingdings" panose="05000000000000000000" pitchFamily="2" charset="2"/>
              <a:buChar char="Ø"/>
            </a:pPr>
            <a:r>
              <a:rPr lang="ka-GE" sz="1600" dirty="0" smtClean="0">
                <a:latin typeface="Sylfaen" panose="010A0502050306030303" pitchFamily="18" charset="0"/>
              </a:rPr>
              <a:t>თავდაცვის </a:t>
            </a:r>
            <a:r>
              <a:rPr lang="ka-GE" sz="1600" dirty="0">
                <a:latin typeface="Sylfaen" panose="010A0502050306030303" pitchFamily="18" charset="0"/>
              </a:rPr>
              <a:t>ანალიზის სამაგისტრო საგანმანათლებლო პროგრამის 2023 წელს დაგეგმილი  აკრედიტაციისთვის მომზადება;</a:t>
            </a:r>
          </a:p>
          <a:p>
            <a:pPr marL="342900" indent="-342900" algn="just">
              <a:buFont typeface="Wingdings" panose="05000000000000000000" pitchFamily="2" charset="2"/>
              <a:buChar char="Ø"/>
            </a:pPr>
            <a:endParaRPr lang="ka-GE" sz="1600" dirty="0">
              <a:latin typeface="Sylfaen" panose="010A0502050306030303" pitchFamily="18" charset="0"/>
            </a:endParaRPr>
          </a:p>
        </p:txBody>
      </p:sp>
    </p:spTree>
    <p:extLst>
      <p:ext uri="{BB962C8B-B14F-4D97-AF65-F5344CB8AC3E}">
        <p14:creationId xmlns:p14="http://schemas.microsoft.com/office/powerpoint/2010/main" val="1125129144"/>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0" y="0"/>
            <a:ext cx="9144000" cy="461665"/>
          </a:xfrm>
          <a:prstGeom prst="rect">
            <a:avLst/>
          </a:prstGeom>
          <a:noFill/>
        </p:spPr>
        <p:txBody>
          <a:bodyPr wrap="square" rtlCol="0">
            <a:spAutoFit/>
          </a:bodyPr>
          <a:lstStyle/>
          <a:p>
            <a:pPr algn="ctr"/>
            <a:r>
              <a:rPr lang="ka-GE" sz="2400" b="1" dirty="0">
                <a:latin typeface="Sylfaen" pitchFamily="18" charset="0"/>
              </a:rPr>
              <a:t>შინაარსი</a:t>
            </a:r>
            <a:endParaRPr lang="en-US" sz="2400" b="1" dirty="0">
              <a:latin typeface="Sylfaen" pitchFamily="18" charset="0"/>
            </a:endParaRPr>
          </a:p>
        </p:txBody>
      </p:sp>
      <p:sp>
        <p:nvSpPr>
          <p:cNvPr id="6" name="TextBox 5"/>
          <p:cNvSpPr txBox="1"/>
          <p:nvPr/>
        </p:nvSpPr>
        <p:spPr>
          <a:xfrm>
            <a:off x="0" y="798959"/>
            <a:ext cx="8501122" cy="3539430"/>
          </a:xfrm>
          <a:prstGeom prst="rect">
            <a:avLst/>
          </a:prstGeom>
          <a:noFill/>
        </p:spPr>
        <p:txBody>
          <a:bodyPr wrap="square" rtlCol="0">
            <a:spAutoFit/>
          </a:bodyPr>
          <a:lstStyle/>
          <a:p>
            <a:pPr marL="342900" indent="-342900">
              <a:lnSpc>
                <a:spcPct val="200000"/>
              </a:lnSpc>
            </a:pPr>
            <a:endParaRPr lang="ka-GE" sz="1600" dirty="0">
              <a:latin typeface="Sylfaen" pitchFamily="18" charset="0"/>
            </a:endParaRPr>
          </a:p>
          <a:p>
            <a:pPr marL="342900" indent="-342900">
              <a:lnSpc>
                <a:spcPct val="200000"/>
              </a:lnSpc>
              <a:buFont typeface="Wingdings" panose="05000000000000000000" pitchFamily="2" charset="2"/>
              <a:buChar char="Ø"/>
            </a:pPr>
            <a:r>
              <a:rPr lang="ka-GE" sz="1600" dirty="0">
                <a:latin typeface="Sylfaen" pitchFamily="18" charset="0"/>
              </a:rPr>
              <a:t>მიზანი და ამოცანა;</a:t>
            </a:r>
          </a:p>
          <a:p>
            <a:pPr marL="342900" indent="-342900">
              <a:lnSpc>
                <a:spcPct val="200000"/>
              </a:lnSpc>
              <a:buFont typeface="Wingdings" panose="05000000000000000000" pitchFamily="2" charset="2"/>
              <a:buChar char="Ø"/>
            </a:pPr>
            <a:r>
              <a:rPr lang="ka-GE" sz="1600" dirty="0">
                <a:latin typeface="Sylfaen" pitchFamily="18" charset="0"/>
              </a:rPr>
              <a:t>სტრუქტურა, დისლოკაციის </a:t>
            </a:r>
            <a:r>
              <a:rPr lang="ka-GE" sz="1600" dirty="0" smtClean="0">
                <a:latin typeface="Sylfaen" pitchFamily="18" charset="0"/>
              </a:rPr>
              <a:t>ადგილი</a:t>
            </a:r>
            <a:r>
              <a:rPr lang="ka-GE" sz="1600" dirty="0">
                <a:latin typeface="Sylfaen" pitchFamily="18" charset="0"/>
              </a:rPr>
              <a:t>;</a:t>
            </a:r>
          </a:p>
          <a:p>
            <a:pPr marL="342900" indent="-342900">
              <a:lnSpc>
                <a:spcPct val="200000"/>
              </a:lnSpc>
              <a:buFont typeface="Wingdings" panose="05000000000000000000" pitchFamily="2" charset="2"/>
              <a:buChar char="Ø"/>
            </a:pPr>
            <a:r>
              <a:rPr lang="ka-GE" sz="1600" dirty="0" smtClean="0">
                <a:latin typeface="Sylfaen" pitchFamily="18" charset="0"/>
              </a:rPr>
              <a:t>სწავლებები</a:t>
            </a:r>
            <a:r>
              <a:rPr lang="ka-GE" sz="1600" dirty="0">
                <a:latin typeface="Sylfaen" pitchFamily="18" charset="0"/>
              </a:rPr>
              <a:t>;</a:t>
            </a:r>
          </a:p>
          <a:p>
            <a:pPr marL="342900" indent="-342900">
              <a:lnSpc>
                <a:spcPct val="200000"/>
              </a:lnSpc>
              <a:buFont typeface="Wingdings" panose="05000000000000000000" pitchFamily="2" charset="2"/>
              <a:buChar char="Ø"/>
            </a:pPr>
            <a:r>
              <a:rPr lang="ka-GE" sz="1600" dirty="0" smtClean="0">
                <a:latin typeface="Sylfaen" pitchFamily="18" charset="0"/>
              </a:rPr>
              <a:t>ლოჯისტიკა </a:t>
            </a:r>
            <a:r>
              <a:rPr lang="ka-GE" sz="1600" dirty="0">
                <a:latin typeface="Sylfaen" pitchFamily="18" charset="0"/>
              </a:rPr>
              <a:t>და ინფრასტრუქტურა;</a:t>
            </a:r>
          </a:p>
          <a:p>
            <a:pPr marL="342900" indent="-342900">
              <a:lnSpc>
                <a:spcPct val="200000"/>
              </a:lnSpc>
              <a:buFont typeface="Wingdings" panose="05000000000000000000" pitchFamily="2" charset="2"/>
              <a:buChar char="Ø"/>
            </a:pPr>
            <a:r>
              <a:rPr lang="ka-GE" sz="1600" dirty="0" smtClean="0">
                <a:latin typeface="Sylfaen" pitchFamily="18" charset="0"/>
              </a:rPr>
              <a:t>2021 </a:t>
            </a:r>
            <a:r>
              <a:rPr lang="ka-GE" sz="1600" dirty="0">
                <a:latin typeface="Sylfaen" pitchFamily="18" charset="0"/>
              </a:rPr>
              <a:t>წელს განხორციელებული მნიშვნელოვანი ღონისძიებები;</a:t>
            </a:r>
          </a:p>
          <a:p>
            <a:pPr marL="342900" indent="-342900">
              <a:lnSpc>
                <a:spcPct val="200000"/>
              </a:lnSpc>
              <a:buFont typeface="Wingdings" panose="05000000000000000000" pitchFamily="2" charset="2"/>
              <a:buChar char="Ø"/>
            </a:pPr>
            <a:r>
              <a:rPr lang="ka-GE" sz="1600" dirty="0">
                <a:latin typeface="Sylfaen" pitchFamily="18" charset="0"/>
              </a:rPr>
              <a:t>2022 წელს დაგეგმილი მნიშვნელოვანი </a:t>
            </a:r>
            <a:r>
              <a:rPr lang="ka-GE" sz="1600" dirty="0" smtClean="0">
                <a:latin typeface="Sylfaen" pitchFamily="18" charset="0"/>
              </a:rPr>
              <a:t>ღონისძიებები და სწავლებები;</a:t>
            </a:r>
            <a:endParaRPr lang="ka-GE" sz="1600" dirty="0">
              <a:latin typeface="Sylfaen" pitchFamily="18" charset="0"/>
            </a:endParaRPr>
          </a:p>
        </p:txBody>
      </p: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pic>
        <p:nvPicPr>
          <p:cNvPr id="11"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Tree>
    <p:extLst>
      <p:ext uri="{BB962C8B-B14F-4D97-AF65-F5344CB8AC3E}">
        <p14:creationId xmlns:p14="http://schemas.microsoft.com/office/powerpoint/2010/main" val="362145032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219696"/>
            <a:ext cx="9144000" cy="461665"/>
          </a:xfrm>
          <a:prstGeom prst="rect">
            <a:avLst/>
          </a:prstGeom>
          <a:noFill/>
        </p:spPr>
        <p:txBody>
          <a:bodyPr wrap="square" rtlCol="0">
            <a:spAutoFit/>
          </a:bodyPr>
          <a:lstStyle/>
          <a:p>
            <a:pPr algn="ctr"/>
            <a:r>
              <a:rPr lang="ka-GE" sz="2400" b="1" dirty="0">
                <a:latin typeface="Sylfaen" pitchFamily="18" charset="0"/>
              </a:rPr>
              <a:t>ამოცანა და მიზნები</a:t>
            </a:r>
          </a:p>
        </p:txBody>
      </p:sp>
      <p:sp>
        <p:nvSpPr>
          <p:cNvPr id="8" name="Rectangle 7"/>
          <p:cNvSpPr/>
          <p:nvPr/>
        </p:nvSpPr>
        <p:spPr>
          <a:xfrm>
            <a:off x="152400" y="1219200"/>
            <a:ext cx="8839200" cy="4770537"/>
          </a:xfrm>
          <a:prstGeom prst="rect">
            <a:avLst/>
          </a:prstGeom>
          <a:noFill/>
          <a:ln>
            <a:noFill/>
          </a:ln>
        </p:spPr>
        <p:txBody>
          <a:bodyPr wrap="square">
            <a:spAutoFit/>
          </a:bodyPr>
          <a:lstStyle/>
          <a:p>
            <a:pPr marL="114300" algn="just"/>
            <a:r>
              <a:rPr lang="ka-GE" sz="1600" b="1" cap="small" spc="25" dirty="0">
                <a:latin typeface="Sylfaen" panose="010A0502050306030303" pitchFamily="18" charset="0"/>
                <a:ea typeface="Calibri" panose="020F0502020204030204" pitchFamily="34" charset="0"/>
                <a:cs typeface="Sylfaen" panose="010A0502050306030303" pitchFamily="18" charset="0"/>
              </a:rPr>
              <a:t>ამოცანა:</a:t>
            </a:r>
            <a:endParaRPr lang="en-US" sz="1600" dirty="0">
              <a:latin typeface="Sylfaen" panose="010A0502050306030303" pitchFamily="18" charset="0"/>
              <a:ea typeface="Calibri" panose="020F0502020204030204" pitchFamily="34" charset="0"/>
              <a:cs typeface="Times New Roman" panose="02020603050405020304" pitchFamily="18" charset="0"/>
            </a:endParaRPr>
          </a:p>
          <a:p>
            <a:pPr marL="114300" algn="just"/>
            <a:r>
              <a:rPr lang="en-US" sz="1600" cap="small" spc="25" dirty="0">
                <a:latin typeface="Sylfaen" panose="010A0502050306030303" pitchFamily="18" charset="0"/>
                <a:ea typeface="Calibri" panose="020F0502020204030204" pitchFamily="34" charset="0"/>
                <a:cs typeface="Times New Roman" panose="02020603050405020304" pitchFamily="18" charset="0"/>
              </a:rPr>
              <a:t>     </a:t>
            </a:r>
            <a:r>
              <a:rPr lang="ka-GE" sz="1600" cap="small" spc="25" dirty="0">
                <a:latin typeface="Sylfaen" panose="010A0502050306030303" pitchFamily="18" charset="0"/>
                <a:ea typeface="Calibri" panose="020F0502020204030204" pitchFamily="34" charset="0"/>
                <a:cs typeface="Times New Roman" panose="02020603050405020304" pitchFamily="18" charset="0"/>
              </a:rPr>
              <a:t>ეროვნული თავდაცვის აკადემიამ, განახორციელოს აკადემიის მართვისა და კონტროლის, უსაფრთხოების ღონისძიებების, საბრძოლო მომზადებისა და სასწავლო პროცესის საერთაშორისო სტანდარტების შესაბამისი პროცედურები, რათა ხელი შეუწყოს მომავალზე ორიენტირებული სამხედრო განათლებისა  და უმაღლესი აკადემიური ხარისხის მქონე კვალიფიციურ ოფიცერთა შემადგენლობის ჩამოყალიბებისათვის საჭირო ერთობლივი ღონისძიებების დაგეგმვას და აღსრულებას.</a:t>
            </a:r>
            <a:endParaRPr lang="en-US" sz="1600" cap="small" spc="25" dirty="0">
              <a:latin typeface="Sylfaen" panose="010A0502050306030303" pitchFamily="18" charset="0"/>
              <a:ea typeface="Calibri" panose="020F0502020204030204" pitchFamily="34" charset="0"/>
              <a:cs typeface="Times New Roman" panose="02020603050405020304" pitchFamily="18" charset="0"/>
            </a:endParaRPr>
          </a:p>
          <a:p>
            <a:pPr marL="114300" algn="just"/>
            <a:endParaRPr lang="ka-GE" sz="1600" cap="small" spc="25" dirty="0">
              <a:latin typeface="Sylfaen" panose="010A0502050306030303" pitchFamily="18" charset="0"/>
              <a:ea typeface="Calibri" panose="020F0502020204030204" pitchFamily="34" charset="0"/>
              <a:cs typeface="Times New Roman" panose="02020603050405020304" pitchFamily="18" charset="0"/>
            </a:endParaRPr>
          </a:p>
          <a:p>
            <a:r>
              <a:rPr lang="ka-GE" sz="1600" b="1" dirty="0">
                <a:latin typeface="Sylfaen" panose="010A0502050306030303" pitchFamily="18" charset="0"/>
              </a:rPr>
              <a:t>მიზნები:</a:t>
            </a:r>
            <a:r>
              <a:rPr lang="ka-GE" sz="1600" b="1" dirty="0">
                <a:solidFill>
                  <a:srgbClr val="FF0000"/>
                </a:solidFill>
                <a:latin typeface="Sylfaen" panose="010A0502050306030303" pitchFamily="18" charset="0"/>
              </a:rPr>
              <a:t>	</a:t>
            </a:r>
            <a:endParaRPr lang="en-US" sz="1600" dirty="0">
              <a:solidFill>
                <a:srgbClr val="FF0000"/>
              </a:solidFill>
              <a:latin typeface="Sylfaen" panose="010A0502050306030303" pitchFamily="18" charset="0"/>
            </a:endParaRPr>
          </a:p>
          <a:p>
            <a:pPr marL="228600" lvl="0" indent="-228600">
              <a:buFont typeface="+mj-lt"/>
              <a:buAutoNum type="arabicPeriod"/>
            </a:pPr>
            <a:r>
              <a:rPr lang="ka-GE" sz="1600" dirty="0">
                <a:latin typeface="Sylfaen" panose="010A0502050306030303" pitchFamily="18" charset="0"/>
              </a:rPr>
              <a:t>ლიდერის თვისებების მქონე ოფიცრის მომზადება;</a:t>
            </a:r>
          </a:p>
          <a:p>
            <a:pPr marL="228600" lvl="0" indent="-228600">
              <a:buFont typeface="+mj-lt"/>
              <a:buAutoNum type="arabicPeriod"/>
            </a:pPr>
            <a:r>
              <a:rPr lang="ka-GE" sz="1600" dirty="0">
                <a:latin typeface="Sylfaen" panose="010A0502050306030303" pitchFamily="18" charset="0"/>
              </a:rPr>
              <a:t>საგანმანათლებლო საქმიანობის განვითარება (სამხედრო/აკადემიური);</a:t>
            </a:r>
          </a:p>
          <a:p>
            <a:pPr marL="228600" lvl="0" indent="-228600">
              <a:buFont typeface="+mj-lt"/>
              <a:buAutoNum type="arabicPeriod"/>
            </a:pPr>
            <a:r>
              <a:rPr lang="ka-GE" sz="1600" dirty="0">
                <a:latin typeface="Sylfaen" panose="010A0502050306030303" pitchFamily="18" charset="0"/>
              </a:rPr>
              <a:t>სამეცნიერო კვლევითი საქმიანობის ეფექტურად წარმართვა;</a:t>
            </a:r>
          </a:p>
          <a:p>
            <a:pPr marL="228600" lvl="0" indent="-228600">
              <a:buFont typeface="+mj-lt"/>
              <a:buAutoNum type="arabicPeriod"/>
            </a:pPr>
            <a:r>
              <a:rPr lang="ka-GE" sz="1600" dirty="0">
                <a:latin typeface="Sylfaen" panose="010A0502050306030303" pitchFamily="18" charset="0"/>
              </a:rPr>
              <a:t>ინტერნაციონალიზაცია;</a:t>
            </a:r>
          </a:p>
          <a:p>
            <a:pPr marL="228600" lvl="0" indent="-228600">
              <a:buFont typeface="+mj-lt"/>
              <a:buAutoNum type="arabicPeriod"/>
            </a:pPr>
            <a:r>
              <a:rPr lang="ka-GE" sz="1600" dirty="0">
                <a:latin typeface="Sylfaen" panose="010A0502050306030303" pitchFamily="18" charset="0"/>
              </a:rPr>
              <a:t>იუნკერთა/მსმენელთა სერვისების განვითარება;</a:t>
            </a:r>
          </a:p>
          <a:p>
            <a:pPr marL="228600" lvl="0" indent="-228600">
              <a:buFont typeface="+mj-lt"/>
              <a:buAutoNum type="arabicPeriod"/>
            </a:pPr>
            <a:r>
              <a:rPr lang="ka-GE" sz="1600" dirty="0">
                <a:latin typeface="Sylfaen" panose="010A0502050306030303" pitchFamily="18" charset="0"/>
              </a:rPr>
              <a:t>აკადემიის შესახებ ცნობადობის ამაღლება;</a:t>
            </a:r>
          </a:p>
          <a:p>
            <a:pPr marL="228600" lvl="0" indent="-228600">
              <a:buFont typeface="+mj-lt"/>
              <a:buAutoNum type="arabicPeriod"/>
            </a:pPr>
            <a:r>
              <a:rPr lang="ka-GE" sz="1600" dirty="0" smtClean="0">
                <a:latin typeface="Sylfaen" panose="010A0502050306030303" pitchFamily="18" charset="0"/>
              </a:rPr>
              <a:t>ორგანიზაციული </a:t>
            </a:r>
            <a:r>
              <a:rPr lang="ka-GE" sz="1600" dirty="0">
                <a:latin typeface="Sylfaen" panose="010A0502050306030303" pitchFamily="18" charset="0"/>
              </a:rPr>
              <a:t>მართვისა და კონტროლის </a:t>
            </a:r>
            <a:r>
              <a:rPr lang="ka-GE" sz="1600" dirty="0" smtClean="0">
                <a:latin typeface="Sylfaen" panose="010A0502050306030303" pitchFamily="18" charset="0"/>
              </a:rPr>
              <a:t>განვითარება;</a:t>
            </a:r>
            <a:endParaRPr lang="ka-GE" sz="1600" dirty="0">
              <a:latin typeface="Sylfaen" panose="010A0502050306030303" pitchFamily="18" charset="0"/>
            </a:endParaRPr>
          </a:p>
          <a:p>
            <a:pPr marL="228600" indent="-228600">
              <a:buFont typeface="+mj-lt"/>
              <a:buAutoNum type="arabicPeriod"/>
            </a:pPr>
            <a:r>
              <a:rPr lang="ka-GE" sz="1600" dirty="0">
                <a:latin typeface="Sylfaen" panose="010A0502050306030303" pitchFamily="18" charset="0"/>
              </a:rPr>
              <a:t>დისტანციური სწავლების მიმართულების </a:t>
            </a:r>
            <a:r>
              <a:rPr lang="ka-GE" sz="1600" dirty="0" smtClean="0">
                <a:latin typeface="Sylfaen" panose="010A0502050306030303" pitchFamily="18" charset="0"/>
              </a:rPr>
              <a:t>განვითარება</a:t>
            </a:r>
            <a:r>
              <a:rPr lang="ka-GE" sz="1600" dirty="0">
                <a:latin typeface="Sylfaen" panose="010A0502050306030303" pitchFamily="18" charset="0"/>
              </a:rPr>
              <a:t>.</a:t>
            </a:r>
          </a:p>
          <a:p>
            <a:pPr marL="228600" lvl="0" indent="-228600">
              <a:buFont typeface="+mj-lt"/>
              <a:buAutoNum type="arabicPeriod"/>
            </a:pPr>
            <a:endParaRPr lang="ka-GE" sz="1600" dirty="0">
              <a:latin typeface="Sylfaen" panose="010A0502050306030303" pitchFamily="18" charset="0"/>
            </a:endParaRPr>
          </a:p>
          <a:p>
            <a:pPr marL="228600" lvl="0" indent="-228600">
              <a:buFont typeface="+mj-lt"/>
              <a:buAutoNum type="arabicPeriod"/>
            </a:pPr>
            <a:endParaRPr lang="ka-GE" sz="1600" dirty="0">
              <a:latin typeface="Sylfaen" panose="010A0502050306030303" pitchFamily="18" charset="0"/>
            </a:endParaRP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pic>
        <p:nvPicPr>
          <p:cNvPr id="11"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Tree>
    <p:extLst>
      <p:ext uri="{BB962C8B-B14F-4D97-AF65-F5344CB8AC3E}">
        <p14:creationId xmlns:p14="http://schemas.microsoft.com/office/powerpoint/2010/main" val="413897313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6927" y="0"/>
            <a:ext cx="9137073" cy="835613"/>
          </a:xfrm>
          <a:prstGeom prst="rect">
            <a:avLst/>
          </a:prstGeom>
        </p:spPr>
        <p:txBody>
          <a:bodyPr wrap="square">
            <a:spAutoFit/>
          </a:bodyPr>
          <a:lstStyle/>
          <a:p>
            <a:pPr algn="ctr">
              <a:lnSpc>
                <a:spcPct val="115000"/>
              </a:lnSpc>
            </a:pPr>
            <a:r>
              <a:rPr lang="ka-GE" sz="2400" b="1" dirty="0">
                <a:latin typeface="Sylfaen" panose="010A0502050306030303" pitchFamily="18" charset="0"/>
              </a:rPr>
              <a:t>ძალთა </a:t>
            </a:r>
            <a:r>
              <a:rPr lang="ka-GE" sz="2400" b="1" dirty="0" smtClean="0">
                <a:latin typeface="Sylfaen" panose="010A0502050306030303" pitchFamily="18" charset="0"/>
              </a:rPr>
              <a:t>სტრუქტურა</a:t>
            </a:r>
          </a:p>
          <a:p>
            <a:pPr algn="ctr">
              <a:lnSpc>
                <a:spcPct val="115000"/>
              </a:lnSpc>
            </a:pPr>
            <a:r>
              <a:rPr lang="ka-GE" dirty="0">
                <a:latin typeface="Sylfaen" panose="010A0502050306030303" pitchFamily="18" charset="0"/>
                <a:ea typeface="Calibri" panose="020F0502020204030204" pitchFamily="34" charset="0"/>
                <a:cs typeface="Times New Roman" panose="02020603050405020304" pitchFamily="18" charset="0"/>
              </a:rPr>
              <a:t>(23 დეკემბერი </a:t>
            </a:r>
            <a:r>
              <a:rPr lang="ka-GE">
                <a:latin typeface="Sylfaen" panose="010A0502050306030303" pitchFamily="18" charset="0"/>
                <a:ea typeface="Calibri" panose="020F0502020204030204" pitchFamily="34" charset="0"/>
                <a:cs typeface="Times New Roman" panose="02020603050405020304" pitchFamily="18" charset="0"/>
              </a:rPr>
              <a:t>2021 </a:t>
            </a:r>
            <a:r>
              <a:rPr lang="ka-GE" smtClean="0">
                <a:latin typeface="Sylfaen" panose="010A0502050306030303" pitchFamily="18" charset="0"/>
                <a:ea typeface="Calibri" panose="020F0502020204030204" pitchFamily="34" charset="0"/>
                <a:cs typeface="Times New Roman" panose="02020603050405020304" pitchFamily="18" charset="0"/>
              </a:rPr>
              <a:t>წლამდე)</a:t>
            </a:r>
            <a:endParaRPr lang="en-US" dirty="0">
              <a:latin typeface="Sylfaen" panose="010A0502050306030303" pitchFamily="18" charset="0"/>
              <a:ea typeface="Calibri" panose="020F0502020204030204" pitchFamily="34" charset="0"/>
              <a:cs typeface="Times New Roman" panose="02020603050405020304" pitchFamily="18" charset="0"/>
            </a:endParaRPr>
          </a:p>
        </p:txBody>
      </p:sp>
      <p:pic>
        <p:nvPicPr>
          <p:cNvPr id="44" name="Picture 43"/>
          <p:cNvPicPr>
            <a:picLocks noChangeAspect="1"/>
          </p:cNvPicPr>
          <p:nvPr/>
        </p:nvPicPr>
        <p:blipFill rotWithShape="1">
          <a:blip r:embed="rId2"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pic>
        <p:nvPicPr>
          <p:cNvPr id="45" name="Рисунок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4502" t="8889" r="5000" b="3755"/>
          <a:stretch/>
        </p:blipFill>
        <p:spPr bwMode="auto">
          <a:xfrm>
            <a:off x="1" y="1143001"/>
            <a:ext cx="9122026" cy="495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726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99592" y="227938"/>
            <a:ext cx="7344816" cy="461665"/>
          </a:xfrm>
          <a:prstGeom prst="rect">
            <a:avLst/>
          </a:prstGeom>
          <a:noFill/>
        </p:spPr>
        <p:txBody>
          <a:bodyPr wrap="square" rtlCol="0">
            <a:spAutoFit/>
          </a:bodyPr>
          <a:lstStyle/>
          <a:p>
            <a:pPr algn="ctr"/>
            <a:r>
              <a:rPr lang="ka-GE" sz="2400" b="1" dirty="0">
                <a:latin typeface="Sylfaen" pitchFamily="18" charset="0"/>
              </a:rPr>
              <a:t>დისლოკაციის </a:t>
            </a:r>
            <a:r>
              <a:rPr lang="ka-GE" sz="2400" b="1" dirty="0" smtClean="0">
                <a:latin typeface="Sylfaen" pitchFamily="18" charset="0"/>
              </a:rPr>
              <a:t>ადგილი</a:t>
            </a:r>
            <a:endParaRPr lang="en-US" sz="2000" b="1" dirty="0">
              <a:solidFill>
                <a:srgbClr val="FF0000"/>
              </a:solidFill>
              <a:latin typeface="Sylfaen" pitchFamily="18" charset="0"/>
            </a:endParaRPr>
          </a:p>
        </p:txBody>
      </p:sp>
      <p:pic>
        <p:nvPicPr>
          <p:cNvPr id="8" name="Picture 2" descr="E:\georgia_map_political_map_2653x0.jpg"/>
          <p:cNvPicPr>
            <a:picLocks noChangeAspect="1" noChangeArrowheads="1"/>
          </p:cNvPicPr>
          <p:nvPr/>
        </p:nvPicPr>
        <p:blipFill>
          <a:blip r:embed="rId3" cstate="print"/>
          <a:srcRect t="5128" b="10256"/>
          <a:stretch>
            <a:fillRect/>
          </a:stretch>
        </p:blipFill>
        <p:spPr bwMode="auto">
          <a:xfrm>
            <a:off x="0" y="1821202"/>
            <a:ext cx="9144000" cy="5029541"/>
          </a:xfrm>
          <a:prstGeom prst="rect">
            <a:avLst/>
          </a:prstGeom>
          <a:noFill/>
          <a:ln>
            <a:solidFill>
              <a:schemeClr val="tx1"/>
            </a:solidFill>
          </a:ln>
        </p:spPr>
      </p:pic>
      <p:grpSp>
        <p:nvGrpSpPr>
          <p:cNvPr id="9" name="Group 8"/>
          <p:cNvGrpSpPr/>
          <p:nvPr/>
        </p:nvGrpSpPr>
        <p:grpSpPr>
          <a:xfrm>
            <a:off x="5381624" y="4405312"/>
            <a:ext cx="274320" cy="274320"/>
            <a:chOff x="-2754630" y="2115309"/>
            <a:chExt cx="457200" cy="457200"/>
          </a:xfrm>
        </p:grpSpPr>
        <p:sp>
          <p:nvSpPr>
            <p:cNvPr id="10" name="Teardrop 9"/>
            <p:cNvSpPr/>
            <p:nvPr/>
          </p:nvSpPr>
          <p:spPr>
            <a:xfrm rot="8220476">
              <a:off x="-2754630" y="2115309"/>
              <a:ext cx="457200" cy="457200"/>
            </a:xfrm>
            <a:prstGeom prst="teardrop">
              <a:avLst>
                <a:gd name="adj" fmla="val 200000"/>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639377" y="2244851"/>
              <a:ext cx="228600" cy="2286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dirty="0"/>
                <a:t> </a:t>
              </a:r>
              <a:endParaRPr lang="en-US" dirty="0"/>
            </a:p>
          </p:txBody>
        </p:sp>
      </p:grpSp>
      <p:sp>
        <p:nvSpPr>
          <p:cNvPr id="12" name="TextBox 11"/>
          <p:cNvSpPr txBox="1"/>
          <p:nvPr/>
        </p:nvSpPr>
        <p:spPr>
          <a:xfrm>
            <a:off x="1752600" y="1093176"/>
            <a:ext cx="5638800" cy="584775"/>
          </a:xfrm>
          <a:prstGeom prst="rect">
            <a:avLst/>
          </a:prstGeom>
          <a:solidFill>
            <a:schemeClr val="accent2">
              <a:lumMod val="20000"/>
              <a:lumOff val="80000"/>
            </a:schemeClr>
          </a:solidFill>
        </p:spPr>
        <p:txBody>
          <a:bodyPr wrap="square" rtlCol="0">
            <a:spAutoFit/>
          </a:bodyPr>
          <a:lstStyle/>
          <a:p>
            <a:pPr algn="ctr"/>
            <a:r>
              <a:rPr lang="ka-GE" sz="1600" b="1" dirty="0">
                <a:latin typeface="Sylfaen" panose="010A0502050306030303" pitchFamily="18" charset="0"/>
              </a:rPr>
              <a:t>საქართველო ქ. გორი,</a:t>
            </a:r>
          </a:p>
          <a:p>
            <a:pPr algn="ctr"/>
            <a:r>
              <a:rPr lang="ka-GE" sz="1600" b="1" dirty="0">
                <a:latin typeface="Sylfaen" panose="010A0502050306030303" pitchFamily="18" charset="0"/>
              </a:rPr>
              <a:t> ცხინვალის გზატკეცილი მე-5 კმ</a:t>
            </a:r>
            <a:r>
              <a:rPr lang="en-US" sz="1600" b="1" dirty="0">
                <a:latin typeface="Sylfaen" panose="010A0502050306030303" pitchFamily="18" charset="0"/>
              </a:rPr>
              <a:t>.</a:t>
            </a:r>
            <a:r>
              <a:rPr lang="ka-GE" sz="1600">
                <a:latin typeface="Sylfaen" pitchFamily="18" charset="0"/>
              </a:rPr>
              <a:t> </a:t>
            </a:r>
            <a:endParaRPr lang="en-US" sz="1600" b="1" dirty="0">
              <a:latin typeface="Sylfaen" pitchFamily="18" charset="0"/>
            </a:endParaRPr>
          </a:p>
        </p:txBody>
      </p:sp>
      <p:sp>
        <p:nvSpPr>
          <p:cNvPr id="13" name="Speech Bubble: Rectangle 3">
            <a:extLst>
              <a:ext uri="{FF2B5EF4-FFF2-40B4-BE49-F238E27FC236}">
                <a16:creationId xmlns:a16="http://schemas.microsoft.com/office/drawing/2014/main" xmlns="" id="{29B88023-255B-45EF-A298-52511490D555}"/>
              </a:ext>
            </a:extLst>
          </p:cNvPr>
          <p:cNvSpPr/>
          <p:nvPr/>
        </p:nvSpPr>
        <p:spPr>
          <a:xfrm>
            <a:off x="2186222" y="2819400"/>
            <a:ext cx="2028355" cy="495300"/>
          </a:xfrm>
          <a:prstGeom prst="wedgeRectCallout">
            <a:avLst>
              <a:gd name="adj1" fmla="val 110820"/>
              <a:gd name="adj2" fmla="val 379072"/>
            </a:avLst>
          </a:prstGeom>
          <a:solidFill>
            <a:schemeClr val="bg1">
              <a:alpha val="76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400" b="1" dirty="0">
                <a:solidFill>
                  <a:schemeClr val="tx1"/>
                </a:solidFill>
                <a:latin typeface="Sylfaen" panose="010A0502050306030303" pitchFamily="18" charset="0"/>
              </a:rPr>
              <a:t>ეროვნული თავდაცვის აკადემია</a:t>
            </a:r>
            <a:endParaRPr lang="en-US" sz="1400" b="1" dirty="0">
              <a:solidFill>
                <a:schemeClr val="tx1"/>
              </a:solidFill>
              <a:latin typeface="Sylfaen" panose="010A0502050306030303" pitchFamily="18" charset="0"/>
            </a:endParaRPr>
          </a:p>
        </p:txBody>
      </p:sp>
      <p:sp>
        <p:nvSpPr>
          <p:cNvPr id="14" name="Oval 13">
            <a:extLst>
              <a:ext uri="{FF2B5EF4-FFF2-40B4-BE49-F238E27FC236}">
                <a16:creationId xmlns:a16="http://schemas.microsoft.com/office/drawing/2014/main" xmlns="" id="{171D4B7C-D8B8-48C6-AA4B-05F0292A3F6C}"/>
              </a:ext>
            </a:extLst>
          </p:cNvPr>
          <p:cNvSpPr/>
          <p:nvPr/>
        </p:nvSpPr>
        <p:spPr>
          <a:xfrm>
            <a:off x="5428807" y="4924514"/>
            <a:ext cx="153287" cy="12973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Speech Bubble: Rectangle 3">
            <a:extLst>
              <a:ext uri="{FF2B5EF4-FFF2-40B4-BE49-F238E27FC236}">
                <a16:creationId xmlns:a16="http://schemas.microsoft.com/office/drawing/2014/main" xmlns="" id="{29B88023-255B-45EF-A298-52511490D555}"/>
              </a:ext>
            </a:extLst>
          </p:cNvPr>
          <p:cNvSpPr/>
          <p:nvPr/>
        </p:nvSpPr>
        <p:spPr>
          <a:xfrm>
            <a:off x="2209799" y="3425536"/>
            <a:ext cx="990600" cy="304799"/>
          </a:xfrm>
          <a:prstGeom prst="wedgeRectCallout">
            <a:avLst>
              <a:gd name="adj1" fmla="val 280352"/>
              <a:gd name="adj2" fmla="val 460445"/>
            </a:avLst>
          </a:prstGeom>
          <a:solidFill>
            <a:srgbClr val="FFFF00">
              <a:alpha val="76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400" b="1" dirty="0">
                <a:solidFill>
                  <a:schemeClr val="tx1"/>
                </a:solidFill>
                <a:latin typeface="Sylfaen" panose="010A0502050306030303" pitchFamily="18" charset="0"/>
              </a:rPr>
              <a:t>ქ. გორი</a:t>
            </a:r>
            <a:endParaRPr lang="en-US" sz="1400" b="1" dirty="0">
              <a:solidFill>
                <a:schemeClr val="tx1"/>
              </a:solidFill>
              <a:latin typeface="Sylfaen" panose="010A0502050306030303" pitchFamily="18" charset="0"/>
            </a:endParaRPr>
          </a:p>
        </p:txBody>
      </p:sp>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pic>
        <p:nvPicPr>
          <p:cNvPr id="26" name="Рисунок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Tree>
    <p:extLst>
      <p:ext uri="{BB962C8B-B14F-4D97-AF65-F5344CB8AC3E}">
        <p14:creationId xmlns:p14="http://schemas.microsoft.com/office/powerpoint/2010/main" val="53736763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9144000" cy="923330"/>
          </a:xfrm>
          <a:prstGeom prst="rect">
            <a:avLst/>
          </a:prstGeom>
          <a:noFill/>
        </p:spPr>
        <p:txBody>
          <a:bodyPr wrap="square" rtlCol="0">
            <a:spAutoFit/>
          </a:bodyPr>
          <a:lstStyle/>
          <a:p>
            <a:pPr algn="ctr"/>
            <a:r>
              <a:rPr lang="ka-GE" b="1" dirty="0">
                <a:latin typeface="Sylfaen" pitchFamily="18" charset="0"/>
              </a:rPr>
              <a:t>2021 წლის განმავლობაში ჩატარებული სწავლებები</a:t>
            </a:r>
          </a:p>
          <a:p>
            <a:pPr algn="ctr"/>
            <a:endParaRPr lang="ka-GE" b="1" dirty="0">
              <a:latin typeface="Sylfaen" pitchFamily="18" charset="0"/>
            </a:endParaRPr>
          </a:p>
          <a:p>
            <a:pPr algn="ctr"/>
            <a:r>
              <a:rPr lang="ka-GE" b="1" dirty="0">
                <a:latin typeface="Sylfaen" pitchFamily="18" charset="0"/>
              </a:rPr>
              <a:t>საერთაშორისო სწავლებები</a:t>
            </a:r>
            <a:endParaRPr lang="en-US" b="1" dirty="0">
              <a:latin typeface="Sylfaen" pitchFamily="18" charset="0"/>
            </a:endParaRPr>
          </a:p>
        </p:txBody>
      </p:sp>
      <p:sp>
        <p:nvSpPr>
          <p:cNvPr id="2" name="Rectangle 1"/>
          <p:cNvSpPr/>
          <p:nvPr/>
        </p:nvSpPr>
        <p:spPr>
          <a:xfrm>
            <a:off x="0" y="990600"/>
            <a:ext cx="9144000" cy="5016758"/>
          </a:xfrm>
          <a:prstGeom prst="rect">
            <a:avLst/>
          </a:prstGeom>
        </p:spPr>
        <p:txBody>
          <a:bodyPr wrap="square">
            <a:spAutoFit/>
          </a:bodyPr>
          <a:lstStyle/>
          <a:p>
            <a:pPr marL="285750" indent="-285750" algn="just">
              <a:buFont typeface="Wingdings" panose="05000000000000000000" pitchFamily="2" charset="2"/>
              <a:buChar char="Ø"/>
            </a:pPr>
            <a:r>
              <a:rPr lang="ka-GE" sz="1600" dirty="0">
                <a:latin typeface="Sylfaen" panose="010A0502050306030303" pitchFamily="18" charset="0"/>
                <a:ea typeface="Times New Roman"/>
              </a:rPr>
              <a:t>სან რემოში (იტალია), საერთაშორისო სამართლის ინსტიტუტში, ონლაინ ჩატარდა  „მე-19 საერთაშორისო სამართლის კონკურსი  აკადემიების შორის</a:t>
            </a:r>
            <a:r>
              <a:rPr lang="ka-GE" sz="1600" dirty="0" smtClean="0">
                <a:latin typeface="Sylfaen" panose="010A0502050306030303" pitchFamily="18" charset="0"/>
                <a:ea typeface="Times New Roman"/>
              </a:rPr>
              <a:t>“;</a:t>
            </a:r>
          </a:p>
          <a:p>
            <a:pPr marL="285750" indent="-285750" algn="just">
              <a:buFont typeface="Wingdings" panose="05000000000000000000" pitchFamily="2" charset="2"/>
              <a:buChar char="Ø"/>
            </a:pPr>
            <a:endParaRPr lang="ka-GE" sz="1600" dirty="0">
              <a:latin typeface="Sylfaen" panose="010A0502050306030303" pitchFamily="18" charset="0"/>
              <a:ea typeface="Times New Roman"/>
            </a:endParaRPr>
          </a:p>
          <a:p>
            <a:pPr marL="285750" indent="-285750" algn="just">
              <a:buFont typeface="Wingdings" panose="05000000000000000000" pitchFamily="2" charset="2"/>
              <a:buChar char="Ø"/>
            </a:pPr>
            <a:r>
              <a:rPr lang="ka-GE" sz="1600" dirty="0">
                <a:latin typeface="Sylfaen" panose="010A0502050306030303" pitchFamily="18" charset="0"/>
                <a:ea typeface="Times New Roman"/>
              </a:rPr>
              <a:t>„დისტანციური სწავლების გაუმჯობესების“ ონლაინ კურსი (კანადური მხარის ორგანიზებით</a:t>
            </a:r>
            <a:r>
              <a:rPr lang="ka-GE" sz="1600" dirty="0" smtClean="0">
                <a:latin typeface="Sylfaen" panose="010A0502050306030303" pitchFamily="18" charset="0"/>
                <a:ea typeface="Times New Roman"/>
              </a:rPr>
              <a:t>;</a:t>
            </a:r>
          </a:p>
          <a:p>
            <a:pPr marL="285750" indent="-285750" algn="just">
              <a:buFont typeface="Wingdings" panose="05000000000000000000" pitchFamily="2" charset="2"/>
              <a:buChar char="Ø"/>
            </a:pPr>
            <a:endParaRPr lang="ka-GE" sz="1600" dirty="0">
              <a:latin typeface="Sylfaen" panose="010A0502050306030303" pitchFamily="18" charset="0"/>
              <a:ea typeface="Times New Roman"/>
            </a:endParaRPr>
          </a:p>
          <a:p>
            <a:pPr marL="285750" indent="-285750" algn="just">
              <a:buFont typeface="Wingdings" panose="05000000000000000000" pitchFamily="2" charset="2"/>
              <a:buChar char="Ø"/>
            </a:pPr>
            <a:r>
              <a:rPr lang="ka-GE" sz="1600" dirty="0">
                <a:latin typeface="Sylfaen" panose="010A0502050306030303" pitchFamily="18" charset="0"/>
                <a:ea typeface="Times New Roman"/>
              </a:rPr>
              <a:t>ამერიკის ჩრდილოეთ ჯორჯიის უნივერსიტეტში გაიმართა სიმპოზიუმი თემაზე "კოვიდ 19-ის გავლენა ეროვნულ უსაფრთხოებაზე", სადაც მონაწილეობა </a:t>
            </a:r>
            <a:r>
              <a:rPr lang="ka-GE" sz="1600" dirty="0" smtClean="0">
                <a:latin typeface="Sylfaen" panose="010A0502050306030303" pitchFamily="18" charset="0"/>
                <a:ea typeface="Times New Roman"/>
              </a:rPr>
              <a:t>მიიღეს </a:t>
            </a:r>
            <a:r>
              <a:rPr lang="ka-GE" sz="1600" dirty="0">
                <a:latin typeface="Sylfaen" panose="010A0502050306030303" pitchFamily="18" charset="0"/>
                <a:ea typeface="Times New Roman"/>
              </a:rPr>
              <a:t>აკადემიის </a:t>
            </a:r>
            <a:r>
              <a:rPr lang="ka-GE" sz="1600" dirty="0" smtClean="0">
                <a:latin typeface="Sylfaen" panose="010A0502050306030303" pitchFamily="18" charset="0"/>
                <a:ea typeface="Times New Roman"/>
              </a:rPr>
              <a:t>იუნკრებმა.</a:t>
            </a:r>
          </a:p>
          <a:p>
            <a:pPr marL="285750" indent="-285750" algn="just">
              <a:buFont typeface="Wingdings" panose="05000000000000000000" pitchFamily="2" charset="2"/>
              <a:buChar char="Ø"/>
            </a:pPr>
            <a:endParaRPr lang="ka-GE" sz="1600" dirty="0">
              <a:latin typeface="Sylfaen" panose="010A0502050306030303" pitchFamily="18" charset="0"/>
              <a:ea typeface="Times New Roman"/>
            </a:endParaRPr>
          </a:p>
          <a:p>
            <a:pPr marL="285750" indent="-285750" algn="just">
              <a:buFont typeface="Wingdings" panose="05000000000000000000" pitchFamily="2" charset="2"/>
              <a:buChar char="Ø"/>
            </a:pPr>
            <a:r>
              <a:rPr lang="en-US" sz="1600" dirty="0">
                <a:latin typeface="Sylfaen" panose="010A0502050306030303" pitchFamily="18" charset="0"/>
                <a:ea typeface="Times New Roman"/>
              </a:rPr>
              <a:t>NATO-BILC </a:t>
            </a:r>
            <a:r>
              <a:rPr lang="ka-GE" sz="1600" dirty="0">
                <a:latin typeface="Sylfaen" panose="010A0502050306030303" pitchFamily="18" charset="0"/>
                <a:ea typeface="Times New Roman"/>
              </a:rPr>
              <a:t>პროგრამის ფარგლებში ჩატარდა სემინარი აკადემიის ინგლისურის ენის მასწავლებლების წერით უნარში გადასამზადებლად</a:t>
            </a:r>
            <a:r>
              <a:rPr lang="ka-GE" sz="1600" dirty="0" smtClean="0">
                <a:latin typeface="Sylfaen" panose="010A0502050306030303" pitchFamily="18" charset="0"/>
                <a:ea typeface="Times New Roman"/>
              </a:rPr>
              <a:t>;</a:t>
            </a:r>
          </a:p>
          <a:p>
            <a:pPr marL="285750" indent="-285750" algn="just">
              <a:buFont typeface="Wingdings" panose="05000000000000000000" pitchFamily="2" charset="2"/>
              <a:buChar char="Ø"/>
            </a:pPr>
            <a:endParaRPr lang="ka-GE" sz="1600" dirty="0">
              <a:latin typeface="Sylfaen" panose="010A0502050306030303" pitchFamily="18" charset="0"/>
              <a:ea typeface="Times New Roman"/>
            </a:endParaRPr>
          </a:p>
          <a:p>
            <a:pPr marL="285750" indent="-285750" algn="just">
              <a:buFont typeface="Wingdings" panose="05000000000000000000" pitchFamily="2" charset="2"/>
              <a:buChar char="Ø"/>
            </a:pPr>
            <a:r>
              <a:rPr lang="ka-GE" sz="1600" dirty="0">
                <a:latin typeface="Sylfaen" panose="010A0502050306030303" pitchFamily="18" charset="0"/>
                <a:ea typeface="Times New Roman"/>
              </a:rPr>
              <a:t>აკადემიის იუნკერემა მონაწილეობა მიიღეს რუმინეთის სახმელეთო ძალების მეირ ორგანიზებულ 26-ე სტუდენტთა საერთაშორისო კონფერენციაზე - "</a:t>
            </a:r>
            <a:r>
              <a:rPr lang="en-US" sz="1600" dirty="0">
                <a:latin typeface="Sylfaen" panose="010A0502050306030303" pitchFamily="18" charset="0"/>
                <a:ea typeface="Times New Roman"/>
              </a:rPr>
              <a:t>SECOSAFT</a:t>
            </a:r>
            <a:r>
              <a:rPr lang="en-US" sz="1600" dirty="0" smtClean="0">
                <a:latin typeface="Sylfaen" panose="010A0502050306030303" pitchFamily="18" charset="0"/>
                <a:ea typeface="Times New Roman"/>
              </a:rPr>
              <a:t>";</a:t>
            </a:r>
            <a:endParaRPr lang="ka-GE" sz="1600" dirty="0" smtClean="0">
              <a:latin typeface="Sylfaen" panose="010A0502050306030303" pitchFamily="18" charset="0"/>
              <a:ea typeface="Times New Roman"/>
            </a:endParaRPr>
          </a:p>
          <a:p>
            <a:pPr marL="285750" indent="-285750" algn="just">
              <a:buFont typeface="Wingdings" panose="05000000000000000000" pitchFamily="2" charset="2"/>
              <a:buChar char="Ø"/>
            </a:pPr>
            <a:endParaRPr lang="en-US" sz="1600" dirty="0">
              <a:latin typeface="Sylfaen" panose="010A0502050306030303" pitchFamily="18" charset="0"/>
              <a:ea typeface="Times New Roman"/>
            </a:endParaRPr>
          </a:p>
          <a:p>
            <a:pPr marL="285750" indent="-285750" algn="just">
              <a:buFont typeface="Wingdings" panose="05000000000000000000" pitchFamily="2" charset="2"/>
              <a:buChar char="Ø"/>
            </a:pPr>
            <a:r>
              <a:rPr lang="ka-GE" sz="1600" dirty="0">
                <a:latin typeface="Sylfaen" panose="010A0502050306030303" pitchFamily="18" charset="0"/>
                <a:ea typeface="Times New Roman"/>
              </a:rPr>
              <a:t>ჩატარდა </a:t>
            </a:r>
            <a:r>
              <a:rPr lang="en-US" sz="1600" dirty="0">
                <a:latin typeface="Sylfaen" panose="010A0502050306030303" pitchFamily="18" charset="0"/>
                <a:ea typeface="Times New Roman"/>
              </a:rPr>
              <a:t>NORDEFCO ADL </a:t>
            </a:r>
            <a:r>
              <a:rPr lang="ka-GE" sz="1600" dirty="0">
                <a:latin typeface="Sylfaen" panose="010A0502050306030303" pitchFamily="18" charset="0"/>
                <a:ea typeface="Times New Roman"/>
              </a:rPr>
              <a:t>ონლაინ კონფერენცია, რომელიც შეეხებოდა დისტანციური სწავლების მეთოდების დანერგვას სასწავლო სისტემებში ნატოს სტანდარტების შესაბამისად</a:t>
            </a:r>
            <a:r>
              <a:rPr lang="ka-GE" sz="1600" dirty="0" smtClean="0">
                <a:latin typeface="Sylfaen" panose="010A0502050306030303" pitchFamily="18" charset="0"/>
                <a:ea typeface="Times New Roman"/>
              </a:rPr>
              <a:t>;</a:t>
            </a:r>
          </a:p>
          <a:p>
            <a:pPr marL="285750" indent="-285750" algn="just">
              <a:buFont typeface="Wingdings" panose="05000000000000000000" pitchFamily="2" charset="2"/>
              <a:buChar char="Ø"/>
            </a:pPr>
            <a:endParaRPr lang="ka-GE" sz="1600" dirty="0">
              <a:latin typeface="Sylfaen" panose="010A0502050306030303" pitchFamily="18" charset="0"/>
              <a:ea typeface="Times New Roman"/>
            </a:endParaRPr>
          </a:p>
          <a:p>
            <a:pPr marL="285750" indent="-285750" algn="just">
              <a:buFont typeface="Wingdings" panose="05000000000000000000" pitchFamily="2" charset="2"/>
              <a:buChar char="Ø"/>
            </a:pPr>
            <a:r>
              <a:rPr lang="ka-GE" sz="1600" dirty="0">
                <a:latin typeface="Sylfaen" panose="010A0502050306030303" pitchFamily="18" charset="0"/>
                <a:ea typeface="Times New Roman"/>
              </a:rPr>
              <a:t>აკადემიაში სამუშაო-სასწავლო ვიზიტის ფარგლებში სტუმრობდნენ ამერიკის საზღვაო ძალების აკადემიის წარმომადგენლები, პროფესორი და ოთხი კადეტი</a:t>
            </a:r>
            <a:r>
              <a:rPr lang="ka-GE" sz="1600" dirty="0" smtClean="0">
                <a:latin typeface="Sylfaen" panose="010A0502050306030303" pitchFamily="18" charset="0"/>
                <a:ea typeface="Times New Roman"/>
              </a:rPr>
              <a:t>;</a:t>
            </a:r>
            <a:endParaRPr lang="ka-GE" sz="1600" dirty="0">
              <a:latin typeface="Sylfaen" panose="010A0502050306030303" pitchFamily="18" charset="0"/>
              <a:ea typeface="Times New Roman"/>
            </a:endParaRPr>
          </a:p>
        </p:txBody>
      </p:sp>
      <p:pic>
        <p:nvPicPr>
          <p:cNvPr id="6"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spTree>
    <p:extLst>
      <p:ext uri="{BB962C8B-B14F-4D97-AF65-F5344CB8AC3E}">
        <p14:creationId xmlns:p14="http://schemas.microsoft.com/office/powerpoint/2010/main" val="3237725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0"/>
            <a:ext cx="9144000" cy="923330"/>
          </a:xfrm>
          <a:prstGeom prst="rect">
            <a:avLst/>
          </a:prstGeom>
          <a:noFill/>
        </p:spPr>
        <p:txBody>
          <a:bodyPr wrap="square" rtlCol="0">
            <a:spAutoFit/>
          </a:bodyPr>
          <a:lstStyle/>
          <a:p>
            <a:pPr algn="ctr"/>
            <a:r>
              <a:rPr lang="ka-GE" b="1" dirty="0">
                <a:latin typeface="Sylfaen" pitchFamily="18" charset="0"/>
              </a:rPr>
              <a:t>2021 წლის განმავლობაში ჩატარებული სწავლებები</a:t>
            </a:r>
          </a:p>
          <a:p>
            <a:pPr algn="ctr"/>
            <a:endParaRPr lang="ka-GE" b="1" dirty="0">
              <a:latin typeface="Sylfaen" pitchFamily="18" charset="0"/>
            </a:endParaRPr>
          </a:p>
          <a:p>
            <a:pPr algn="ctr"/>
            <a:r>
              <a:rPr lang="ka-GE" b="1" dirty="0">
                <a:latin typeface="Sylfaen" pitchFamily="18" charset="0"/>
              </a:rPr>
              <a:t>საერთაშორისო სწავლებები</a:t>
            </a:r>
            <a:endParaRPr lang="en-US" b="1" dirty="0">
              <a:latin typeface="Sylfaen" pitchFamily="18" charset="0"/>
            </a:endParaRPr>
          </a:p>
        </p:txBody>
      </p:sp>
      <p:sp>
        <p:nvSpPr>
          <p:cNvPr id="2" name="Rectangle 1"/>
          <p:cNvSpPr/>
          <p:nvPr/>
        </p:nvSpPr>
        <p:spPr>
          <a:xfrm>
            <a:off x="0" y="990600"/>
            <a:ext cx="9144000" cy="3785652"/>
          </a:xfrm>
          <a:prstGeom prst="rect">
            <a:avLst/>
          </a:prstGeom>
        </p:spPr>
        <p:txBody>
          <a:bodyPr wrap="square">
            <a:spAutoFit/>
          </a:bodyPr>
          <a:lstStyle/>
          <a:p>
            <a:pPr marL="285750" indent="-285750" algn="just">
              <a:buFont typeface="Wingdings" panose="05000000000000000000" pitchFamily="2" charset="2"/>
              <a:buChar char="Ø"/>
            </a:pPr>
            <a:r>
              <a:rPr lang="ka-GE" sz="1600" dirty="0" smtClean="0">
                <a:latin typeface="Sylfaen" panose="010A0502050306030303" pitchFamily="18" charset="0"/>
                <a:ea typeface="Times New Roman"/>
              </a:rPr>
              <a:t>საფრანგეთის </a:t>
            </a:r>
            <a:r>
              <a:rPr lang="ka-GE" sz="1600" dirty="0">
                <a:latin typeface="Sylfaen" panose="010A0502050306030303" pitchFamily="18" charset="0"/>
                <a:ea typeface="Times New Roman"/>
              </a:rPr>
              <a:t>საჰაერო ძალების აკადემიის ორგანიზებით გაიმართა "ერთიანი უსაფრთხოებისა და თავდაცვის პოლიტიკის" </a:t>
            </a:r>
            <a:r>
              <a:rPr lang="ka-GE" sz="1600" dirty="0" smtClean="0">
                <a:latin typeface="Sylfaen" panose="010A0502050306030303" pitchFamily="18" charset="0"/>
                <a:ea typeface="Times New Roman"/>
              </a:rPr>
              <a:t>მოდული;</a:t>
            </a:r>
          </a:p>
          <a:p>
            <a:pPr algn="just"/>
            <a:endParaRPr lang="ka-GE" sz="1600" dirty="0" smtClean="0">
              <a:latin typeface="Sylfaen" panose="010A0502050306030303" pitchFamily="18" charset="0"/>
              <a:ea typeface="Times New Roman"/>
            </a:endParaRPr>
          </a:p>
          <a:p>
            <a:pPr marL="285750" indent="-285750" algn="just">
              <a:buFont typeface="Wingdings" panose="05000000000000000000" pitchFamily="2" charset="2"/>
              <a:buChar char="Ø"/>
            </a:pPr>
            <a:r>
              <a:rPr lang="ka-GE" sz="1600" dirty="0" smtClean="0">
                <a:latin typeface="Sylfaen" panose="010A0502050306030303" pitchFamily="18" charset="0"/>
                <a:ea typeface="Times New Roman"/>
              </a:rPr>
              <a:t>აკადემია ჩართო უნგრეთის </a:t>
            </a:r>
            <a:r>
              <a:rPr lang="ka-GE" sz="1600" dirty="0">
                <a:latin typeface="Sylfaen" panose="010A0502050306030303" pitchFamily="18" charset="0"/>
                <a:ea typeface="Times New Roman"/>
              </a:rPr>
              <a:t>საჯარო სამსახურის მიერ ორგანიზებული მართვადი თავისუფლების საზაფხულო </a:t>
            </a:r>
            <a:r>
              <a:rPr lang="ka-GE" sz="1600" dirty="0" smtClean="0">
                <a:latin typeface="Sylfaen" panose="010A0502050306030303" pitchFamily="18" charset="0"/>
                <a:ea typeface="Times New Roman"/>
              </a:rPr>
              <a:t>სკოლა;</a:t>
            </a:r>
          </a:p>
          <a:p>
            <a:pPr marL="285750" indent="-285750" algn="just">
              <a:buFont typeface="Wingdings" panose="05000000000000000000" pitchFamily="2" charset="2"/>
              <a:buChar char="Ø"/>
            </a:pPr>
            <a:endParaRPr lang="ka-GE" sz="1600" dirty="0">
              <a:latin typeface="Sylfaen" panose="010A0502050306030303" pitchFamily="18" charset="0"/>
            </a:endParaRPr>
          </a:p>
          <a:p>
            <a:pPr marL="285750" indent="-285750" algn="just">
              <a:buFont typeface="Wingdings" panose="05000000000000000000" pitchFamily="2" charset="2"/>
              <a:buChar char="Ø"/>
            </a:pPr>
            <a:r>
              <a:rPr lang="ka-GE" sz="1600" dirty="0">
                <a:latin typeface="Sylfaen" panose="010A0502050306030303" pitchFamily="18" charset="0"/>
                <a:ea typeface="Times New Roman"/>
              </a:rPr>
              <a:t>აკადემიის </a:t>
            </a:r>
            <a:r>
              <a:rPr lang="ka-GE" sz="1600" dirty="0" smtClean="0">
                <a:latin typeface="Sylfaen" panose="010A0502050306030303" pitchFamily="18" charset="0"/>
                <a:ea typeface="Times New Roman"/>
              </a:rPr>
              <a:t>იუნკრები ჩაირიცხნენ </a:t>
            </a:r>
            <a:r>
              <a:rPr lang="ka-GE" sz="1600" dirty="0">
                <a:latin typeface="Sylfaen" panose="010A0502050306030303" pitchFamily="18" charset="0"/>
                <a:ea typeface="Times New Roman"/>
              </a:rPr>
              <a:t>აშშ-ის სამხედრო აკადემიის (</a:t>
            </a:r>
            <a:r>
              <a:rPr lang="en-US" sz="1600" dirty="0">
                <a:latin typeface="Sylfaen" panose="010A0502050306030303" pitchFamily="18" charset="0"/>
                <a:ea typeface="Times New Roman"/>
              </a:rPr>
              <a:t>West Point) </a:t>
            </a:r>
            <a:r>
              <a:rPr lang="ka-GE" sz="1600" dirty="0">
                <a:latin typeface="Sylfaen" panose="010A0502050306030303" pitchFamily="18" charset="0"/>
                <a:ea typeface="Times New Roman"/>
              </a:rPr>
              <a:t>საბაკალავრო პროგრამაზე</a:t>
            </a:r>
            <a:r>
              <a:rPr lang="ka-GE" sz="1600" dirty="0" smtClean="0">
                <a:latin typeface="Sylfaen" panose="010A0502050306030303" pitchFamily="18" charset="0"/>
                <a:ea typeface="Times New Roman"/>
              </a:rPr>
              <a:t>;</a:t>
            </a:r>
          </a:p>
          <a:p>
            <a:pPr marL="285750" indent="-285750" algn="just">
              <a:buFont typeface="Wingdings" panose="05000000000000000000" pitchFamily="2" charset="2"/>
              <a:buChar char="Ø"/>
            </a:pPr>
            <a:endParaRPr lang="en-US" sz="1600" dirty="0">
              <a:latin typeface="Sylfaen" panose="010A0502050306030303" pitchFamily="18" charset="0"/>
              <a:ea typeface="Times New Roman"/>
            </a:endParaRPr>
          </a:p>
          <a:p>
            <a:pPr marL="285750" indent="-285750" algn="just">
              <a:buFont typeface="Wingdings" panose="05000000000000000000" pitchFamily="2" charset="2"/>
              <a:buChar char="Ø"/>
            </a:pPr>
            <a:r>
              <a:rPr lang="ka-GE" sz="1600" dirty="0" smtClean="0">
                <a:latin typeface="Sylfaen" panose="010A0502050306030303" pitchFamily="18" charset="0"/>
                <a:ea typeface="Times New Roman"/>
              </a:rPr>
              <a:t>აკადემიის იუნკრები ჩაირიცხნენ </a:t>
            </a:r>
            <a:r>
              <a:rPr lang="ka-GE" sz="1600" dirty="0">
                <a:latin typeface="Sylfaen" panose="010A0502050306030303" pitchFamily="18" charset="0"/>
                <a:ea typeface="Times New Roman"/>
              </a:rPr>
              <a:t>საფრანგეთის სენ-სირის სპეციალური სამხედრო სკოლის საბაკალავრო პროგრამაზე</a:t>
            </a:r>
            <a:r>
              <a:rPr lang="ka-GE" sz="1600" dirty="0" smtClean="0">
                <a:latin typeface="Sylfaen" panose="010A0502050306030303" pitchFamily="18" charset="0"/>
                <a:ea typeface="Times New Roman"/>
              </a:rPr>
              <a:t>;</a:t>
            </a:r>
          </a:p>
          <a:p>
            <a:pPr marL="285750" indent="-285750" algn="just">
              <a:buFont typeface="Wingdings" panose="05000000000000000000" pitchFamily="2" charset="2"/>
              <a:buChar char="Ø"/>
            </a:pPr>
            <a:endParaRPr lang="ka-GE" sz="1600" dirty="0">
              <a:latin typeface="Sylfaen" panose="010A0502050306030303" pitchFamily="18" charset="0"/>
              <a:ea typeface="Times New Roman"/>
            </a:endParaRPr>
          </a:p>
          <a:p>
            <a:pPr marL="285750" indent="-285750" algn="just">
              <a:buFont typeface="Wingdings" panose="05000000000000000000" pitchFamily="2" charset="2"/>
              <a:buChar char="Ø"/>
            </a:pPr>
            <a:r>
              <a:rPr lang="ka-GE" sz="1600" dirty="0">
                <a:latin typeface="Sylfaen" panose="010A0502050306030303" pitchFamily="18" charset="0"/>
                <a:ea typeface="Times New Roman"/>
              </a:rPr>
              <a:t>აკადემიაში ფრანგული მისიის მიერ მოვლინებულია ფრანგი მასწავლებელი, რომელიც აკადემიის იუნკერებს ამზადებს ფრანგულ ენაში საფრანგეთის სენ-სირის სპეციალური სამხედრო სკოლის საბაკალავრო პროგრამის 2022 წლის მისაღები გამოცდისთვის.</a:t>
            </a:r>
            <a:endParaRPr lang="en-US" sz="1600" dirty="0">
              <a:latin typeface="Sylfaen" panose="010A0502050306030303" pitchFamily="18" charset="0"/>
              <a:ea typeface="Times New Roman"/>
            </a:endParaRPr>
          </a:p>
        </p:txBody>
      </p:sp>
      <p:pic>
        <p:nvPicPr>
          <p:cNvPr id="6"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spTree>
    <p:extLst>
      <p:ext uri="{BB962C8B-B14F-4D97-AF65-F5344CB8AC3E}">
        <p14:creationId xmlns:p14="http://schemas.microsoft.com/office/powerpoint/2010/main" val="25482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258639" y="897553"/>
            <a:ext cx="184731" cy="396455"/>
          </a:xfrm>
          <a:prstGeom prst="rect">
            <a:avLst/>
          </a:prstGeom>
        </p:spPr>
        <p:txBody>
          <a:bodyPr wrap="none">
            <a:spAutoFit/>
          </a:bodyPr>
          <a:lstStyle/>
          <a:p>
            <a:pPr algn="ctr">
              <a:lnSpc>
                <a:spcPct val="115000"/>
              </a:lnSpc>
            </a:pPr>
            <a:endParaRPr lang="en-US" b="1" dirty="0">
              <a:latin typeface="Sylfaen" panose="010A0502050306030303" pitchFamily="18" charset="0"/>
              <a:ea typeface="Calibri" panose="020F0502020204030204" pitchFamily="34" charset="0"/>
              <a:cs typeface="Times New Roman" panose="02020603050405020304" pitchFamily="18" charset="0"/>
            </a:endParaRPr>
          </a:p>
        </p:txBody>
      </p:sp>
      <p:pic>
        <p:nvPicPr>
          <p:cNvPr id="8" name="Рисунок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
        <p:nvSpPr>
          <p:cNvPr id="10" name="ტექსტური ველი 6"/>
          <p:cNvSpPr txBox="1"/>
          <p:nvPr/>
        </p:nvSpPr>
        <p:spPr>
          <a:xfrm>
            <a:off x="0" y="0"/>
            <a:ext cx="9144000" cy="830997"/>
          </a:xfrm>
          <a:prstGeom prst="rect">
            <a:avLst/>
          </a:prstGeom>
          <a:noFill/>
        </p:spPr>
        <p:txBody>
          <a:bodyPr wrap="square" rtlCol="0">
            <a:spAutoFit/>
          </a:bodyPr>
          <a:lstStyle/>
          <a:p>
            <a:pPr lvl="0" algn="ctr" fontAlgn="base">
              <a:spcBef>
                <a:spcPct val="0"/>
              </a:spcBef>
              <a:spcAft>
                <a:spcPct val="0"/>
              </a:spcAft>
            </a:pPr>
            <a:r>
              <a:rPr lang="ka-GE" sz="2400" b="1" dirty="0">
                <a:latin typeface="Sylfaen" panose="010A0502050306030303" pitchFamily="18" charset="0"/>
              </a:rPr>
              <a:t>202</a:t>
            </a:r>
            <a:r>
              <a:rPr lang="en-US" sz="2400" b="1" dirty="0">
                <a:latin typeface="Sylfaen" panose="010A0502050306030303" pitchFamily="18" charset="0"/>
              </a:rPr>
              <a:t>1</a:t>
            </a:r>
            <a:r>
              <a:rPr lang="ka-GE" sz="2400" b="1" dirty="0">
                <a:latin typeface="Sylfaen" panose="010A0502050306030303" pitchFamily="18" charset="0"/>
              </a:rPr>
              <a:t> წლის განმავლობაში </a:t>
            </a:r>
            <a:r>
              <a:rPr lang="ka-GE" sz="2400" b="1" dirty="0">
                <a:latin typeface="Sylfaen" pitchFamily="18" charset="0"/>
                <a:ea typeface="Times New Roman" pitchFamily="18" charset="0"/>
                <a:cs typeface="Arial" pitchFamily="34" charset="0"/>
              </a:rPr>
              <a:t>დასრულებული</a:t>
            </a:r>
          </a:p>
          <a:p>
            <a:pPr lvl="0" algn="ctr" fontAlgn="base">
              <a:spcBef>
                <a:spcPct val="0"/>
              </a:spcBef>
              <a:spcAft>
                <a:spcPct val="0"/>
              </a:spcAft>
            </a:pPr>
            <a:r>
              <a:rPr lang="ka-GE" sz="2400" b="1" dirty="0">
                <a:latin typeface="Sylfaen" pitchFamily="18" charset="0"/>
                <a:ea typeface="Times New Roman" pitchFamily="18" charset="0"/>
                <a:cs typeface="Arial" pitchFamily="34" charset="0"/>
              </a:rPr>
              <a:t> ინფრასტრუქტურული პროექტები და სამუშაოები</a:t>
            </a:r>
          </a:p>
        </p:txBody>
      </p:sp>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l="21184" t="10125" r="21717" b="12255"/>
          <a:stretch/>
        </p:blipFill>
        <p:spPr>
          <a:xfrm>
            <a:off x="8204200" y="0"/>
            <a:ext cx="939800" cy="955964"/>
          </a:xfrm>
          <a:prstGeom prst="rect">
            <a:avLst/>
          </a:prstGeom>
        </p:spPr>
      </p:pic>
      <p:sp>
        <p:nvSpPr>
          <p:cNvPr id="7" name="TextBox 6"/>
          <p:cNvSpPr txBox="1"/>
          <p:nvPr/>
        </p:nvSpPr>
        <p:spPr>
          <a:xfrm>
            <a:off x="6927" y="1524000"/>
            <a:ext cx="9137073" cy="2883866"/>
          </a:xfrm>
          <a:prstGeom prst="rect">
            <a:avLst/>
          </a:prstGeom>
          <a:noFill/>
        </p:spPr>
        <p:txBody>
          <a:bodyPr wrap="square" rtlCol="0">
            <a:spAutoFit/>
          </a:bodyPr>
          <a:lstStyle/>
          <a:p>
            <a:pPr algn="ctr">
              <a:spcAft>
                <a:spcPts val="600"/>
              </a:spcAft>
            </a:pPr>
            <a:r>
              <a:rPr lang="ka-GE" sz="1600" b="1" dirty="0">
                <a:latin typeface="Sylfaen" panose="010A0502050306030303" pitchFamily="18" charset="0"/>
              </a:rPr>
              <a:t>ბაზის განვითარება</a:t>
            </a:r>
          </a:p>
          <a:p>
            <a:pPr marL="285750" indent="-285750" algn="just">
              <a:spcAft>
                <a:spcPts val="600"/>
              </a:spcAft>
              <a:buFont typeface="Wingdings" panose="05000000000000000000" pitchFamily="2" charset="2"/>
              <a:buChar char="v"/>
            </a:pPr>
            <a:r>
              <a:rPr lang="ka-GE" sz="1600" dirty="0" smtClean="0">
                <a:latin typeface="Sylfaen" panose="010A0502050306030303" pitchFamily="18" charset="0"/>
              </a:rPr>
              <a:t>შესრულდა გამწვანებითი სამუშაოები;</a:t>
            </a:r>
          </a:p>
          <a:p>
            <a:pPr marL="285750" indent="-285750" algn="just">
              <a:spcAft>
                <a:spcPts val="600"/>
              </a:spcAft>
              <a:buFont typeface="Wingdings" panose="05000000000000000000" pitchFamily="2" charset="2"/>
              <a:buChar char="v"/>
            </a:pPr>
            <a:r>
              <a:rPr lang="ka-GE" sz="1600" dirty="0" smtClean="0">
                <a:latin typeface="Sylfaen" panose="010A0502050306030303" pitchFamily="18" charset="0"/>
              </a:rPr>
              <a:t>დასრულდა </a:t>
            </a:r>
            <a:r>
              <a:rPr lang="ka-GE" sz="1600" dirty="0">
                <a:latin typeface="Sylfaen" panose="010A0502050306030303" pitchFamily="18" charset="0"/>
              </a:rPr>
              <a:t>სამშენებლო და სარემონტო სამუშაოები (გარდა ბაზის მიმდებარე ტერიტორიისა და ავტოპარკისა):</a:t>
            </a:r>
          </a:p>
          <a:p>
            <a:pPr marL="285750" indent="1588" algn="just">
              <a:spcAft>
                <a:spcPts val="600"/>
              </a:spcAft>
              <a:buFont typeface="Wingdings" panose="05000000000000000000" pitchFamily="2" charset="2"/>
              <a:buChar char="Ø"/>
            </a:pPr>
            <a:r>
              <a:rPr lang="ka-GE" sz="1600" dirty="0">
                <a:latin typeface="Sylfaen" panose="010A0502050306030303" pitchFamily="18" charset="0"/>
              </a:rPr>
              <a:t> გარემონტდა და მოეწყო საცხოვრებელი ყაზარმები;</a:t>
            </a:r>
          </a:p>
          <a:p>
            <a:pPr marL="285750" indent="1588" algn="just">
              <a:spcAft>
                <a:spcPts val="600"/>
              </a:spcAft>
              <a:buFont typeface="Wingdings" panose="05000000000000000000" pitchFamily="2" charset="2"/>
              <a:buChar char="Ø"/>
            </a:pPr>
            <a:r>
              <a:rPr lang="ka-GE" sz="1600" dirty="0">
                <a:latin typeface="Sylfaen" panose="010A0502050306030303" pitchFamily="18" charset="0"/>
              </a:rPr>
              <a:t> გარემონტდა მმართველობა/შტაბის </a:t>
            </a:r>
            <a:r>
              <a:rPr lang="ka-GE" sz="1600" dirty="0" smtClean="0">
                <a:latin typeface="Sylfaen" panose="010A0502050306030303" pitchFamily="18" charset="0"/>
              </a:rPr>
              <a:t>შენობა (რომელიც ისევ დაზიანდა);</a:t>
            </a:r>
            <a:endParaRPr lang="ka-GE" sz="1600" dirty="0">
              <a:latin typeface="Sylfaen" panose="010A0502050306030303" pitchFamily="18" charset="0"/>
            </a:endParaRPr>
          </a:p>
          <a:p>
            <a:pPr marL="285750" indent="1588" algn="just">
              <a:spcAft>
                <a:spcPts val="600"/>
              </a:spcAft>
              <a:buFont typeface="Wingdings" panose="05000000000000000000" pitchFamily="2" charset="2"/>
              <a:buChar char="Ø"/>
            </a:pPr>
            <a:r>
              <a:rPr lang="ka-GE" sz="1600" dirty="0">
                <a:latin typeface="Sylfaen" panose="010A0502050306030303" pitchFamily="18" charset="0"/>
              </a:rPr>
              <a:t> გარემონტდა ბიბლიოთეკის და ლაზარეთის შენობები;</a:t>
            </a:r>
          </a:p>
          <a:p>
            <a:pPr marL="285750" indent="1588" algn="just">
              <a:spcAft>
                <a:spcPts val="600"/>
              </a:spcAft>
              <a:buFont typeface="Wingdings" panose="05000000000000000000" pitchFamily="2" charset="2"/>
              <a:buChar char="Ø"/>
            </a:pPr>
            <a:endParaRPr lang="en-US" sz="1600" dirty="0">
              <a:solidFill>
                <a:srgbClr val="FF0000"/>
              </a:solidFill>
              <a:latin typeface="Sylfaen" panose="010A0502050306030303" pitchFamily="18" charset="0"/>
            </a:endParaRPr>
          </a:p>
          <a:p>
            <a:pPr marL="0" lvl="1" algn="just">
              <a:lnSpc>
                <a:spcPct val="115000"/>
              </a:lnSpc>
              <a:spcAft>
                <a:spcPts val="600"/>
              </a:spcAft>
            </a:pPr>
            <a:r>
              <a:rPr lang="ka-GE" sz="1600" b="1" dirty="0" smtClean="0">
                <a:solidFill>
                  <a:schemeClr val="accent3">
                    <a:lumMod val="50000"/>
                  </a:schemeClr>
                </a:solidFill>
                <a:latin typeface="Sylfaen" panose="010A0502050306030303" pitchFamily="18" charset="0"/>
              </a:rPr>
              <a:t>     </a:t>
            </a:r>
            <a:endParaRPr lang="en-US" sz="1600" b="1" dirty="0">
              <a:solidFill>
                <a:schemeClr val="accent6">
                  <a:lumMod val="75000"/>
                </a:schemeClr>
              </a:solidFill>
              <a:latin typeface="Sylfaen" panose="010A0502050306030303" pitchFamily="18" charset="0"/>
            </a:endParaRPr>
          </a:p>
        </p:txBody>
      </p:sp>
    </p:spTree>
    <p:extLst>
      <p:ext uri="{BB962C8B-B14F-4D97-AF65-F5344CB8AC3E}">
        <p14:creationId xmlns:p14="http://schemas.microsoft.com/office/powerpoint/2010/main" val="122310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Box 41"/>
          <p:cNvSpPr txBox="1"/>
          <p:nvPr/>
        </p:nvSpPr>
        <p:spPr>
          <a:xfrm>
            <a:off x="0" y="0"/>
            <a:ext cx="9144000" cy="469167"/>
          </a:xfrm>
          <a:prstGeom prst="rect">
            <a:avLst/>
          </a:prstGeom>
          <a:noFill/>
        </p:spPr>
        <p:txBody>
          <a:bodyPr wrap="square" rtlCol="0">
            <a:spAutoFit/>
          </a:bodyPr>
          <a:lstStyle/>
          <a:p>
            <a:pPr algn="ctr">
              <a:lnSpc>
                <a:spcPct val="150000"/>
              </a:lnSpc>
            </a:pPr>
            <a:r>
              <a:rPr lang="ka-GE" sz="1800" b="1" dirty="0">
                <a:latin typeface="Sylfaen" pitchFamily="18" charset="0"/>
              </a:rPr>
              <a:t>2021 წელს განხორციელებული მნიშვნელოვანი ღონისძიებები</a:t>
            </a: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22727" t="10125" r="21717" b="12255"/>
          <a:stretch/>
        </p:blipFill>
        <p:spPr>
          <a:xfrm>
            <a:off x="8229600" y="0"/>
            <a:ext cx="914400" cy="955964"/>
          </a:xfrm>
          <a:prstGeom prst="rect">
            <a:avLst/>
          </a:prstGeom>
        </p:spPr>
      </p:pic>
      <p:pic>
        <p:nvPicPr>
          <p:cNvPr id="8" name="Рисунок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27" y="23866"/>
            <a:ext cx="889597" cy="890534"/>
          </a:xfrm>
          <a:prstGeom prst="rect">
            <a:avLst/>
          </a:prstGeom>
        </p:spPr>
      </p:pic>
      <p:sp>
        <p:nvSpPr>
          <p:cNvPr id="3" name="Rectangle 2"/>
          <p:cNvSpPr/>
          <p:nvPr/>
        </p:nvSpPr>
        <p:spPr>
          <a:xfrm>
            <a:off x="6927" y="1600200"/>
            <a:ext cx="8679873" cy="2785378"/>
          </a:xfrm>
          <a:prstGeom prst="rect">
            <a:avLst/>
          </a:prstGeom>
        </p:spPr>
        <p:txBody>
          <a:bodyPr wrap="square">
            <a:spAutoFit/>
          </a:bodyPr>
          <a:lstStyle/>
          <a:p>
            <a:pPr marL="285750" indent="-285750" algn="just">
              <a:lnSpc>
                <a:spcPct val="200000"/>
              </a:lnSpc>
              <a:spcAft>
                <a:spcPts val="600"/>
              </a:spcAft>
              <a:buFont typeface="Wingdings" panose="05000000000000000000" pitchFamily="2" charset="2"/>
              <a:buChar char="Ø"/>
            </a:pPr>
            <a:r>
              <a:rPr lang="ka-GE" sz="1600" dirty="0">
                <a:latin typeface="Sylfaen" panose="010A0502050306030303" pitchFamily="18" charset="0"/>
                <a:cs typeface="Arial" panose="020B0604020202020204" pitchFamily="34" charset="0"/>
              </a:rPr>
              <a:t>ბიბლიოთეკის ფონდი შეივსო </a:t>
            </a:r>
            <a:r>
              <a:rPr lang="ka-GE" sz="1600" dirty="0" smtClean="0">
                <a:latin typeface="Sylfaen" panose="010A0502050306030303" pitchFamily="18" charset="0"/>
                <a:cs typeface="Arial" panose="020B0604020202020204" pitchFamily="34" charset="0"/>
              </a:rPr>
              <a:t>პროგრამების შესაბამისი წიგნებით;</a:t>
            </a:r>
          </a:p>
          <a:p>
            <a:pPr marL="285750" indent="-285750" algn="just">
              <a:lnSpc>
                <a:spcPct val="200000"/>
              </a:lnSpc>
              <a:spcAft>
                <a:spcPts val="600"/>
              </a:spcAft>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მოხდა </a:t>
            </a:r>
            <a:r>
              <a:rPr lang="ka-GE" sz="1600" dirty="0">
                <a:latin typeface="Sylfaen" panose="010A0502050306030303" pitchFamily="18" charset="0"/>
                <a:cs typeface="Arial" panose="020B0604020202020204" pitchFamily="34" charset="0"/>
              </a:rPr>
              <a:t>სამეცნიერო ბაზებთან წვდომის </a:t>
            </a:r>
            <a:r>
              <a:rPr lang="ka-GE" sz="1600" dirty="0" smtClean="0">
                <a:latin typeface="Sylfaen" panose="010A0502050306030303" pitchFamily="18" charset="0"/>
                <a:cs typeface="Arial" panose="020B0604020202020204" pitchFamily="34" charset="0"/>
              </a:rPr>
              <a:t>შესყიდვა;</a:t>
            </a:r>
          </a:p>
          <a:p>
            <a:pPr marL="285750" indent="-285750" algn="just">
              <a:lnSpc>
                <a:spcPct val="200000"/>
              </a:lnSpc>
              <a:spcAft>
                <a:spcPts val="600"/>
              </a:spcAft>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აკადემიას </a:t>
            </a:r>
            <a:r>
              <a:rPr lang="ka-GE" sz="1600" dirty="0">
                <a:latin typeface="Sylfaen" panose="010A0502050306030303" pitchFamily="18" charset="0"/>
                <a:cs typeface="Arial" panose="020B0604020202020204" pitchFamily="34" charset="0"/>
              </a:rPr>
              <a:t>აქვს შესაძლებლობა უფასოდ ან/და 50%-იანი ფასდაკლებით გამოაქვეყნოს პუბლიკაციები ღია წვდომის სამეცნიერო ჟურნალებში;</a:t>
            </a:r>
          </a:p>
          <a:p>
            <a:pPr marL="285750" indent="-285750" algn="just">
              <a:lnSpc>
                <a:spcPct val="200000"/>
              </a:lnSpc>
              <a:spcAft>
                <a:spcPts val="600"/>
              </a:spcAft>
              <a:buFont typeface="Wingdings" panose="05000000000000000000" pitchFamily="2" charset="2"/>
              <a:buChar char="Ø"/>
            </a:pPr>
            <a:r>
              <a:rPr lang="ka-GE" sz="1600" dirty="0" smtClean="0">
                <a:latin typeface="Sylfaen" panose="010A0502050306030303" pitchFamily="18" charset="0"/>
                <a:cs typeface="Arial" panose="020B0604020202020204" pitchFamily="34" charset="0"/>
              </a:rPr>
              <a:t>გაკეთდა სტამბა </a:t>
            </a:r>
            <a:r>
              <a:rPr lang="ka-GE" sz="1600" dirty="0">
                <a:latin typeface="Sylfaen" panose="010A0502050306030303" pitchFamily="18" charset="0"/>
                <a:cs typeface="Arial" panose="020B0604020202020204" pitchFamily="34" charset="0"/>
              </a:rPr>
              <a:t>(</a:t>
            </a:r>
            <a:r>
              <a:rPr lang="ka-GE" sz="1600" dirty="0" smtClean="0">
                <a:latin typeface="Sylfaen" panose="010A0502050306030303" pitchFamily="18" charset="0"/>
                <a:cs typeface="Arial" panose="020B0604020202020204" pitchFamily="34" charset="0"/>
              </a:rPr>
              <a:t>გამომცემლობა).</a:t>
            </a:r>
            <a:endParaRPr lang="ka-GE" sz="1600" dirty="0">
              <a:latin typeface="Sylfaen" panose="010A0502050306030303" pitchFamily="18" charset="0"/>
              <a:cs typeface="Arial" panose="020B0604020202020204" pitchFamily="34" charset="0"/>
            </a:endParaRPr>
          </a:p>
        </p:txBody>
      </p:sp>
    </p:spTree>
    <p:extLst>
      <p:ext uri="{BB962C8B-B14F-4D97-AF65-F5344CB8AC3E}">
        <p14:creationId xmlns:p14="http://schemas.microsoft.com/office/powerpoint/2010/main" val="455619953"/>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2766</TotalTime>
  <Words>1272</Words>
  <Application>Microsoft Office PowerPoint</Application>
  <PresentationFormat>On-screen Show (4:3)</PresentationFormat>
  <Paragraphs>203</Paragraphs>
  <Slides>19</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Sylfaen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Grigol Chelidze</dc:creator>
  <cp:lastModifiedBy>User</cp:lastModifiedBy>
  <cp:revision>1286</cp:revision>
  <cp:lastPrinted>2021-12-14T13:05:52Z</cp:lastPrinted>
  <dcterms:created xsi:type="dcterms:W3CDTF">2006-08-16T00:00:00Z</dcterms:created>
  <dcterms:modified xsi:type="dcterms:W3CDTF">2023-02-06T06:00:36Z</dcterms:modified>
</cp:coreProperties>
</file>