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50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76841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317406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dirty="0">
                <a:latin typeface="BPG Banner Caps Alpha" pitchFamily="18" charset="0"/>
              </a:rPr>
              <a:t>სსიპ დავით </a:t>
            </a:r>
            <a:r>
              <a:rPr lang="ka-GE" sz="2400" dirty="0" smtClean="0">
                <a:latin typeface="BPG Banner Caps Alpha" pitchFamily="18" charset="0"/>
              </a:rPr>
              <a:t>აღმაშენებლის</a:t>
            </a:r>
            <a:r>
              <a:rPr lang="ru-RU" sz="2400" dirty="0" smtClean="0">
                <a:latin typeface="BPG Banner Caps Alpha" pitchFamily="18" charset="0"/>
              </a:rPr>
              <a:t> </a:t>
            </a:r>
            <a:r>
              <a:rPr lang="ka-GE" sz="2400" dirty="0" smtClean="0">
                <a:latin typeface="BPG Banner Caps Alpha" pitchFamily="18" charset="0"/>
              </a:rPr>
              <a:t>სახელობის</a:t>
            </a:r>
            <a:r>
              <a:rPr lang="ru-RU" sz="2400" dirty="0" smtClean="0">
                <a:latin typeface="BPG Banner Caps Alpha" pitchFamily="18" charset="0"/>
              </a:rPr>
              <a:t> </a:t>
            </a:r>
          </a:p>
          <a:p>
            <a:pPr algn="ctr"/>
            <a:r>
              <a:rPr lang="ka-GE" sz="2400" dirty="0" smtClean="0">
                <a:latin typeface="BPG Banner Caps Alpha" pitchFamily="18" charset="0"/>
              </a:rPr>
              <a:t>საქარველოს </a:t>
            </a:r>
            <a:endParaRPr lang="ru-RU" sz="2400" dirty="0" smtClean="0">
              <a:latin typeface="BPG Banner Caps Alpha" pitchFamily="18" charset="0"/>
            </a:endParaRPr>
          </a:p>
          <a:p>
            <a:pPr algn="ctr"/>
            <a:r>
              <a:rPr lang="ka-GE" sz="2400" dirty="0" smtClean="0">
                <a:latin typeface="BPG Banner Caps Alpha" pitchFamily="18" charset="0"/>
              </a:rPr>
              <a:t>ეროვნული </a:t>
            </a:r>
            <a:r>
              <a:rPr lang="ka-GE" sz="2400" dirty="0">
                <a:latin typeface="BPG Banner Caps Alpha" pitchFamily="18" charset="0"/>
              </a:rPr>
              <a:t>თავდაცვის აკადემია</a:t>
            </a:r>
            <a:endParaRPr lang="en-US" sz="2400" dirty="0">
              <a:latin typeface="BPG Banner Caps Alph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79723" y="6185640"/>
            <a:ext cx="3384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ka-GE" sz="2400" dirty="0" smtClean="0">
                <a:latin typeface="BPG Banner Caps" pitchFamily="18" charset="0"/>
              </a:rPr>
              <a:t>2021</a:t>
            </a:r>
            <a:endParaRPr lang="ka-GE" sz="2400" dirty="0">
              <a:latin typeface="BPG Banner Cap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4743706"/>
            <a:ext cx="9144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3200" b="1" dirty="0">
                <a:solidFill>
                  <a:schemeClr val="accent2">
                    <a:lumMod val="75000"/>
                  </a:schemeClr>
                </a:solidFill>
                <a:latin typeface="BPG Banner Caps Alpha" pitchFamily="18" charset="0"/>
              </a:rPr>
              <a:t>დისტანციური სწავლების ცენტრი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BPG Banner Caps Alpha" pitchFamily="18" charset="0"/>
            </a:endParaRPr>
          </a:p>
        </p:txBody>
      </p:sp>
      <p:pic>
        <p:nvPicPr>
          <p:cNvPr id="8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648" y="283432"/>
            <a:ext cx="3022701" cy="302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4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12"/>
          <p:cNvSpPr/>
          <p:nvPr/>
        </p:nvSpPr>
        <p:spPr>
          <a:xfrm>
            <a:off x="0" y="202405"/>
            <a:ext cx="9144000" cy="565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48288"/>
            <a:ext cx="931117" cy="932098"/>
          </a:xfrm>
          <a:prstGeom prst="rect">
            <a:avLst/>
          </a:prstGeom>
        </p:spPr>
      </p:pic>
      <p:pic>
        <p:nvPicPr>
          <p:cNvPr id="13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6" y="-107191"/>
            <a:ext cx="1184800" cy="1184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0" y="1032617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400" b="1" dirty="0" smtClean="0">
                <a:solidFill>
                  <a:schemeClr val="accent2">
                    <a:lumMod val="75000"/>
                  </a:schemeClr>
                </a:solidFill>
                <a:latin typeface="BPG Banner Caps Alpha" pitchFamily="18" charset="0"/>
              </a:rPr>
              <a:t>მიზნები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BPG Banner Caps Alpha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14486" y="1600200"/>
            <a:ext cx="780569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სამხედრო მოსამსახურეების და სამოქალაქო პერსონალის განათლებისა და კვალიფიკაციის დონის ამაღლება, განათლების  მიღების ხელმისაწვდომობის ზრდა;</a:t>
            </a:r>
          </a:p>
          <a:p>
            <a:pPr algn="just"/>
            <a:endParaRPr lang="ka-GE" sz="2000" dirty="0" smtClean="0">
              <a:solidFill>
                <a:schemeClr val="tx1"/>
              </a:solidFill>
              <a:latin typeface="BPG Rioni" pitchFamily="34" charset="0"/>
            </a:endParaRPr>
          </a:p>
          <a:p>
            <a:pPr algn="just"/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სწავლების მართვის სისტემის (</a:t>
            </a:r>
            <a:r>
              <a:rPr lang="en-US" sz="2000" dirty="0" smtClean="0">
                <a:solidFill>
                  <a:schemeClr val="tx1"/>
                </a:solidFill>
                <a:latin typeface="BPG Rioni" pitchFamily="34" charset="0"/>
              </a:rPr>
              <a:t>LMS) </a:t>
            </a:r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პლატრფორმის განვითარება;</a:t>
            </a:r>
          </a:p>
          <a:p>
            <a:pPr algn="just"/>
            <a:endParaRPr lang="ka-GE" sz="2000" dirty="0" smtClean="0">
              <a:solidFill>
                <a:schemeClr val="tx1"/>
              </a:solidFill>
              <a:latin typeface="BPG Rioni" pitchFamily="34" charset="0"/>
            </a:endParaRPr>
          </a:p>
          <a:p>
            <a:pPr algn="just"/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ნატოს სწავლების სტანდარტებთან საქართველოს თავდაცვის ძალების თავსებადობის ხელშეწყობა; </a:t>
            </a:r>
          </a:p>
          <a:p>
            <a:pPr algn="just"/>
            <a:endParaRPr lang="ka-GE" sz="2000" dirty="0" smtClean="0">
              <a:solidFill>
                <a:schemeClr val="tx1"/>
              </a:solidFill>
              <a:latin typeface="BPG Rioni" pitchFamily="34" charset="0"/>
            </a:endParaRPr>
          </a:p>
          <a:p>
            <a:pPr algn="just"/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თავდაცვის ძალების სტრუქტურულ ერთეულების საჭიროებების გათვალისწინებით დისტანციური კურსების შექმნა;</a:t>
            </a:r>
          </a:p>
          <a:p>
            <a:pPr algn="just"/>
            <a:endParaRPr lang="ka-GE" sz="2000" dirty="0" smtClean="0">
              <a:solidFill>
                <a:schemeClr val="tx1"/>
              </a:solidFill>
              <a:latin typeface="BPG Rioni" pitchFamily="34" charset="0"/>
            </a:endParaRPr>
          </a:p>
          <a:p>
            <a:pPr algn="just"/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სპეციალისტების, მასწავლებლების და საგნის ექსპერტების (</a:t>
            </a:r>
            <a:r>
              <a:rPr lang="en-US" sz="2000" dirty="0" smtClean="0">
                <a:solidFill>
                  <a:schemeClr val="tx1"/>
                </a:solidFill>
                <a:latin typeface="BPG Rioni" pitchFamily="34" charset="0"/>
              </a:rPr>
              <a:t>Train the Trainer)</a:t>
            </a:r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 გადამზადების ხელშეწყობა;</a:t>
            </a:r>
            <a:endParaRPr lang="en-US" sz="2000" dirty="0" smtClean="0">
              <a:solidFill>
                <a:schemeClr val="tx1"/>
              </a:solidFill>
              <a:latin typeface="BPG Rioni" pitchFamily="34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BPG Rio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060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12"/>
          <p:cNvSpPr/>
          <p:nvPr/>
        </p:nvSpPr>
        <p:spPr>
          <a:xfrm>
            <a:off x="0" y="202405"/>
            <a:ext cx="9144000" cy="565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48288"/>
            <a:ext cx="931117" cy="932098"/>
          </a:xfrm>
          <a:prstGeom prst="rect">
            <a:avLst/>
          </a:prstGeom>
        </p:spPr>
      </p:pic>
      <p:pic>
        <p:nvPicPr>
          <p:cNvPr id="13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6" y="-107191"/>
            <a:ext cx="1184800" cy="1184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0" y="1371600"/>
            <a:ext cx="624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400" b="1" dirty="0">
                <a:solidFill>
                  <a:schemeClr val="accent2">
                    <a:lumMod val="75000"/>
                  </a:schemeClr>
                </a:solidFill>
                <a:latin typeface="BPG Banner Caps Alpha" pitchFamily="18" charset="0"/>
              </a:rPr>
              <a:t>დისტანციური სწავლება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BPG Banner Caps Alpha" pitchFamily="18" charset="0"/>
              </a:rPr>
              <a:t>(ADL) </a:t>
            </a:r>
            <a:r>
              <a:rPr lang="ka-GE" sz="2400" b="1" dirty="0">
                <a:solidFill>
                  <a:schemeClr val="accent2">
                    <a:lumMod val="75000"/>
                  </a:schemeClr>
                </a:solidFill>
                <a:latin typeface="BPG Banner Caps Alpha" pitchFamily="18" charset="0"/>
              </a:rPr>
              <a:t>და სამხედრო განათლება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BPG Banner Caps Alpha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14486" y="2514600"/>
            <a:ext cx="7805698" cy="3835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ka-GE" sz="2000" dirty="0">
                <a:solidFill>
                  <a:schemeClr val="tx1"/>
                </a:solidFill>
                <a:latin typeface="BPG Rioni" pitchFamily="34" charset="0"/>
              </a:rPr>
              <a:t>დისტანციური სწავლება სამხედრო განათლების ერთ-ერთი მნიშვნელოვანი კომპონენტია</a:t>
            </a:r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;</a:t>
            </a:r>
          </a:p>
          <a:p>
            <a:pPr algn="just"/>
            <a:endParaRPr lang="ka-GE" sz="2000" dirty="0">
              <a:solidFill>
                <a:schemeClr val="tx1"/>
              </a:solidFill>
              <a:latin typeface="BPG Rioni" pitchFamily="34" charset="0"/>
            </a:endParaRPr>
          </a:p>
          <a:p>
            <a:pPr algn="just"/>
            <a:r>
              <a:rPr lang="ka-GE" sz="2000" dirty="0">
                <a:solidFill>
                  <a:schemeClr val="tx1"/>
                </a:solidFill>
                <a:latin typeface="BPG Rioni" pitchFamily="34" charset="0"/>
              </a:rPr>
              <a:t>დისტანციური სწავლება შესაბამისობაში მოდის საქართველოს სტრატეგიულ დოკუმენტებთან, თავდაცვის სექტორში განათლებისა და პროფესიული ზრდის მნიშვნელობას შესახებ</a:t>
            </a:r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;</a:t>
            </a:r>
          </a:p>
          <a:p>
            <a:pPr algn="just"/>
            <a:endParaRPr lang="ka-GE" sz="2000" dirty="0">
              <a:solidFill>
                <a:schemeClr val="tx1"/>
              </a:solidFill>
              <a:latin typeface="BPG Rioni" pitchFamily="34" charset="0"/>
            </a:endParaRPr>
          </a:p>
          <a:p>
            <a:pPr algn="just"/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დისტანციური </a:t>
            </a:r>
            <a:r>
              <a:rPr lang="ka-GE" sz="2000" dirty="0">
                <a:solidFill>
                  <a:schemeClr val="tx1"/>
                </a:solidFill>
                <a:latin typeface="BPG Rioni" pitchFamily="34" charset="0"/>
              </a:rPr>
              <a:t>სწავლება ხელს უწყობს ხარისხიან, თანამედროვე და მოქნილ სასწავლო გარემოს, რაც თავისთავად უზრუნველყოფს განათლების მიღების ეფექტურ პროცესს;</a:t>
            </a:r>
            <a:endParaRPr lang="ka-GE" sz="2000" dirty="0">
              <a:solidFill>
                <a:schemeClr val="tx1"/>
              </a:solidFill>
              <a:latin typeface="BPG Rio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31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12"/>
          <p:cNvSpPr/>
          <p:nvPr/>
        </p:nvSpPr>
        <p:spPr>
          <a:xfrm>
            <a:off x="0" y="202405"/>
            <a:ext cx="9144000" cy="565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48288"/>
            <a:ext cx="931117" cy="932098"/>
          </a:xfrm>
          <a:prstGeom prst="rect">
            <a:avLst/>
          </a:prstGeom>
        </p:spPr>
      </p:pic>
      <p:pic>
        <p:nvPicPr>
          <p:cNvPr id="13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6" y="-107191"/>
            <a:ext cx="1184800" cy="1184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0" y="1219200"/>
            <a:ext cx="624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400" b="1" dirty="0">
                <a:solidFill>
                  <a:schemeClr val="accent2">
                    <a:lumMod val="75000"/>
                  </a:schemeClr>
                </a:solidFill>
                <a:latin typeface="BPG Banner Caps Alpha" pitchFamily="18" charset="0"/>
              </a:rPr>
              <a:t>დისტანციური სწავლების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BPG Banner Caps Alpha" pitchFamily="18" charset="0"/>
              </a:rPr>
              <a:t>(ADL) </a:t>
            </a:r>
            <a:r>
              <a:rPr lang="ka-GE" sz="2400" b="1" dirty="0">
                <a:solidFill>
                  <a:schemeClr val="accent2">
                    <a:lumMod val="75000"/>
                  </a:schemeClr>
                </a:solidFill>
                <a:latin typeface="BPG Banner Caps Alpha" pitchFamily="18" charset="0"/>
              </a:rPr>
              <a:t>აქტუალობა 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BPG Banner Caps Alpha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2344455"/>
            <a:ext cx="7315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ka-GE" sz="2000" dirty="0">
                <a:solidFill>
                  <a:schemeClr val="tx1"/>
                </a:solidFill>
                <a:latin typeface="BPG Rioni" pitchFamily="34" charset="0"/>
              </a:rPr>
              <a:t>სამხედრო მოსამსახურის უწყვეტი განვითარების და  თანამედროვე, მოქნილი და ეფექტური საგანმანათლებლო პროცესის შესაძლებლობა</a:t>
            </a:r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;</a:t>
            </a:r>
          </a:p>
          <a:p>
            <a:pPr algn="just"/>
            <a:endParaRPr lang="ka-GE" sz="2000" dirty="0">
              <a:solidFill>
                <a:schemeClr val="tx1"/>
              </a:solidFill>
              <a:latin typeface="BPG Rioni" pitchFamily="34" charset="0"/>
            </a:endParaRPr>
          </a:p>
          <a:p>
            <a:pPr algn="just"/>
            <a:r>
              <a:rPr lang="ka-GE" sz="2000" dirty="0">
                <a:solidFill>
                  <a:schemeClr val="tx1"/>
                </a:solidFill>
                <a:latin typeface="BPG Rioni" pitchFamily="34" charset="0"/>
              </a:rPr>
              <a:t>პერსონალის კვალიფიკაციის ამაღლებისთვის თანამედროვე ტექნოლოგიების გამოყენება</a:t>
            </a:r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;</a:t>
            </a:r>
          </a:p>
          <a:p>
            <a:pPr algn="just"/>
            <a:endParaRPr lang="ka-GE" sz="2000" dirty="0">
              <a:solidFill>
                <a:schemeClr val="tx1"/>
              </a:solidFill>
              <a:latin typeface="BPG Rioni" pitchFamily="34" charset="0"/>
            </a:endParaRPr>
          </a:p>
          <a:p>
            <a:pPr algn="just"/>
            <a:r>
              <a:rPr lang="ka-GE" sz="2000" dirty="0">
                <a:solidFill>
                  <a:schemeClr val="tx1"/>
                </a:solidFill>
                <a:latin typeface="BPG Rioni" pitchFamily="34" charset="0"/>
              </a:rPr>
              <a:t>სარეზერვო ძალების გადამზადებისას დისტანციური სწავლების კომპონენტის ჩართვის შესაძლებლობა</a:t>
            </a:r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;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BPG Rioni" pitchFamily="34" charset="0"/>
            </a:endParaRPr>
          </a:p>
          <a:p>
            <a:pPr algn="just"/>
            <a:r>
              <a:rPr lang="ka-GE" sz="2000" dirty="0">
                <a:solidFill>
                  <a:schemeClr val="tx1"/>
                </a:solidFill>
                <a:latin typeface="BPG Rioni" pitchFamily="34" charset="0"/>
              </a:rPr>
              <a:t>სასწავლო მასალების მოქნილი განახლებისა და მიწოდების შესაძლებლობა</a:t>
            </a:r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;</a:t>
            </a:r>
          </a:p>
          <a:p>
            <a:pPr algn="just"/>
            <a:endParaRPr lang="ka-GE" sz="2000" dirty="0">
              <a:solidFill>
                <a:schemeClr val="tx1"/>
              </a:solidFill>
              <a:latin typeface="BPG Rioni" pitchFamily="34" charset="0"/>
            </a:endParaRPr>
          </a:p>
          <a:p>
            <a:pPr algn="just"/>
            <a:r>
              <a:rPr lang="ka-GE" sz="2000" dirty="0">
                <a:solidFill>
                  <a:schemeClr val="tx1"/>
                </a:solidFill>
                <a:latin typeface="BPG Rioni" pitchFamily="34" charset="0"/>
              </a:rPr>
              <a:t>ფინანსური, </a:t>
            </a:r>
            <a:r>
              <a:rPr lang="ka-GE" sz="2000" dirty="0" smtClean="0">
                <a:solidFill>
                  <a:schemeClr val="tx1"/>
                </a:solidFill>
                <a:latin typeface="BPG Rioni" pitchFamily="34" charset="0"/>
              </a:rPr>
              <a:t>დროითი </a:t>
            </a:r>
            <a:r>
              <a:rPr lang="ka-GE" sz="2000" dirty="0">
                <a:solidFill>
                  <a:schemeClr val="tx1"/>
                </a:solidFill>
                <a:latin typeface="BPG Rioni" pitchFamily="34" charset="0"/>
              </a:rPr>
              <a:t>და ადამიანური რესურსების ხარჯების შემცირება;</a:t>
            </a:r>
            <a:endParaRPr lang="ka-GE" sz="2000" dirty="0">
              <a:solidFill>
                <a:schemeClr val="tx1"/>
              </a:solidFill>
              <a:latin typeface="BPG Rio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0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12"/>
          <p:cNvSpPr/>
          <p:nvPr/>
        </p:nvSpPr>
        <p:spPr>
          <a:xfrm>
            <a:off x="0" y="202405"/>
            <a:ext cx="9144000" cy="565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48288"/>
            <a:ext cx="931117" cy="932098"/>
          </a:xfrm>
          <a:prstGeom prst="rect">
            <a:avLst/>
          </a:prstGeom>
        </p:spPr>
      </p:pic>
      <p:pic>
        <p:nvPicPr>
          <p:cNvPr id="13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6" y="-107191"/>
            <a:ext cx="1184800" cy="1184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29718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400" b="1" dirty="0" smtClean="0">
                <a:solidFill>
                  <a:schemeClr val="accent2">
                    <a:lumMod val="75000"/>
                  </a:schemeClr>
                </a:solidFill>
                <a:latin typeface="BPG Banner Caps Alpha" pitchFamily="18" charset="0"/>
              </a:rPr>
              <a:t>შეკითხვები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BPG Banner Caps Alph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810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178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დისტანციური სწავლების ცენტრი  </dc:title>
  <dc:creator>Administrator</dc:creator>
  <cp:lastModifiedBy>Marish</cp:lastModifiedBy>
  <cp:revision>11</cp:revision>
  <dcterms:created xsi:type="dcterms:W3CDTF">2006-08-16T00:00:00Z</dcterms:created>
  <dcterms:modified xsi:type="dcterms:W3CDTF">2021-04-20T13:03:34Z</dcterms:modified>
</cp:coreProperties>
</file>