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52C08-8BAD-441B-82C8-E7D122CF1856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F2FEC-9628-4827-BEDD-BFDF867E6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50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F2FEC-9628-4827-BEDD-BFDF867E61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70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02405"/>
            <a:ext cx="9144000" cy="56560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endParaRPr lang="ru-RU" sz="1500">
              <a:solidFill>
                <a:prstClr val="white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86" y="-107191"/>
            <a:ext cx="1184800" cy="11848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626" y="48288"/>
            <a:ext cx="931117" cy="932098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-3810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b="1" dirty="0">
                <a:solidFill>
                  <a:schemeClr val="tx1"/>
                </a:solidFill>
                <a:latin typeface="Sylfaen" panose="010A0502050306030303" pitchFamily="18" charset="0"/>
              </a:rPr>
              <a:t>კონფერენციები 2022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292920"/>
              </p:ext>
            </p:extLst>
          </p:nvPr>
        </p:nvGraphicFramePr>
        <p:xfrm>
          <a:off x="76200" y="987311"/>
          <a:ext cx="9067799" cy="5822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2275838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905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83483">
                <a:tc gridSpan="9">
                  <a:txBody>
                    <a:bodyPr/>
                    <a:lstStyle/>
                    <a:p>
                      <a:pPr algn="ctr"/>
                      <a:r>
                        <a:rPr lang="ka-GE" sz="2400" dirty="0">
                          <a:latin typeface="Sylfaen" panose="010A0502050306030303" pitchFamily="18" charset="0"/>
                        </a:rPr>
                        <a:t>სტუდენტური/სამეცნიერო/საერთაშორისო- (სულ 8)</a:t>
                      </a:r>
                      <a:endParaRPr lang="en-US" sz="240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876">
                <a:tc>
                  <a:txBody>
                    <a:bodyPr/>
                    <a:lstStyle/>
                    <a:p>
                      <a:endParaRPr lang="en-US" sz="1600" b="1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sz="1200" b="1" dirty="0">
                          <a:latin typeface="Sylfaen" panose="010A0502050306030303" pitchFamily="18" charset="0"/>
                        </a:rPr>
                        <a:t>მაისი</a:t>
                      </a:r>
                      <a:endParaRPr lang="en-US" sz="1200" b="1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sz="1200" b="1" dirty="0">
                          <a:latin typeface="Sylfaen" panose="010A0502050306030303" pitchFamily="18" charset="0"/>
                        </a:rPr>
                        <a:t>ივნისი </a:t>
                      </a:r>
                      <a:endParaRPr lang="en-US" sz="1200" b="1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sz="1200" b="1" dirty="0">
                          <a:latin typeface="Sylfaen" panose="010A0502050306030303" pitchFamily="18" charset="0"/>
                        </a:rPr>
                        <a:t>ივლისი</a:t>
                      </a:r>
                      <a:endParaRPr lang="en-US" sz="1200" b="1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sz="1200" b="1" dirty="0">
                          <a:latin typeface="Sylfaen" panose="010A0502050306030303" pitchFamily="18" charset="0"/>
                        </a:rPr>
                        <a:t>აგვისტო</a:t>
                      </a:r>
                      <a:endParaRPr lang="en-US" sz="1200" b="1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sz="1200" b="1" dirty="0">
                          <a:latin typeface="Sylfaen" panose="010A0502050306030303" pitchFamily="18" charset="0"/>
                        </a:rPr>
                        <a:t>სექტემბ</a:t>
                      </a:r>
                      <a:endParaRPr lang="en-US" sz="1200" b="1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200" b="1" dirty="0">
                          <a:latin typeface="Sylfaen" panose="010A0502050306030303" pitchFamily="18" charset="0"/>
                        </a:rPr>
                        <a:t>ოქტომბ</a:t>
                      </a:r>
                      <a:endParaRPr lang="en-US" sz="1200" b="1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200" b="1" dirty="0">
                          <a:latin typeface="Sylfaen" panose="010A0502050306030303" pitchFamily="18" charset="0"/>
                        </a:rPr>
                        <a:t>ნოემბერი</a:t>
                      </a:r>
                      <a:endParaRPr lang="en-US" sz="1200" b="1" dirty="0">
                        <a:latin typeface="Sylfaen" panose="010A0502050306030303" pitchFamily="18" charset="0"/>
                      </a:endParaRPr>
                    </a:p>
                    <a:p>
                      <a:endParaRPr lang="en-US" sz="1200" b="1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200" b="1" dirty="0">
                          <a:latin typeface="Sylfaen" panose="010A0502050306030303" pitchFamily="18" charset="0"/>
                        </a:rPr>
                        <a:t>დეკემბ</a:t>
                      </a:r>
                      <a:endParaRPr lang="en-US" sz="1200" b="1" dirty="0">
                        <a:latin typeface="Sylfaen" panose="010A0502050306030303" pitchFamily="18" charset="0"/>
                      </a:endParaRPr>
                    </a:p>
                    <a:p>
                      <a:endParaRPr lang="en-US" sz="1200" b="1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886">
                <a:tc>
                  <a:txBody>
                    <a:bodyPr/>
                    <a:lstStyle/>
                    <a:p>
                      <a:pPr algn="ctr"/>
                      <a:endParaRPr lang="ka-GE" sz="1200" b="1" dirty="0">
                        <a:latin typeface="Sylfaen" panose="010A0502050306030303" pitchFamily="18" charset="0"/>
                      </a:endParaRPr>
                    </a:p>
                    <a:p>
                      <a:pPr algn="ctr"/>
                      <a:r>
                        <a:rPr lang="ka-GE" sz="1200" b="1" dirty="0">
                          <a:latin typeface="Sylfaen" panose="010A0502050306030303" pitchFamily="18" charset="0"/>
                        </a:rPr>
                        <a:t>საერთ</a:t>
                      </a:r>
                      <a:endParaRPr lang="en-US" sz="1200" b="1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a-GE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lfaen" panose="010A0502050306030303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lfaen" panose="010A0502050306030303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lfaen" panose="010A0502050306030303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ylfaen" panose="010A0502050306030303" pitchFamily="18" charset="0"/>
                        </a:rPr>
                        <a:t>სამეცნი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ylfaen" panose="010A0502050306030303" pitchFamily="18" charset="0"/>
                        </a:rPr>
                        <a:t>2</a:t>
                      </a:r>
                      <a:r>
                        <a:rPr kumimoji="0" lang="ka-GE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ylfaen" panose="010A0502050306030303" pitchFamily="18" charset="0"/>
                        </a:rPr>
                        <a:t>5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lfaen" panose="010A0502050306030303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a-GE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lfaen" panose="010A0502050306030303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lfaen" panose="010A0502050306030303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2111">
                <a:tc>
                  <a:txBody>
                    <a:bodyPr/>
                    <a:lstStyle/>
                    <a:p>
                      <a:pPr algn="ctr"/>
                      <a:endParaRPr lang="ka-GE" sz="1200" b="1" dirty="0">
                        <a:latin typeface="Sylfaen" panose="010A0502050306030303" pitchFamily="18" charset="0"/>
                      </a:endParaRPr>
                    </a:p>
                    <a:p>
                      <a:pPr algn="ctr"/>
                      <a:r>
                        <a:rPr lang="ka-GE" sz="1200" b="1" dirty="0">
                          <a:latin typeface="Sylfaen" panose="010A0502050306030303" pitchFamily="18" charset="0"/>
                        </a:rPr>
                        <a:t>სამხედრო</a:t>
                      </a:r>
                      <a:endParaRPr lang="en-US" sz="1200" b="1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Sylfaen" panose="010A0502050306030303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a-GE" sz="1200" b="0" dirty="0">
                        <a:solidFill>
                          <a:schemeClr val="tx1"/>
                        </a:solidFill>
                        <a:latin typeface="Sylfaen" panose="010A0502050306030303" pitchFamily="18" charset="0"/>
                      </a:endParaRPr>
                    </a:p>
                    <a:p>
                      <a:pPr algn="ctr"/>
                      <a:r>
                        <a:rPr lang="ka-GE" sz="1200" b="0" dirty="0">
                          <a:solidFill>
                            <a:schemeClr val="tx1"/>
                          </a:solidFill>
                          <a:latin typeface="Sylfaen" panose="010A0502050306030303" pitchFamily="18" charset="0"/>
                        </a:rPr>
                        <a:t>სერჟანტ</a:t>
                      </a:r>
                    </a:p>
                    <a:p>
                      <a:pPr algn="ctr"/>
                      <a:r>
                        <a:rPr lang="ka-GE" sz="1200" b="0" dirty="0">
                          <a:solidFill>
                            <a:schemeClr val="tx1"/>
                          </a:solidFill>
                          <a:latin typeface="Sylfaen" panose="010A0502050306030303" pitchFamily="18" charset="0"/>
                        </a:rPr>
                        <a:t>15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Sylfaen" panose="010A0502050306030303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a-GE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lfaen" panose="010A0502050306030303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ylfaen" panose="010A0502050306030303" pitchFamily="18" charset="0"/>
                        </a:rPr>
                        <a:t>ოფიცერ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ylfaen" panose="010A0502050306030303" pitchFamily="18" charset="0"/>
                        </a:rPr>
                        <a:t>22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lfaen" panose="010A0502050306030303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318">
                <a:tc>
                  <a:txBody>
                    <a:bodyPr/>
                    <a:lstStyle/>
                    <a:p>
                      <a:pPr algn="ctr"/>
                      <a:endParaRPr lang="ka-GE" sz="1200" b="1" dirty="0">
                        <a:latin typeface="Sylfaen" panose="010A0502050306030303" pitchFamily="18" charset="0"/>
                      </a:endParaRPr>
                    </a:p>
                    <a:p>
                      <a:pPr algn="ctr"/>
                      <a:r>
                        <a:rPr lang="ka-GE" sz="1200" b="1" dirty="0">
                          <a:latin typeface="Sylfaen" panose="010A0502050306030303" pitchFamily="18" charset="0"/>
                        </a:rPr>
                        <a:t>მაგისტ.</a:t>
                      </a:r>
                      <a:endParaRPr lang="en-US" sz="1200" b="1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a-GE" sz="1200" b="0" dirty="0">
                        <a:latin typeface="Sylfaen" panose="010A0502050306030303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200" b="0" dirty="0">
                          <a:latin typeface="Sylfaen" panose="010A0502050306030303" pitchFamily="18" charset="0"/>
                        </a:rPr>
                        <a:t>სამეცნი</a:t>
                      </a:r>
                      <a:endParaRPr lang="en-US" sz="1200" b="0" dirty="0">
                        <a:latin typeface="Sylfaen" panose="010A0502050306030303" pitchFamily="18" charset="0"/>
                      </a:endParaRPr>
                    </a:p>
                    <a:p>
                      <a:pPr algn="ctr"/>
                      <a:r>
                        <a:rPr lang="ka-GE" sz="1200" b="0" dirty="0">
                          <a:latin typeface="Sylfaen" panose="010A0502050306030303" pitchFamily="18" charset="0"/>
                        </a:rPr>
                        <a:t>20</a:t>
                      </a:r>
                      <a:endParaRPr lang="en-US" sz="1200" b="0" dirty="0">
                        <a:latin typeface="Sylfaen" panose="010A0502050306030303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sz="1200" b="0" dirty="0">
                        <a:solidFill>
                          <a:schemeClr val="tx1"/>
                        </a:solidFill>
                        <a:latin typeface="Sylfaen" panose="010A0502050306030303" pitchFamily="18" charset="0"/>
                      </a:endParaRPr>
                    </a:p>
                    <a:p>
                      <a:pPr algn="ctr"/>
                      <a:r>
                        <a:rPr lang="ka-GE" sz="1200" b="0" dirty="0">
                          <a:solidFill>
                            <a:schemeClr val="tx1"/>
                          </a:solidFill>
                          <a:latin typeface="Sylfaen" panose="010A0502050306030303" pitchFamily="18" charset="0"/>
                        </a:rPr>
                        <a:t>სტუდენტ</a:t>
                      </a:r>
                    </a:p>
                    <a:p>
                      <a:pPr algn="ctr"/>
                      <a:r>
                        <a:rPr lang="ka-GE" sz="1200" b="0" dirty="0">
                          <a:solidFill>
                            <a:schemeClr val="tx1"/>
                          </a:solidFill>
                          <a:latin typeface="Sylfaen" panose="010A0502050306030303" pitchFamily="18" charset="0"/>
                        </a:rPr>
                        <a:t>24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Sylfaen" panose="010A0502050306030303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Sylfaen" panose="010A0502050306030303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3401">
                <a:tc>
                  <a:txBody>
                    <a:bodyPr/>
                    <a:lstStyle/>
                    <a:p>
                      <a:pPr algn="ctr"/>
                      <a:endParaRPr lang="ka-GE" sz="1200" b="1" dirty="0">
                        <a:latin typeface="Sylfaen" panose="010A0502050306030303" pitchFamily="18" charset="0"/>
                      </a:endParaRPr>
                    </a:p>
                    <a:p>
                      <a:pPr algn="ctr"/>
                      <a:r>
                        <a:rPr lang="ka-GE" sz="1200" b="1" dirty="0">
                          <a:latin typeface="Sylfaen" panose="010A0502050306030303" pitchFamily="18" charset="0"/>
                        </a:rPr>
                        <a:t>ბაკალ.</a:t>
                      </a:r>
                      <a:endParaRPr lang="en-US" sz="1200" b="1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a-GE" sz="1200" b="0" dirty="0">
                        <a:latin typeface="Sylfaen" panose="010A0502050306030303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200" b="0" dirty="0">
                          <a:latin typeface="Sylfaen" panose="010A0502050306030303" pitchFamily="18" charset="0"/>
                        </a:rPr>
                        <a:t>სტუდენტ</a:t>
                      </a:r>
                      <a:endParaRPr lang="en-US" sz="1200" b="0" dirty="0">
                        <a:latin typeface="Sylfaen" panose="010A0502050306030303" pitchFamily="18" charset="0"/>
                      </a:endParaRPr>
                    </a:p>
                    <a:p>
                      <a:pPr algn="ctr"/>
                      <a:r>
                        <a:rPr lang="ka-GE" sz="1200" b="0" dirty="0">
                          <a:solidFill>
                            <a:schemeClr val="tx1"/>
                          </a:solidFill>
                          <a:latin typeface="Sylfaen" panose="010A0502050306030303" pitchFamily="18" charset="0"/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Sylfaen" panose="010A0502050306030303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sz="1200" b="0" dirty="0">
                        <a:latin typeface="Sylfaen" panose="010A0502050306030303" pitchFamily="18" charset="0"/>
                      </a:endParaRPr>
                    </a:p>
                    <a:p>
                      <a:pPr algn="ctr"/>
                      <a:r>
                        <a:rPr lang="ka-GE" sz="1200" b="0" dirty="0">
                          <a:latin typeface="Sylfaen" panose="010A0502050306030303" pitchFamily="18" charset="0"/>
                        </a:rPr>
                        <a:t>სამეცნი</a:t>
                      </a:r>
                    </a:p>
                    <a:p>
                      <a:pPr algn="ctr"/>
                      <a:r>
                        <a:rPr lang="ka-GE" sz="1200" b="0" dirty="0">
                          <a:latin typeface="Sylfaen" panose="010A0502050306030303" pitchFamily="18" charset="0"/>
                        </a:rPr>
                        <a:t>8</a:t>
                      </a:r>
                      <a:endParaRPr lang="en-US" sz="1200" b="0" dirty="0">
                        <a:latin typeface="Sylfaen" panose="010A0502050306030303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Sylfaen" panose="010A05020503060303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4327">
                <a:tc>
                  <a:txBody>
                    <a:bodyPr/>
                    <a:lstStyle/>
                    <a:p>
                      <a:pPr algn="ctr"/>
                      <a:endParaRPr lang="ka-GE" sz="1200" b="1">
                        <a:latin typeface="Sylfaen" panose="010A0502050306030303" pitchFamily="18" charset="0"/>
                      </a:endParaRPr>
                    </a:p>
                    <a:p>
                      <a:pPr algn="ctr"/>
                      <a:r>
                        <a:rPr lang="ka-GE" sz="1200" b="1">
                          <a:latin typeface="Sylfaen" panose="010A0502050306030303" pitchFamily="18" charset="0"/>
                        </a:rPr>
                        <a:t>ფსიქო</a:t>
                      </a:r>
                      <a:r>
                        <a:rPr lang="ka-GE" sz="1200" b="1" dirty="0">
                          <a:latin typeface="Sylfaen" panose="010A0502050306030303" pitchFamily="18" charset="0"/>
                        </a:rPr>
                        <a:t>.</a:t>
                      </a:r>
                      <a:endParaRPr lang="en-US" sz="1200" b="1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a-GE" sz="1200" b="0" dirty="0">
                        <a:latin typeface="Sylfaen" panose="010A0502050306030303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200" b="0" dirty="0">
                          <a:latin typeface="Sylfaen" panose="010A0502050306030303" pitchFamily="18" charset="0"/>
                        </a:rPr>
                        <a:t>სამეცნ</a:t>
                      </a:r>
                      <a:endParaRPr lang="en-US" sz="1200" b="0" dirty="0">
                        <a:latin typeface="Sylfaen" panose="010A0502050306030303" pitchFamily="18" charset="0"/>
                      </a:endParaRPr>
                    </a:p>
                    <a:p>
                      <a:pPr algn="ctr"/>
                      <a:r>
                        <a:rPr lang="ka-GE" sz="1200" b="0">
                          <a:latin typeface="Sylfaen" panose="010A0502050306030303" pitchFamily="18" charset="0"/>
                        </a:rPr>
                        <a:t>2</a:t>
                      </a:r>
                      <a:endParaRPr lang="en-US" sz="1200" b="0" dirty="0">
                        <a:latin typeface="Sylfaen" panose="010A0502050306030303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Sylfaen" panose="010A0502050306030303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4070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FA5687E-6150-41D0-A922-28DF44676B4C}"/>
              </a:ext>
            </a:extLst>
          </p:cNvPr>
          <p:cNvSpPr txBox="1"/>
          <p:nvPr/>
        </p:nvSpPr>
        <p:spPr>
          <a:xfrm>
            <a:off x="0" y="0"/>
            <a:ext cx="9144000" cy="1024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200" b="1" dirty="0">
                <a:latin typeface="Sylfaen" panose="010A0502050306030303" pitchFamily="18" charset="0"/>
              </a:rPr>
              <a:t>საერთაშორისო: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ka-GE" sz="1200" dirty="0">
                <a:latin typeface="Sylfaen" panose="010A0502050306030303" pitchFamily="18" charset="0"/>
              </a:rPr>
              <a:t> ოქტომბერი - - ნატოს პრიორიტეტები და კავკასია - სტატუსკვო და ცვლილებები.</a:t>
            </a:r>
          </a:p>
          <a:p>
            <a:r>
              <a:rPr lang="en-US" sz="1200" dirty="0">
                <a:latin typeface="Sylfaen" panose="010A0502050306030303" pitchFamily="18" charset="0"/>
              </a:rPr>
              <a:t>                             - NATO priorities and Caucasus – status quo and changes.</a:t>
            </a:r>
          </a:p>
          <a:p>
            <a:pPr lvl="0">
              <a:defRPr/>
            </a:pPr>
            <a:endParaRPr lang="ka-GE" sz="1200" dirty="0">
              <a:latin typeface="Sylfaen" panose="010A0502050306030303" pitchFamily="18" charset="0"/>
            </a:endParaRPr>
          </a:p>
          <a:p>
            <a:pPr>
              <a:defRPr/>
            </a:pPr>
            <a:r>
              <a:rPr lang="ka-GE" sz="1200" b="1" dirty="0">
                <a:solidFill>
                  <a:prstClr val="black"/>
                </a:solidFill>
                <a:latin typeface="Sylfaen" panose="010A0502050306030303" pitchFamily="18" charset="0"/>
              </a:rPr>
              <a:t>სამხედრო:</a:t>
            </a:r>
          </a:p>
          <a:p>
            <a:pPr>
              <a:defRPr/>
            </a:pPr>
            <a:r>
              <a:rPr lang="ka-GE" sz="1200" b="1" dirty="0">
                <a:solidFill>
                  <a:prstClr val="black"/>
                </a:solidFill>
                <a:latin typeface="Sylfaen" panose="010A0502050306030303" pitchFamily="18" charset="0"/>
              </a:rPr>
              <a:t>ოფიცერთა </a:t>
            </a:r>
          </a:p>
          <a:p>
            <a:pPr>
              <a:defRPr/>
            </a:pPr>
            <a:r>
              <a:rPr lang="ka-GE" sz="1200" dirty="0">
                <a:latin typeface="Sylfaen" panose="010A0502050306030303" pitchFamily="18" charset="0"/>
              </a:rPr>
              <a:t>ნოემბერი -  თანამედროვე ომის გამოწვევები შავი ზღვის რეგიონში</a:t>
            </a:r>
          </a:p>
          <a:p>
            <a:pPr>
              <a:defRPr/>
            </a:pPr>
            <a:endParaRPr lang="ka-GE" sz="1200" dirty="0">
              <a:latin typeface="Sylfaen" panose="010A0502050306030303" pitchFamily="18" charset="0"/>
            </a:endParaRPr>
          </a:p>
          <a:p>
            <a:pPr>
              <a:defRPr/>
            </a:pPr>
            <a:r>
              <a:rPr lang="ka-GE" sz="1200" b="1" dirty="0">
                <a:latin typeface="Sylfaen" panose="010A0502050306030303" pitchFamily="18" charset="0"/>
              </a:rPr>
              <a:t>სერჟანტთა</a:t>
            </a:r>
          </a:p>
          <a:p>
            <a:pPr>
              <a:defRPr/>
            </a:pPr>
            <a:r>
              <a:rPr lang="en-US" sz="1200" dirty="0">
                <a:latin typeface="Sylfaen" panose="010A0502050306030303" pitchFamily="18" charset="0"/>
              </a:rPr>
              <a:t> </a:t>
            </a:r>
            <a:r>
              <a:rPr lang="ka-GE" sz="1200" dirty="0">
                <a:latin typeface="Sylfaen" panose="010A0502050306030303" pitchFamily="18" charset="0"/>
              </a:rPr>
              <a:t>ივნისი -  სამხრეთ კავკასიის რეგიონი და საქართველო, მიმდინარე საფრთხეები და გამოწვევები.</a:t>
            </a:r>
          </a:p>
          <a:p>
            <a:pPr>
              <a:defRPr/>
            </a:pPr>
            <a:endParaRPr lang="ka-GE" sz="1200" dirty="0">
              <a:latin typeface="Sylfaen" panose="010A0502050306030303" pitchFamily="18" charset="0"/>
            </a:endParaRPr>
          </a:p>
          <a:p>
            <a:pPr>
              <a:defRPr/>
            </a:pPr>
            <a:r>
              <a:rPr lang="ka-GE" sz="1200" b="1" dirty="0">
                <a:latin typeface="Sylfaen" panose="010A0502050306030303" pitchFamily="18" charset="0"/>
              </a:rPr>
              <a:t>მაგისტრატურა:</a:t>
            </a:r>
          </a:p>
          <a:p>
            <a:r>
              <a:rPr lang="ka-GE" sz="1200" dirty="0">
                <a:latin typeface="Sylfaen" panose="010A0502050306030303" pitchFamily="18" charset="0"/>
              </a:rPr>
              <a:t>ივლისი</a:t>
            </a:r>
            <a:r>
              <a:rPr lang="en-US" sz="1200" dirty="0">
                <a:latin typeface="Sylfaen" panose="010A0502050306030303" pitchFamily="18" charset="0"/>
              </a:rPr>
              <a:t> -</a:t>
            </a:r>
            <a:r>
              <a:rPr lang="ka-GE" sz="1200" dirty="0">
                <a:latin typeface="Sylfaen" panose="010A0502050306030303" pitchFamily="18" charset="0"/>
              </a:rPr>
              <a:t> ეროვნული უსაფრთხოების აქტუალურ საკითხებზე</a:t>
            </a:r>
            <a:r>
              <a:rPr lang="en-US" sz="1200" dirty="0">
                <a:latin typeface="Sylfaen" panose="010A0502050306030303" pitchFamily="18" charset="0"/>
              </a:rPr>
              <a:t> </a:t>
            </a:r>
            <a:r>
              <a:rPr lang="en-US" sz="1200" b="1" dirty="0">
                <a:latin typeface="Sylfaen" panose="010A0502050306030303" pitchFamily="18" charset="0"/>
              </a:rPr>
              <a:t>(</a:t>
            </a:r>
            <a:r>
              <a:rPr lang="ka-GE" sz="1200" b="1" dirty="0">
                <a:latin typeface="Sylfaen" panose="010A0502050306030303" pitchFamily="18" charset="0"/>
              </a:rPr>
              <a:t>სამეცნიერო)</a:t>
            </a:r>
            <a:endParaRPr lang="ka-GE" sz="1200" dirty="0">
              <a:latin typeface="Sylfaen" panose="010A0502050306030303" pitchFamily="18" charset="0"/>
            </a:endParaRPr>
          </a:p>
          <a:p>
            <a:r>
              <a:rPr lang="ka-GE" sz="1200" dirty="0">
                <a:latin typeface="Sylfaen" panose="010A0502050306030303" pitchFamily="18" charset="0"/>
              </a:rPr>
              <a:t>·         პანელი </a:t>
            </a:r>
            <a:r>
              <a:rPr lang="en-US" sz="1200" dirty="0">
                <a:latin typeface="Sylfaen" panose="010A0502050306030303" pitchFamily="18" charset="0"/>
              </a:rPr>
              <a:t>I - </a:t>
            </a:r>
            <a:r>
              <a:rPr lang="ka-GE" sz="1200" dirty="0">
                <a:latin typeface="Sylfaen" panose="010A0502050306030303" pitchFamily="18" charset="0"/>
              </a:rPr>
              <a:t>გლობალიზაცია თუ სუვერენიტეტი</a:t>
            </a:r>
          </a:p>
          <a:p>
            <a:r>
              <a:rPr lang="ka-GE" sz="1200" dirty="0">
                <a:latin typeface="Sylfaen" panose="010A0502050306030303" pitchFamily="18" charset="0"/>
              </a:rPr>
              <a:t>·         პანელი </a:t>
            </a:r>
            <a:r>
              <a:rPr lang="en-US" sz="1200" dirty="0">
                <a:latin typeface="Sylfaen" panose="010A0502050306030303" pitchFamily="18" charset="0"/>
              </a:rPr>
              <a:t>II - </a:t>
            </a:r>
            <a:r>
              <a:rPr lang="ka-GE" sz="1200" dirty="0">
                <a:latin typeface="Sylfaen" panose="010A0502050306030303" pitchFamily="18" charset="0"/>
              </a:rPr>
              <a:t>ეროვნული უსაფრთხოება ადამიანის უფლებების საპირისპიროდ</a:t>
            </a:r>
          </a:p>
          <a:p>
            <a:r>
              <a:rPr lang="ka-GE" sz="1200" dirty="0">
                <a:latin typeface="Sylfaen" panose="010A0502050306030303" pitchFamily="18" charset="0"/>
              </a:rPr>
              <a:t>·         პანელი </a:t>
            </a:r>
            <a:r>
              <a:rPr lang="en-US" sz="1200" dirty="0">
                <a:latin typeface="Sylfaen" panose="010A0502050306030303" pitchFamily="18" charset="0"/>
              </a:rPr>
              <a:t>III - </a:t>
            </a:r>
            <a:r>
              <a:rPr lang="ka-GE" sz="1200" dirty="0">
                <a:latin typeface="Sylfaen" panose="010A0502050306030303" pitchFamily="18" charset="0"/>
              </a:rPr>
              <a:t>ეროვნული უსაფრთხოება და საგარეო პოლიტიკა</a:t>
            </a:r>
          </a:p>
          <a:p>
            <a:r>
              <a:rPr lang="ka-GE" sz="1200" dirty="0">
                <a:latin typeface="Sylfaen" panose="010A0502050306030303" pitchFamily="18" charset="0"/>
              </a:rPr>
              <a:t>·         პანელი </a:t>
            </a:r>
            <a:r>
              <a:rPr lang="en-US" sz="1200" dirty="0">
                <a:latin typeface="Sylfaen" panose="010A0502050306030303" pitchFamily="18" charset="0"/>
              </a:rPr>
              <a:t>IV -  </a:t>
            </a:r>
            <a:r>
              <a:rPr lang="ka-GE" sz="1200" dirty="0">
                <a:latin typeface="Sylfaen" panose="010A0502050306030303" pitchFamily="18" charset="0"/>
              </a:rPr>
              <a:t>სამხედრო საფრთხეები და მათი გადაჭრის გზები</a:t>
            </a:r>
          </a:p>
          <a:p>
            <a:endParaRPr lang="ka-GE" sz="1200" dirty="0">
              <a:latin typeface="Sylfaen" panose="010A0502050306030303" pitchFamily="18" charset="0"/>
            </a:endParaRPr>
          </a:p>
          <a:p>
            <a:r>
              <a:rPr lang="ka-GE" sz="1200" dirty="0">
                <a:latin typeface="Sylfaen" panose="010A0502050306030303" pitchFamily="18" charset="0"/>
              </a:rPr>
              <a:t>ოქტომბერი - შავი ზღვის რეგიონის უსაფრთხოების არქიტექტურა </a:t>
            </a:r>
            <a:r>
              <a:rPr lang="ka-GE" sz="1200" b="1" dirty="0">
                <a:latin typeface="Sylfaen" panose="010A0502050306030303" pitchFamily="18" charset="0"/>
              </a:rPr>
              <a:t>(სტუდენტური)</a:t>
            </a:r>
            <a:endParaRPr lang="ka-GE" sz="1200" dirty="0">
              <a:latin typeface="Sylfaen" panose="010A0502050306030303" pitchFamily="18" charset="0"/>
            </a:endParaRPr>
          </a:p>
          <a:p>
            <a:r>
              <a:rPr lang="ka-GE" sz="1200" dirty="0">
                <a:latin typeface="Sylfaen" panose="010A0502050306030303" pitchFamily="18" charset="0"/>
              </a:rPr>
              <a:t>·         პანელი </a:t>
            </a:r>
            <a:r>
              <a:rPr lang="en-US" sz="1200" dirty="0">
                <a:latin typeface="Sylfaen" panose="010A0502050306030303" pitchFamily="18" charset="0"/>
              </a:rPr>
              <a:t>I - </a:t>
            </a:r>
            <a:r>
              <a:rPr lang="ka-GE" sz="1200" dirty="0">
                <a:latin typeface="Sylfaen" panose="010A0502050306030303" pitchFamily="18" charset="0"/>
              </a:rPr>
              <a:t>შავი ზღვის რეგიონის უსაფრთხოების ეკონომიკური ასპექტები;</a:t>
            </a:r>
          </a:p>
          <a:p>
            <a:r>
              <a:rPr lang="ka-GE" sz="1200" dirty="0">
                <a:latin typeface="Sylfaen" panose="010A0502050306030303" pitchFamily="18" charset="0"/>
              </a:rPr>
              <a:t>·         პანელი </a:t>
            </a:r>
            <a:r>
              <a:rPr lang="en-US" sz="1200" dirty="0">
                <a:latin typeface="Sylfaen" panose="010A0502050306030303" pitchFamily="18" charset="0"/>
              </a:rPr>
              <a:t>II - </a:t>
            </a:r>
            <a:r>
              <a:rPr lang="ka-GE" sz="1200" dirty="0">
                <a:latin typeface="Sylfaen" panose="010A0502050306030303" pitchFamily="18" charset="0"/>
              </a:rPr>
              <a:t>შავი ზღვის რეგიონის სამხედრო ბალანსის ანალიზი;</a:t>
            </a:r>
          </a:p>
          <a:p>
            <a:r>
              <a:rPr lang="ka-GE" sz="1200" dirty="0">
                <a:latin typeface="Sylfaen" panose="010A0502050306030303" pitchFamily="18" charset="0"/>
              </a:rPr>
              <a:t>·         პანელი </a:t>
            </a:r>
            <a:r>
              <a:rPr lang="en-US" sz="1200" dirty="0">
                <a:latin typeface="Sylfaen" panose="010A0502050306030303" pitchFamily="18" charset="0"/>
              </a:rPr>
              <a:t>III - </a:t>
            </a:r>
            <a:r>
              <a:rPr lang="ka-GE" sz="1200" dirty="0">
                <a:latin typeface="Sylfaen" panose="010A0502050306030303" pitchFamily="18" charset="0"/>
              </a:rPr>
              <a:t>შავი ზღვის რეგიონის უსაფრთხოების მიმდინარე გამოწვევები და მომავლის პერსპექტივები</a:t>
            </a:r>
          </a:p>
          <a:p>
            <a:endParaRPr lang="ka-GE" sz="1200" dirty="0">
              <a:latin typeface="Sylfaen" panose="010A0502050306030303" pitchFamily="18" charset="0"/>
            </a:endParaRPr>
          </a:p>
          <a:p>
            <a:r>
              <a:rPr lang="ka-GE" sz="1200" b="1" dirty="0">
                <a:latin typeface="Sylfaen" panose="010A0502050306030303" pitchFamily="18" charset="0"/>
              </a:rPr>
              <a:t>ბაკალავრიატი:</a:t>
            </a:r>
          </a:p>
          <a:p>
            <a:pPr fontAlgn="t"/>
            <a:r>
              <a:rPr lang="ka-GE" sz="1200" dirty="0">
                <a:latin typeface="Sylfaen" panose="010A0502050306030303" pitchFamily="18" charset="0"/>
              </a:rPr>
              <a:t>მაისი -  1 - სექცია - ინფორმაციული ტექნოლობიების განვითარების თანამედროვე ტენდენციები </a:t>
            </a:r>
            <a:r>
              <a:rPr lang="ka-GE" sz="1200" b="1" dirty="0">
                <a:latin typeface="Sylfaen" panose="010A0502050306030303" pitchFamily="18" charset="0"/>
              </a:rPr>
              <a:t>(ინფორმატიკა-სტუდენტური)</a:t>
            </a:r>
            <a:endParaRPr lang="en-US" sz="1200" b="1" dirty="0">
              <a:latin typeface="Sylfaen" panose="010A0502050306030303" pitchFamily="18" charset="0"/>
            </a:endParaRPr>
          </a:p>
          <a:p>
            <a:pPr fontAlgn="t"/>
            <a:r>
              <a:rPr lang="ka-GE" sz="1200" dirty="0">
                <a:latin typeface="Sylfaen" panose="010A0502050306030303" pitchFamily="18" charset="0"/>
              </a:rPr>
              <a:t>               2 - სექცია - საქართველოს ეროვნული უსაფრთხოების გამოწვევები </a:t>
            </a:r>
            <a:r>
              <a:rPr lang="ka-GE" sz="1200" b="1" dirty="0">
                <a:latin typeface="Sylfaen" panose="010A0502050306030303" pitchFamily="18" charset="0"/>
              </a:rPr>
              <a:t>(თავდაცვა და უსაფრთხოება-სტუდენტური)</a:t>
            </a:r>
            <a:endParaRPr lang="en-US" sz="1200" b="1" dirty="0">
              <a:latin typeface="Sylfaen" panose="010A0502050306030303" pitchFamily="18" charset="0"/>
            </a:endParaRPr>
          </a:p>
          <a:p>
            <a:r>
              <a:rPr lang="ka-GE" sz="1200" dirty="0">
                <a:latin typeface="Sylfaen" panose="010A0502050306030303" pitchFamily="18" charset="0"/>
              </a:rPr>
              <a:t>               3 - სექცია - გამოწვევები თანამედროვე მენეჯმენტში თეორია და პარაქტიკა </a:t>
            </a:r>
            <a:r>
              <a:rPr lang="ka-GE" sz="1200" b="1" dirty="0">
                <a:latin typeface="Sylfaen" panose="010A0502050306030303" pitchFamily="18" charset="0"/>
              </a:rPr>
              <a:t>(მენეჯმენტი-სტუდენტური)</a:t>
            </a:r>
          </a:p>
          <a:p>
            <a:r>
              <a:rPr lang="ka-GE" sz="1200" dirty="0">
                <a:latin typeface="Sylfaen" panose="010A0502050306030303" pitchFamily="18" charset="0"/>
              </a:rPr>
              <a:t>               4 - სექცია - თანამედროვე სამხედრო ტექნოლოგიები </a:t>
            </a:r>
            <a:r>
              <a:rPr lang="ka-GE" sz="1200" b="1" dirty="0">
                <a:latin typeface="Sylfaen" panose="010A0502050306030303" pitchFamily="18" charset="0"/>
              </a:rPr>
              <a:t>(მექანიკის ინჟინერია - სტუდენტური)</a:t>
            </a:r>
          </a:p>
          <a:p>
            <a:endParaRPr lang="en-US" sz="1200" b="1" dirty="0">
              <a:latin typeface="Sylfaen" panose="010A0502050306030303" pitchFamily="18" charset="0"/>
            </a:endParaRPr>
          </a:p>
          <a:p>
            <a:r>
              <a:rPr lang="ka-GE" sz="1200" dirty="0">
                <a:latin typeface="Sylfaen" panose="010A0502050306030303" pitchFamily="18" charset="0"/>
              </a:rPr>
              <a:t> ნოემბერი - სამეცნიერი პრაქტიკული კონფერენცია 2022 წლის აქტუალურ საკითხებზე </a:t>
            </a:r>
            <a:r>
              <a:rPr lang="ka-GE" sz="1200" b="1" dirty="0">
                <a:latin typeface="Sylfaen" panose="010A0502050306030303" pitchFamily="18" charset="0"/>
              </a:rPr>
              <a:t>(სამეცნიერო)</a:t>
            </a:r>
          </a:p>
          <a:p>
            <a:endParaRPr lang="ka-GE" sz="1200" b="1" dirty="0">
              <a:latin typeface="Sylfaen" panose="010A0502050306030303" pitchFamily="18" charset="0"/>
            </a:endParaRPr>
          </a:p>
          <a:p>
            <a:r>
              <a:rPr lang="ka-GE" sz="1200" b="1" dirty="0">
                <a:latin typeface="Sylfaen" panose="010A0502050306030303" pitchFamily="18" charset="0"/>
              </a:rPr>
              <a:t>ფსიქოლოგთა:</a:t>
            </a:r>
            <a:endParaRPr lang="ka-GE" sz="1200" dirty="0">
              <a:latin typeface="Sylfaen" panose="010A0502050306030303" pitchFamily="18" charset="0"/>
            </a:endParaRPr>
          </a:p>
          <a:p>
            <a:r>
              <a:rPr lang="ka-GE" sz="1200" dirty="0">
                <a:latin typeface="Sylfaen" panose="010A0502050306030303" pitchFamily="18" charset="0"/>
              </a:rPr>
              <a:t> აგვისტო - კომუნიკაციის როლი მართვის პროცესში და მისი ფსიქოლოგიური ასპექტები.</a:t>
            </a:r>
            <a:endParaRPr lang="ka-GE" sz="1200" b="1" dirty="0">
              <a:latin typeface="Sylfaen" panose="010A0502050306030303" pitchFamily="18" charset="0"/>
            </a:endParaRPr>
          </a:p>
          <a:p>
            <a:endParaRPr lang="ka-GE" sz="1200" b="1" dirty="0">
              <a:latin typeface="Sylfaen" panose="010A0502050306030303" pitchFamily="18" charset="0"/>
            </a:endParaRPr>
          </a:p>
          <a:p>
            <a:endParaRPr lang="ka-GE" sz="1200" b="1" dirty="0">
              <a:latin typeface="Sylfaen" panose="010A0502050306030303" pitchFamily="18" charset="0"/>
            </a:endParaRPr>
          </a:p>
          <a:p>
            <a:r>
              <a:rPr lang="ka-GE" sz="1200" b="1" dirty="0">
                <a:latin typeface="Sylfaen" panose="010A0502050306030303" pitchFamily="18" charset="0"/>
              </a:rPr>
              <a:t>სულ: 8</a:t>
            </a:r>
            <a:endParaRPr lang="en-US" sz="1200" b="1" dirty="0">
              <a:latin typeface="Sylfaen" panose="010A0502050306030303" pitchFamily="18" charset="0"/>
            </a:endParaRPr>
          </a:p>
          <a:p>
            <a:endParaRPr lang="en-US" sz="1200" b="1" dirty="0">
              <a:latin typeface="Sylfaen" panose="010A0502050306030303" pitchFamily="18" charset="0"/>
            </a:endParaRPr>
          </a:p>
          <a:p>
            <a:pPr>
              <a:defRPr/>
            </a:pPr>
            <a:endParaRPr lang="ka-GE" sz="1200" b="1" dirty="0"/>
          </a:p>
          <a:p>
            <a:pPr>
              <a:defRPr/>
            </a:pPr>
            <a:endParaRPr lang="en-US" sz="1200" b="1" dirty="0"/>
          </a:p>
          <a:p>
            <a:pPr>
              <a:defRPr/>
            </a:pPr>
            <a:endParaRPr lang="en-US" sz="1200" dirty="0"/>
          </a:p>
          <a:p>
            <a:pPr>
              <a:defRPr/>
            </a:pPr>
            <a:endParaRPr lang="ka-GE" sz="1200" dirty="0"/>
          </a:p>
          <a:p>
            <a:pPr>
              <a:defRPr/>
            </a:pPr>
            <a:r>
              <a:rPr lang="ka-GE" sz="1200" dirty="0"/>
              <a:t> </a:t>
            </a:r>
            <a:endParaRPr lang="en-US" sz="1200" dirty="0"/>
          </a:p>
          <a:p>
            <a:pPr>
              <a:defRPr/>
            </a:pPr>
            <a:endParaRPr lang="en-US" sz="1200" dirty="0"/>
          </a:p>
          <a:p>
            <a:pPr>
              <a:defRPr/>
            </a:pPr>
            <a:endParaRPr lang="ka-GE" sz="1200" b="1" dirty="0">
              <a:solidFill>
                <a:prstClr val="black"/>
              </a:solidFill>
            </a:endParaRPr>
          </a:p>
          <a:p>
            <a:pPr>
              <a:defRPr/>
            </a:pPr>
            <a:endParaRPr lang="ka-GE" sz="1200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  <a:p>
            <a:pPr lvl="0">
              <a:defRPr/>
            </a:pPr>
            <a:endParaRPr lang="ka-GE" dirty="0"/>
          </a:p>
          <a:p>
            <a:pPr lvl="0">
              <a:defRPr/>
            </a:pPr>
            <a:endParaRPr lang="ka-GE" dirty="0"/>
          </a:p>
          <a:p>
            <a:pPr lvl="0">
              <a:defRPr/>
            </a:pPr>
            <a:endParaRPr lang="en-US" dirty="0"/>
          </a:p>
          <a:p>
            <a:endParaRPr lang="ka-G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148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3114</TotalTime>
  <Words>278</Words>
  <Application>Microsoft Office PowerPoint</Application>
  <PresentationFormat>On-screen Show (4:3)</PresentationFormat>
  <Paragraphs>94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Sylfaen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83</cp:revision>
  <cp:lastPrinted>2022-01-11T05:28:56Z</cp:lastPrinted>
  <dcterms:created xsi:type="dcterms:W3CDTF">2006-08-16T00:00:00Z</dcterms:created>
  <dcterms:modified xsi:type="dcterms:W3CDTF">2022-05-06T09:47:47Z</dcterms:modified>
</cp:coreProperties>
</file>