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52C08-8BAD-441B-82C8-E7D122CF1856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2FEC-9628-4827-BEDD-BFDF867E6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5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F2FEC-9628-4827-BEDD-BFDF867E61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70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F2FEC-9628-4827-BEDD-BFDF867E61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7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2405"/>
            <a:ext cx="9144000" cy="5656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6" y="-107191"/>
            <a:ext cx="1184800" cy="1184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48288"/>
            <a:ext cx="931117" cy="93209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-3810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b="1" dirty="0" smtClean="0">
                <a:solidFill>
                  <a:schemeClr val="tx1"/>
                </a:solidFill>
                <a:latin typeface="Sylfaen" panose="010A0502050306030303" pitchFamily="18" charset="0"/>
              </a:rPr>
              <a:t>კონფერენციები 2021</a:t>
            </a:r>
            <a:endParaRPr lang="ka-GE" b="1" dirty="0">
              <a:solidFill>
                <a:schemeClr val="tx1"/>
              </a:solidFill>
              <a:latin typeface="Sylfaen" panose="010A05020503060303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428044"/>
              </p:ext>
            </p:extLst>
          </p:nvPr>
        </p:nvGraphicFramePr>
        <p:xfrm>
          <a:off x="76200" y="987311"/>
          <a:ext cx="9021913" cy="5718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762000"/>
                <a:gridCol w="914400"/>
                <a:gridCol w="914400"/>
                <a:gridCol w="1143000"/>
                <a:gridCol w="990600"/>
                <a:gridCol w="990600"/>
                <a:gridCol w="1219200"/>
                <a:gridCol w="1020913"/>
              </a:tblGrid>
              <a:tr h="67475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ka-GE" sz="2400" dirty="0" smtClean="0"/>
                        <a:t>სტუდენტური/სამეცნიერო/საერთაშორისო- (სულ 21)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44662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600" b="1" dirty="0" smtClean="0"/>
                        <a:t>მაისი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600" b="1" dirty="0" smtClean="0"/>
                        <a:t>ივნისი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600" b="1" dirty="0" smtClean="0"/>
                        <a:t>ივლისი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600" b="1" dirty="0" smtClean="0"/>
                        <a:t>აგვისტო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a-GE" sz="1600" b="1" dirty="0" smtClean="0"/>
                        <a:t>სექტემბ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1" dirty="0" smtClean="0"/>
                        <a:t>ოქტომბ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1" dirty="0" smtClean="0"/>
                        <a:t>ნოემბერი</a:t>
                      </a:r>
                      <a:endParaRPr lang="en-US" sz="1600" b="1" dirty="0" smtClean="0"/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1" dirty="0" smtClean="0"/>
                        <a:t>დეკემბ</a:t>
                      </a:r>
                      <a:endParaRPr lang="en-US" sz="1600" b="1" dirty="0" smtClean="0"/>
                    </a:p>
                    <a:p>
                      <a:endParaRPr lang="en-US" sz="1600" b="1" dirty="0"/>
                    </a:p>
                  </a:txBody>
                  <a:tcPr/>
                </a:tc>
              </a:tr>
              <a:tr h="634628"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საერთ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13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16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  <a:tr h="673577"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ს.ს.ს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9</a:t>
                      </a:r>
                      <a:endParaRPr lang="en-US" sz="1600" b="1" dirty="0"/>
                    </a:p>
                  </a:txBody>
                  <a:tcPr/>
                </a:tc>
              </a:tr>
              <a:tr h="616053"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მაგისტ.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30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22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18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  <a:tr h="778036"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ბაკალ.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19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16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9</a:t>
                      </a:r>
                      <a:endParaRPr lang="en-US" sz="1600" b="1" dirty="0"/>
                    </a:p>
                  </a:txBody>
                  <a:tcPr/>
                </a:tc>
              </a:tr>
              <a:tr h="692710"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ფსიქო.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23</a:t>
                      </a:r>
                      <a:endParaRPr lang="en-US" sz="1600" b="1" dirty="0"/>
                    </a:p>
                  </a:txBody>
                  <a:tcPr/>
                </a:tc>
              </a:tr>
              <a:tr h="703862"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სერჟ.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24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/>
                        <a:t>25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0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2405"/>
            <a:ext cx="9144000" cy="5656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6" y="-107191"/>
            <a:ext cx="1184800" cy="1184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48288"/>
            <a:ext cx="931117" cy="93209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-3810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b="1" dirty="0" smtClean="0">
                <a:solidFill>
                  <a:schemeClr val="tx1"/>
                </a:solidFill>
                <a:latin typeface="Sylfaen" panose="010A0502050306030303" pitchFamily="18" charset="0"/>
              </a:rPr>
              <a:t>კონფერენციები 2021</a:t>
            </a:r>
            <a:endParaRPr lang="ka-GE" b="1" dirty="0">
              <a:solidFill>
                <a:schemeClr val="tx1"/>
              </a:solidFill>
              <a:latin typeface="Sylfaen" panose="010A05020503060303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412285"/>
              </p:ext>
            </p:extLst>
          </p:nvPr>
        </p:nvGraphicFramePr>
        <p:xfrm>
          <a:off x="82057" y="987311"/>
          <a:ext cx="8985743" cy="5014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5743"/>
              </a:tblGrid>
              <a:tr h="611530">
                <a:tc>
                  <a:txBody>
                    <a:bodyPr/>
                    <a:lstStyle/>
                    <a:p>
                      <a:pPr algn="ctr"/>
                      <a:r>
                        <a:rPr lang="ka-GE" sz="2400" dirty="0" smtClean="0"/>
                        <a:t>საერთაშორისო</a:t>
                      </a:r>
                      <a:endParaRPr lang="en-US" sz="2400" dirty="0"/>
                    </a:p>
                  </a:txBody>
                  <a:tcPr/>
                </a:tc>
              </a:tr>
              <a:tr h="1589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dirty="0" smtClean="0"/>
                        <a:t>13 ოქტომბერი- ახალი ტექნოლოგიების როლი და მნიშვნელობა შეიარაღებულ კონფლიქტებში </a:t>
                      </a:r>
                      <a:endParaRPr lang="en-US" dirty="0" smtClean="0"/>
                    </a:p>
                  </a:txBody>
                  <a:tcPr/>
                </a:tc>
              </a:tr>
              <a:tr h="1223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</a:t>
                      </a:r>
                      <a:r>
                        <a:rPr lang="ka-GE" dirty="0" smtClean="0"/>
                        <a:t> ნოემბერი- კონფლიქტების ანალიზი: პოლიტიკურ-ფსიქოლოგიური და სოციალურ-ეკონომიკური ასპექტები</a:t>
                      </a:r>
                      <a:endParaRPr lang="en-US" dirty="0" smtClean="0"/>
                    </a:p>
                    <a:p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  <a:tr h="1589978">
                <a:tc>
                  <a:txBody>
                    <a:bodyPr/>
                    <a:lstStyle/>
                    <a:p>
                      <a:r>
                        <a:rPr lang="ka-GE" dirty="0" smtClean="0"/>
                        <a:t>16 დეკემბერი- გლობალიზაცია, რეგიონალიზმი და ნაციონალიზმი: ფაქტორთა გავლენა სამშვიდობო და საომარ პროცესებზე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2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2405"/>
            <a:ext cx="9144000" cy="5656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6" y="-107191"/>
            <a:ext cx="1184800" cy="1184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48288"/>
            <a:ext cx="931117" cy="93209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-3810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b="1" dirty="0" smtClean="0">
                <a:solidFill>
                  <a:schemeClr val="tx1"/>
                </a:solidFill>
                <a:latin typeface="Sylfaen" panose="010A0502050306030303" pitchFamily="18" charset="0"/>
              </a:rPr>
              <a:t>კონფერენციები 2021</a:t>
            </a:r>
            <a:endParaRPr lang="ka-GE" b="1" dirty="0">
              <a:solidFill>
                <a:schemeClr val="tx1"/>
              </a:solidFill>
              <a:latin typeface="Sylfaen" panose="010A0502050306030303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533083"/>
              </p:ext>
            </p:extLst>
          </p:nvPr>
        </p:nvGraphicFramePr>
        <p:xfrm>
          <a:off x="82057" y="1295400"/>
          <a:ext cx="8985743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5743"/>
              </a:tblGrid>
              <a:tr h="259200">
                <a:tc>
                  <a:txBody>
                    <a:bodyPr/>
                    <a:lstStyle/>
                    <a:p>
                      <a:pPr algn="ctr"/>
                      <a:r>
                        <a:rPr lang="ka-GE" sz="2400" b="1" dirty="0" smtClean="0"/>
                        <a:t>სამეთაურო</a:t>
                      </a:r>
                      <a:r>
                        <a:rPr lang="ka-GE" sz="2400" b="1" baseline="0" dirty="0" smtClean="0"/>
                        <a:t> საშტაბო სკოლა</a:t>
                      </a:r>
                      <a:endParaRPr lang="en-US" sz="2400" b="1" dirty="0"/>
                    </a:p>
                  </a:txBody>
                  <a:tcPr/>
                </a:tc>
              </a:tr>
              <a:tr h="210240">
                <a:tc>
                  <a:txBody>
                    <a:bodyPr/>
                    <a:lstStyle/>
                    <a:p>
                      <a:r>
                        <a:rPr lang="ka-G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a-GE" baseline="0" dirty="0" smtClean="0">
                          <a:solidFill>
                            <a:schemeClr val="tx1"/>
                          </a:solidFill>
                        </a:rPr>
                        <a:t>ივნისი</a:t>
                      </a:r>
                      <a:r>
                        <a:rPr lang="ka-GE" dirty="0" smtClean="0">
                          <a:solidFill>
                            <a:schemeClr val="tx1"/>
                          </a:solidFill>
                        </a:rPr>
                        <a:t> - ცივი ომის შმდგომი</a:t>
                      </a:r>
                      <a:r>
                        <a:rPr lang="ka-GE" baseline="0" dirty="0" smtClean="0">
                          <a:solidFill>
                            <a:schemeClr val="tx1"/>
                          </a:solidFill>
                        </a:rPr>
                        <a:t> პერიოდი და კონფლიქტების ტრანსფორმაცია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0240">
                <a:tc>
                  <a:txBody>
                    <a:bodyPr/>
                    <a:lstStyle/>
                    <a:p>
                      <a:pPr lvl="0"/>
                      <a:r>
                        <a:rPr lang="ka-GE" dirty="0" smtClean="0">
                          <a:solidFill>
                            <a:schemeClr val="tx1"/>
                          </a:solidFill>
                        </a:rPr>
                        <a:t>9 დეკემბერი- </a:t>
                      </a:r>
                      <a:r>
                        <a:rPr lang="ka-GE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კავკასია ყარაბაღის მეორე ომის შემდეგ: არსებული სტატუსკვო  და ძალთა სავარაუდო ბალანსი დიდ მოთამაშეებს შორის. 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90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2405"/>
            <a:ext cx="9144000" cy="5656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6" y="-107191"/>
            <a:ext cx="1184800" cy="1184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48288"/>
            <a:ext cx="931117" cy="93209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-3810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b="1" dirty="0" smtClean="0">
                <a:solidFill>
                  <a:schemeClr val="tx1"/>
                </a:solidFill>
                <a:latin typeface="Sylfaen" panose="010A0502050306030303" pitchFamily="18" charset="0"/>
              </a:rPr>
              <a:t>კონფერენციები 2021</a:t>
            </a:r>
            <a:endParaRPr lang="ka-GE" b="1" dirty="0">
              <a:solidFill>
                <a:schemeClr val="tx1"/>
              </a:solidFill>
              <a:latin typeface="Sylfaen" panose="010A05020503060303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175870"/>
              </p:ext>
            </p:extLst>
          </p:nvPr>
        </p:nvGraphicFramePr>
        <p:xfrm>
          <a:off x="76200" y="987313"/>
          <a:ext cx="8985743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57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ka-GE" sz="2800" dirty="0" smtClean="0"/>
                        <a:t>მაგისტრატურა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მაისი - რუსეთის ჰიბრიდული ომის სტრატეგია და კავკასიის რეგიონის ქვეყნების უსაფთხოების გამოწვევები; (სტუდენტური)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ივნისი - დიდი თამაში კავკასიის რეგიონში - გლობალური და რეგიონალური ძალები, მათი ინტერესები და მოქმედების სტრატეგია (სამეცნიერო)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ოქტომბერი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NATO-</a:t>
                      </a: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საქართველოს ურთიერთობა ეროვნული უსაფრთხოების კონტექსტში:  არსებული გამოწვევები და განვითარების პერსპექტივები (სტუდენტური)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ნოემბერი 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 19, </a:t>
                      </a: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როგორც ეროვნული უსაფრთხოების გამოწვევა: მიმდინარე  ანალიზი და მოქმედების სტრატეგია (სამეცნიერო)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7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2405"/>
            <a:ext cx="9144000" cy="5656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6" y="-107191"/>
            <a:ext cx="1184800" cy="1184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48288"/>
            <a:ext cx="931117" cy="93209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-3810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b="1" dirty="0" smtClean="0">
                <a:solidFill>
                  <a:schemeClr val="tx1"/>
                </a:solidFill>
                <a:latin typeface="Sylfaen" panose="010A0502050306030303" pitchFamily="18" charset="0"/>
              </a:rPr>
              <a:t>კონფერენციები 2021</a:t>
            </a:r>
            <a:endParaRPr lang="ka-GE" b="1" dirty="0">
              <a:solidFill>
                <a:schemeClr val="tx1"/>
              </a:solidFill>
              <a:latin typeface="Sylfaen" panose="010A0502050306030303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812833"/>
              </p:ext>
            </p:extLst>
          </p:nvPr>
        </p:nvGraphicFramePr>
        <p:xfrm>
          <a:off x="0" y="990600"/>
          <a:ext cx="9144000" cy="583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ka-GE" sz="2400" b="1" dirty="0" smtClean="0"/>
                        <a:t>ბაკალავრიატი</a:t>
                      </a:r>
                      <a:endParaRPr lang="en-US" sz="2400" b="1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pPr algn="l"/>
                      <a:r>
                        <a:rPr lang="ka-GE" sz="1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მაისი - მართვის თანამედროვე გამოწვევები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a-GE" sz="1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(მენეჯმენტი-</a:t>
                      </a:r>
                      <a:r>
                        <a:rPr lang="ka-G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სამეცნიერო</a:t>
                      </a:r>
                      <a:r>
                        <a:rPr lang="ka-GE" sz="1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მაისი - ინფორმაციული ტექნოლოგიების როლი მსოფლიო პანდემიის დროს </a:t>
                      </a:r>
                      <a:r>
                        <a:rPr kumimoji="0" lang="ka-G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(ინფორმატიკა-</a:t>
                      </a:r>
                      <a:r>
                        <a:rPr lang="ka-G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სამეცნიერო</a:t>
                      </a:r>
                      <a:r>
                        <a:rPr kumimoji="0" lang="ka-G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 მაისი - ეროვნული უსაფრთხოება ადგილობრივ და გლობალურ კონტექსტში (თავდაცვა და უსაფრთხოება-</a:t>
                      </a:r>
                      <a:r>
                        <a:rPr lang="ka-G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სამეცნიერო</a:t>
                      </a:r>
                      <a:r>
                        <a:rPr lang="ka-GE" sz="1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23</a:t>
                      </a:r>
                      <a:r>
                        <a:rPr lang="ka-GE" sz="1800" dirty="0" smtClean="0">
                          <a:latin typeface="+mn-lt"/>
                        </a:rPr>
                        <a:t> ივნისი - უნივერსიტეტთა</a:t>
                      </a:r>
                      <a:r>
                        <a:rPr lang="ka-GE" sz="1800" baseline="0" dirty="0" smtClean="0">
                          <a:latin typeface="+mn-lt"/>
                        </a:rPr>
                        <a:t> შორის სტუდენტური კონფერენცია 2021 წლის აქტუალურ საკითხებზე </a:t>
                      </a:r>
                      <a:r>
                        <a:rPr lang="ka-GE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(სტუდენტური)</a:t>
                      </a:r>
                      <a:endParaRPr kumimoji="0" lang="ka-GE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b="0" i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16 ნოემბერი- </a:t>
                      </a:r>
                      <a:r>
                        <a:rPr lang="ka-GE" sz="1800" b="0" dirty="0" smtClean="0">
                          <a:latin typeface="+mn-lt"/>
                        </a:rPr>
                        <a:t>ადამიანები და ჭკვიანი პროგრამები - ხელოვნური ინტელექტი </a:t>
                      </a:r>
                      <a:r>
                        <a:rPr kumimoji="0" lang="ka-G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(ინფორმატიკა-</a:t>
                      </a: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სამეცნიერო</a:t>
                      </a:r>
                      <a:r>
                        <a:rPr kumimoji="0" lang="ka-G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pPr algn="l"/>
                      <a:r>
                        <a:rPr lang="ka-GE" sz="1800" b="0" i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16 ნოემბერი- თავდაცვისა და უსაფრთხოების ყოველწლიური კონფერენცია (თავდაცვა და უსაფრთხოება-</a:t>
                      </a: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სამეცნიერო</a:t>
                      </a:r>
                      <a:r>
                        <a:rPr lang="ka-GE" sz="1800" b="0" i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800" b="0" i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16 ნოემბერი- მსოფლიო ეკონომიკის თანამდეროვე გამოწვევები </a:t>
                      </a:r>
                      <a:r>
                        <a:rPr kumimoji="0" lang="ka-G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(მენეჯმენტი-</a:t>
                      </a: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სამეცნიერო</a:t>
                      </a:r>
                      <a:r>
                        <a:rPr kumimoji="0" lang="ka-G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  <a:endParaRPr lang="en-US" sz="1800" dirty="0" smtClean="0">
                        <a:latin typeface="+mn-lt"/>
                      </a:endParaRPr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9 დეკემბერი - პოსტკრიზისული პანდემიური პერიოდის გამოწვევები 2021 </a:t>
                      </a:r>
                      <a:r>
                        <a:rPr lang="ka-G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(სტუდენტური)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83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2405"/>
            <a:ext cx="9144000" cy="5656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6" y="-107191"/>
            <a:ext cx="1184800" cy="1184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48288"/>
            <a:ext cx="931117" cy="93209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-3810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b="1" dirty="0" smtClean="0">
                <a:solidFill>
                  <a:schemeClr val="tx1"/>
                </a:solidFill>
                <a:latin typeface="Sylfaen" panose="010A0502050306030303" pitchFamily="18" charset="0"/>
              </a:rPr>
              <a:t>კონფერენციები 2021</a:t>
            </a:r>
            <a:endParaRPr lang="ka-GE" b="1" dirty="0">
              <a:solidFill>
                <a:schemeClr val="tx1"/>
              </a:solidFill>
              <a:latin typeface="Sylfaen" panose="010A0502050306030303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46826"/>
              </p:ext>
            </p:extLst>
          </p:nvPr>
        </p:nvGraphicFramePr>
        <p:xfrm>
          <a:off x="82057" y="1600200"/>
          <a:ext cx="8985743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5743"/>
              </a:tblGrid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ka-GE" sz="2400" b="1" dirty="0" smtClean="0">
                          <a:solidFill>
                            <a:schemeClr val="tx1"/>
                          </a:solidFill>
                        </a:rPr>
                        <a:t>ფსიქოლოგთა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</a:t>
                      </a:r>
                      <a:r>
                        <a:rPr kumimoji="0" lang="ka-G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8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ka-G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მაისი-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ფსიქოლოგია და თანამედროვე გამოწვევები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03350">
                <a:tc>
                  <a:txBody>
                    <a:bodyPr/>
                    <a:lstStyle/>
                    <a:p>
                      <a:pPr algn="just"/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23 დეკემბერი- პოსტტრავმული ზრდა: არსებული პრაქტიკა და გამოწვევები საქართველოში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21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2405"/>
            <a:ext cx="9144000" cy="5656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86" y="-107191"/>
            <a:ext cx="1184800" cy="11848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26" y="48288"/>
            <a:ext cx="931117" cy="93209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-3810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b="1" dirty="0" smtClean="0">
                <a:solidFill>
                  <a:schemeClr val="tx1"/>
                </a:solidFill>
                <a:latin typeface="Sylfaen" panose="010A0502050306030303" pitchFamily="18" charset="0"/>
              </a:rPr>
              <a:t>კონფერენციები 2021</a:t>
            </a:r>
            <a:endParaRPr lang="ka-GE" b="1" dirty="0">
              <a:solidFill>
                <a:schemeClr val="tx1"/>
              </a:solidFill>
              <a:latin typeface="Sylfaen" panose="010A0502050306030303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971375"/>
              </p:ext>
            </p:extLst>
          </p:nvPr>
        </p:nvGraphicFramePr>
        <p:xfrm>
          <a:off x="82057" y="1600200"/>
          <a:ext cx="8985743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5743"/>
              </a:tblGrid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ka-GE" sz="2400" b="1" dirty="0" smtClean="0"/>
                        <a:t>სერჟანტთა</a:t>
                      </a:r>
                      <a:endParaRPr lang="en-US" sz="2400" b="1" dirty="0"/>
                    </a:p>
                  </a:txBody>
                  <a:tcPr/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24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ka-G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ივნისი- სერჟანტთა კორპუსის როლი თავდაცვის ძალების განვითარებაში და გაძლიერებაში.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algn="just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03350">
                <a:tc>
                  <a:txBody>
                    <a:bodyPr/>
                    <a:lstStyle/>
                    <a:p>
                      <a:pPr algn="just"/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25 ნოემბერი- სერჟანტთა კორპუსის როლი საქართველოს სამხედრო კონფლიქტებში: მიმდინარე გამოწვევები 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82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</TotalTime>
  <Words>295</Words>
  <Application>Microsoft Office PowerPoint</Application>
  <PresentationFormat>On-screen Show (4:3)</PresentationFormat>
  <Paragraphs>71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41</cp:revision>
  <cp:lastPrinted>2021-05-28T05:21:37Z</cp:lastPrinted>
  <dcterms:created xsi:type="dcterms:W3CDTF">2006-08-16T00:00:00Z</dcterms:created>
  <dcterms:modified xsi:type="dcterms:W3CDTF">2021-08-11T06:57:54Z</dcterms:modified>
</cp:coreProperties>
</file>